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80" r:id="rId1"/>
  </p:sldMasterIdLst>
  <p:notesMasterIdLst>
    <p:notesMasterId r:id="rId44"/>
  </p:notesMasterIdLst>
  <p:handoutMasterIdLst>
    <p:handoutMasterId r:id="rId45"/>
  </p:handoutMasterIdLst>
  <p:sldIdLst>
    <p:sldId id="339" r:id="rId2"/>
    <p:sldId id="332" r:id="rId3"/>
    <p:sldId id="356" r:id="rId4"/>
    <p:sldId id="269" r:id="rId5"/>
    <p:sldId id="357" r:id="rId6"/>
    <p:sldId id="309" r:id="rId7"/>
    <p:sldId id="279" r:id="rId8"/>
    <p:sldId id="344" r:id="rId9"/>
    <p:sldId id="358" r:id="rId10"/>
    <p:sldId id="359" r:id="rId11"/>
    <p:sldId id="274" r:id="rId12"/>
    <p:sldId id="360" r:id="rId13"/>
    <p:sldId id="342" r:id="rId14"/>
    <p:sldId id="361" r:id="rId15"/>
    <p:sldId id="337" r:id="rId16"/>
    <p:sldId id="346" r:id="rId17"/>
    <p:sldId id="362" r:id="rId18"/>
    <p:sldId id="322" r:id="rId19"/>
    <p:sldId id="277" r:id="rId20"/>
    <p:sldId id="363" r:id="rId21"/>
    <p:sldId id="364" r:id="rId22"/>
    <p:sldId id="365" r:id="rId23"/>
    <p:sldId id="324" r:id="rId24"/>
    <p:sldId id="352" r:id="rId25"/>
    <p:sldId id="367" r:id="rId26"/>
    <p:sldId id="366" r:id="rId27"/>
    <p:sldId id="368" r:id="rId28"/>
    <p:sldId id="369" r:id="rId29"/>
    <p:sldId id="370" r:id="rId30"/>
    <p:sldId id="268" r:id="rId31"/>
    <p:sldId id="351" r:id="rId32"/>
    <p:sldId id="334" r:id="rId33"/>
    <p:sldId id="335" r:id="rId34"/>
    <p:sldId id="315" r:id="rId35"/>
    <p:sldId id="336" r:id="rId36"/>
    <p:sldId id="316" r:id="rId37"/>
    <p:sldId id="317" r:id="rId38"/>
    <p:sldId id="318" r:id="rId39"/>
    <p:sldId id="319" r:id="rId40"/>
    <p:sldId id="353" r:id="rId41"/>
    <p:sldId id="354" r:id="rId42"/>
    <p:sldId id="355" r:id="rId43"/>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C55A11"/>
    <a:srgbClr val="FF99FF"/>
    <a:srgbClr val="C6E0B4"/>
    <a:srgbClr val="B4C6E7"/>
    <a:srgbClr val="FFE699"/>
    <a:srgbClr val="ED7D31"/>
    <a:srgbClr val="CCECFF"/>
    <a:srgbClr val="F39800"/>
    <a:srgbClr val="FA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3" autoAdjust="0"/>
    <p:restoredTop sz="95153" autoAdjust="0"/>
  </p:normalViewPr>
  <p:slideViewPr>
    <p:cSldViewPr snapToGrid="0" snapToObjects="1">
      <p:cViewPr varScale="1">
        <p:scale>
          <a:sx n="65" d="100"/>
          <a:sy n="65" d="100"/>
        </p:scale>
        <p:origin x="686" y="53"/>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50" d="100"/>
          <a:sy n="50" d="100"/>
        </p:scale>
        <p:origin x="292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A183F-A984-404E-8D7F-40CD610E76C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kumimoji="1" lang="ja-JP" altLang="en-US"/>
        </a:p>
      </dgm:t>
    </dgm:pt>
    <dgm:pt modelId="{6B82E5D1-96B9-43BE-B46E-93DD91147852}">
      <dgm:prSet phldrT="[テキスト]" custT="1"/>
      <dgm:spPr>
        <a:effectLst>
          <a:outerShdw blurRad="50800" dist="38100" dir="2700000" algn="tl" rotWithShape="0">
            <a:prstClr val="black">
              <a:alpha val="40000"/>
            </a:prstClr>
          </a:outerShdw>
        </a:effectLst>
      </dgm:spPr>
      <dgm:t>
        <a:bodyPr/>
        <a:lstStyle/>
        <a:p>
          <a:pPr>
            <a:lnSpc>
              <a:spcPct val="100000"/>
            </a:lnSpc>
          </a:pPr>
          <a:r>
            <a:rPr kumimoji="1" lang="es-ES_tradnl" altLang="en-US" sz="2600" b="1" dirty="0">
              <a:latin typeface="Tahoma" panose="020B0604030504040204" pitchFamily="34" charset="0"/>
              <a:ea typeface="Tahoma" panose="020B0604030504040204" pitchFamily="34" charset="0"/>
              <a:cs typeface="Tahoma" panose="020B0604030504040204" pitchFamily="34" charset="0"/>
            </a:rPr>
            <a:t>Mục đích</a:t>
          </a:r>
          <a:endParaRPr kumimoji="1" lang="ja-JP" altLang="en-US" sz="2600" b="1" dirty="0">
            <a:latin typeface="Tahoma" panose="020B0604030504040204" pitchFamily="34" charset="0"/>
            <a:cs typeface="Tahoma" panose="020B0604030504040204" pitchFamily="34" charset="0"/>
          </a:endParaRPr>
        </a:p>
      </dgm:t>
    </dgm:pt>
    <dgm:pt modelId="{6D2B5725-2389-4CA4-9942-2D93BD4B6463}" type="parTrans" cxnId="{D483C521-3BCB-4188-B369-F2701FD1E26B}">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58B0ED74-ECE0-4992-89A3-B1F1E19F2CA7}" type="sibTrans" cxnId="{D483C521-3BCB-4188-B369-F2701FD1E26B}">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51AFE945-10C5-46C1-B564-BEE9F28270A7}">
      <dgm:prSet phldrT="[テキスト]" custT="1"/>
      <dgm:spPr/>
      <dgm:t>
        <a:bodyPr/>
        <a:lstStyle/>
        <a:p>
          <a:pPr>
            <a:lnSpc>
              <a:spcPts val="2000"/>
            </a:lnSpc>
            <a:spcAft>
              <a:spcPts val="0"/>
            </a:spcAft>
          </a:pPr>
          <a:r>
            <a:rPr kumimoji="1" lang="es-ES_tradnl" altLang="en-US" sz="1800" dirty="0">
              <a:latin typeface="Tahoma" panose="020B0604030504040204" pitchFamily="34" charset="0"/>
              <a:ea typeface="Tahoma" panose="020B0604030504040204" pitchFamily="34" charset="0"/>
              <a:cs typeface="Tahoma" panose="020B0604030504040204" pitchFamily="34" charset="0"/>
            </a:rPr>
            <a:t>Đào tạo và phát triển năng lực cần thiết cho nghề nghiệp và sinh hoạt thực tế</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74396A8A-B07B-45B3-8DB9-FCDD05209177}" type="parTrans" cxnId="{7B7101E0-CD29-442C-8B18-4E3CD67611FA}">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A910363F-36CD-4BB4-A70D-6236352E9751}" type="sibTrans" cxnId="{7B7101E0-CD29-442C-8B18-4E3CD67611FA}">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7CBDD32B-A7B3-4A99-AC85-E28C4A408CA6}">
      <dgm:prSet phldrT="[テキスト]" custT="1"/>
      <dgm:spPr>
        <a:effectLst>
          <a:outerShdw blurRad="50800" dist="38100" dir="2700000" algn="tl" rotWithShape="0">
            <a:prstClr val="black">
              <a:alpha val="40000"/>
            </a:prstClr>
          </a:outerShdw>
        </a:effectLst>
      </dgm:spPr>
      <dgm:t>
        <a:bodyPr/>
        <a:lstStyle/>
        <a:p>
          <a:pPr>
            <a:lnSpc>
              <a:spcPts val="3000"/>
            </a:lnSpc>
            <a:spcAft>
              <a:spcPts val="0"/>
            </a:spcAft>
          </a:pPr>
          <a:r>
            <a:rPr kumimoji="1" lang="es-ES_tradnl" altLang="en-US" sz="2600" b="1" dirty="0">
              <a:latin typeface="Tahoma" panose="020B0604030504040204" pitchFamily="34" charset="0"/>
              <a:ea typeface="Tahoma" panose="020B0604030504040204" pitchFamily="34" charset="0"/>
              <a:cs typeface="Tahoma" panose="020B0604030504040204" pitchFamily="34" charset="0"/>
            </a:rPr>
            <a:t>Ngành học</a:t>
          </a:r>
          <a:endParaRPr kumimoji="1" lang="ja-JP" altLang="en-US" sz="2600" b="1" dirty="0">
            <a:latin typeface="Tahoma" panose="020B0604030504040204" pitchFamily="34" charset="0"/>
            <a:cs typeface="Tahoma" panose="020B0604030504040204" pitchFamily="34" charset="0"/>
          </a:endParaRPr>
        </a:p>
      </dgm:t>
    </dgm:pt>
    <dgm:pt modelId="{8B1AD911-7809-4CAE-90C8-848B26487DD2}" type="parTrans" cxnId="{52EBE4AE-A7CD-46B2-B656-806E8D0D17FD}">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17C46CEC-8AF9-42E6-AB66-AF1666890F94}" type="sibTrans" cxnId="{52EBE4AE-A7CD-46B2-B656-806E8D0D17FD}">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7A68A06A-6BF5-4E8B-94C1-36603D54E65A}">
      <dgm:prSet phldrT="[テキスト]" custT="1"/>
      <dgm:spPr/>
      <dgm:t>
        <a:bodyPr/>
        <a:lstStyle/>
        <a:p>
          <a:pPr>
            <a:lnSpc>
              <a:spcPts val="2000"/>
            </a:lnSpc>
            <a:spcAft>
              <a:spcPts val="0"/>
            </a:spcAft>
          </a:pPr>
          <a:r>
            <a:rPr kumimoji="1" lang="vi-VN" altLang="en-US" sz="1800" dirty="0">
              <a:latin typeface="Tahoma" panose="020B0604030504040204" pitchFamily="34" charset="0"/>
              <a:ea typeface="Tahoma" panose="020B0604030504040204" pitchFamily="34" charset="0"/>
              <a:cs typeface="Tahoma" panose="020B0604030504040204" pitchFamily="34" charset="0"/>
            </a:rPr>
            <a:t>Kinh tế gia đình, phúc lợi, thời trang, công nghiệp, thợ làm tóc, đầu bếp, thương mại, thiết kế máy tính, v.v...</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B390B174-CD04-4C04-90A3-3B1DE9A60D1D}" type="parTrans" cxnId="{049CDCDC-086D-4970-962A-A1DCDC9A2BFC}">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3596F4AF-DB17-48B9-ABBE-72F3C3BD2888}" type="sibTrans" cxnId="{049CDCDC-086D-4970-962A-A1DCDC9A2BFC}">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391E3DFA-45E0-41CD-A48C-E8BF68E04910}">
      <dgm:prSet phldrT="[テキスト]" custT="1"/>
      <dgm:spPr/>
      <dgm:t>
        <a:bodyPr/>
        <a:lstStyle/>
        <a:p>
          <a:pPr>
            <a:lnSpc>
              <a:spcPts val="2000"/>
            </a:lnSpc>
            <a:spcAft>
              <a:spcPts val="0"/>
            </a:spcAft>
          </a:pPr>
          <a:r>
            <a:rPr kumimoji="1" lang="vi-VN" altLang="en-US" sz="1800" dirty="0">
              <a:latin typeface="Tahoma" panose="020B0604030504040204" pitchFamily="34" charset="0"/>
              <a:ea typeface="Tahoma" panose="020B0604030504040204" pitchFamily="34" charset="0"/>
              <a:cs typeface="Tahoma" panose="020B0604030504040204" pitchFamily="34" charset="0"/>
            </a:rPr>
            <a:t>Lấy được tư cách tham dự các kỳ thi quốc gia và bằng cấp khác nhau (Chứng chỉ người giúp việc, người xử lý chất độc hại, thợ điện, đầu bếp)</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9EAC5D05-1552-49DD-B487-5182FB1557E0}" type="parTrans" cxnId="{1F92DEEE-9BA4-4293-9A95-6390ACFE7B99}">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14BB5DE5-7DA5-47AA-913A-F66313970AEC}" type="sibTrans" cxnId="{1F92DEEE-9BA4-4293-9A95-6390ACFE7B99}">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51224C2C-2C62-4350-9049-9D336564111D}">
      <dgm:prSet custT="1"/>
      <dgm:spPr>
        <a:effectLst>
          <a:outerShdw blurRad="50800" dist="38100" dir="2700000" algn="tl" rotWithShape="0">
            <a:prstClr val="black">
              <a:alpha val="40000"/>
            </a:prstClr>
          </a:outerShdw>
        </a:effectLst>
      </dgm:spPr>
      <dgm:t>
        <a:bodyPr/>
        <a:lstStyle/>
        <a:p>
          <a:pPr>
            <a:lnSpc>
              <a:spcPct val="100000"/>
            </a:lnSpc>
            <a:spcAft>
              <a:spcPts val="0"/>
            </a:spcAft>
          </a:pPr>
          <a:r>
            <a:rPr kumimoji="1" lang="vi-VN" altLang="en-US" sz="2600" b="1" dirty="0">
              <a:latin typeface="Tahoma" panose="020B0604030504040204" pitchFamily="34" charset="0"/>
              <a:ea typeface="Tahoma" panose="020B0604030504040204" pitchFamily="34" charset="0"/>
              <a:cs typeface="Tahoma" panose="020B0604030504040204" pitchFamily="34" charset="0"/>
            </a:rPr>
            <a:t>Đặc trưng</a:t>
          </a:r>
          <a:r>
            <a:rPr kumimoji="1" lang="en-US" altLang="en-US" sz="2600" b="1" dirty="0">
              <a:latin typeface="Tahoma" panose="020B0604030504040204" pitchFamily="34" charset="0"/>
              <a:ea typeface="Tahoma" panose="020B0604030504040204" pitchFamily="34" charset="0"/>
              <a:cs typeface="Tahoma" panose="020B0604030504040204" pitchFamily="34" charset="0"/>
            </a:rPr>
            <a:t> ①</a:t>
          </a:r>
          <a:endParaRPr kumimoji="1" lang="ja-JP" altLang="en-US" sz="2600" b="1"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A93F9C4E-01BE-44B9-B7E2-8DC20875DCDC}" type="parTrans" cxnId="{C9601711-6C4F-4A40-B17E-6C92CCD742F8}">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DD246614-3EBD-47BF-A725-00F54F405B65}" type="sibTrans" cxnId="{C9601711-6C4F-4A40-B17E-6C92CCD742F8}">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1222120D-0F79-41E6-BD8A-68905D98920F}">
      <dgm:prSet custT="1"/>
      <dgm:spPr>
        <a:effectLst>
          <a:outerShdw blurRad="50800" dist="38100" dir="2700000" algn="tl" rotWithShape="0">
            <a:prstClr val="black">
              <a:alpha val="40000"/>
            </a:prstClr>
          </a:outerShdw>
        </a:effectLst>
      </dgm:spPr>
      <dgm:t>
        <a:bodyPr/>
        <a:lstStyle/>
        <a:p>
          <a:pPr>
            <a:lnSpc>
              <a:spcPct val="100000"/>
            </a:lnSpc>
            <a:spcAft>
              <a:spcPts val="0"/>
            </a:spcAft>
          </a:pPr>
          <a:r>
            <a:rPr kumimoji="1" lang="vi-VN" altLang="en-US" sz="2600" b="1" dirty="0">
              <a:latin typeface="Tahoma" panose="020B0604030504040204" pitchFamily="34" charset="0"/>
              <a:ea typeface="Tahoma" panose="020B0604030504040204" pitchFamily="34" charset="0"/>
              <a:cs typeface="Tahoma" panose="020B0604030504040204" pitchFamily="34" charset="0"/>
            </a:rPr>
            <a:t>Đặc trưng</a:t>
          </a:r>
          <a:r>
            <a:rPr kumimoji="1" lang="en-US" altLang="en-US" sz="2600" b="1" dirty="0">
              <a:latin typeface="Tahoma" panose="020B0604030504040204" pitchFamily="34" charset="0"/>
              <a:ea typeface="Tahoma" panose="020B0604030504040204" pitchFamily="34" charset="0"/>
              <a:cs typeface="Tahoma" panose="020B0604030504040204" pitchFamily="34" charset="0"/>
            </a:rPr>
            <a:t> ②</a:t>
          </a:r>
          <a:endParaRPr kumimoji="1" lang="ja-JP" altLang="en-US" sz="2600" b="1"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C6B686AA-9E29-414B-8F9C-4EAD7A5FDBBD}" type="parTrans" cxnId="{29CF8254-789D-4E11-BE4C-583238426B67}">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D9DC9215-D474-4814-851D-B70AE84953E7}" type="sibTrans" cxnId="{29CF8254-789D-4E11-BE4C-583238426B67}">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E2083C75-7C59-4DB1-B5F2-952DAAE7F553}">
      <dgm:prSet custT="1"/>
      <dgm:spPr/>
      <dgm:t>
        <a:bodyPr/>
        <a:lstStyle/>
        <a:p>
          <a:pPr>
            <a:lnSpc>
              <a:spcPts val="2000"/>
            </a:lnSpc>
            <a:spcAft>
              <a:spcPts val="0"/>
            </a:spcAft>
          </a:pPr>
          <a:r>
            <a:rPr kumimoji="1" lang="vi-VN" altLang="en-US" sz="1800" dirty="0">
              <a:latin typeface="Tahoma" panose="020B0604030504040204" pitchFamily="34" charset="0"/>
              <a:ea typeface="Tahoma" panose="020B0604030504040204" pitchFamily="34" charset="0"/>
              <a:cs typeface="Tahoma" panose="020B0604030504040204" pitchFamily="34" charset="0"/>
            </a:rPr>
            <a:t>Cũng có nơi cho học sinh lấy được bằng tốt nghiệp trung học phổ thông</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dgm:t>
    </dgm:pt>
    <dgm:pt modelId="{99552367-119F-4C40-9ED6-E0F5A48CC9C8}" type="parTrans" cxnId="{BE400C9E-43EE-4C6F-9A70-9326F2B11768}">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DFAC71B9-AFB3-48C2-962E-F206CCBBBC80}" type="sibTrans" cxnId="{BE400C9E-43EE-4C6F-9A70-9326F2B11768}">
      <dgm:prSet/>
      <dgm:spPr/>
      <dgm:t>
        <a:bodyPr/>
        <a:lstStyle/>
        <a:p>
          <a:pPr>
            <a:lnSpc>
              <a:spcPct val="100000"/>
            </a:lnSpc>
          </a:pP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dgm:t>
    </dgm:pt>
    <dgm:pt modelId="{8E0D0F36-281E-4023-B9B1-D831E34E5B44}" type="pres">
      <dgm:prSet presAssocID="{FC3A183F-A984-404E-8D7F-40CD610E76C9}" presName="Name0" presStyleCnt="0">
        <dgm:presLayoutVars>
          <dgm:dir/>
          <dgm:animLvl val="lvl"/>
          <dgm:resizeHandles val="exact"/>
        </dgm:presLayoutVars>
      </dgm:prSet>
      <dgm:spPr/>
    </dgm:pt>
    <dgm:pt modelId="{DB0FADE6-A774-4B0F-90BD-1CB39B3D838E}" type="pres">
      <dgm:prSet presAssocID="{6B82E5D1-96B9-43BE-B46E-93DD91147852}" presName="linNode" presStyleCnt="0"/>
      <dgm:spPr/>
    </dgm:pt>
    <dgm:pt modelId="{EC788E50-79EE-40DD-AB60-67AC032881D6}" type="pres">
      <dgm:prSet presAssocID="{6B82E5D1-96B9-43BE-B46E-93DD91147852}" presName="parentText" presStyleLbl="node1" presStyleIdx="0" presStyleCnt="4" custScaleX="103257" custScaleY="77372">
        <dgm:presLayoutVars>
          <dgm:chMax val="1"/>
          <dgm:bulletEnabled val="1"/>
        </dgm:presLayoutVars>
      </dgm:prSet>
      <dgm:spPr/>
    </dgm:pt>
    <dgm:pt modelId="{A52CC46C-21A2-4F20-A435-F21FDFCEF33D}" type="pres">
      <dgm:prSet presAssocID="{6B82E5D1-96B9-43BE-B46E-93DD91147852}" presName="descendantText" presStyleLbl="alignAccFollowNode1" presStyleIdx="0" presStyleCnt="4" custScaleX="120680" custScaleY="92079" custLinFactNeighborY="1651">
        <dgm:presLayoutVars>
          <dgm:bulletEnabled val="1"/>
        </dgm:presLayoutVars>
      </dgm:prSet>
      <dgm:spPr/>
    </dgm:pt>
    <dgm:pt modelId="{385DADBB-BF0A-445F-8087-3AF63C0962EB}" type="pres">
      <dgm:prSet presAssocID="{58B0ED74-ECE0-4992-89A3-B1F1E19F2CA7}" presName="sp" presStyleCnt="0"/>
      <dgm:spPr/>
    </dgm:pt>
    <dgm:pt modelId="{B8123466-0C0E-442E-8B7D-B7EBD8ED487A}" type="pres">
      <dgm:prSet presAssocID="{7CBDD32B-A7B3-4A99-AC85-E28C4A408CA6}" presName="linNode" presStyleCnt="0"/>
      <dgm:spPr/>
    </dgm:pt>
    <dgm:pt modelId="{524EDFB4-F6BF-4FBA-ABE4-9319ED5BF1BA}" type="pres">
      <dgm:prSet presAssocID="{7CBDD32B-A7B3-4A99-AC85-E28C4A408CA6}" presName="parentText" presStyleLbl="node1" presStyleIdx="1" presStyleCnt="4" custScaleX="103257" custScaleY="110074">
        <dgm:presLayoutVars>
          <dgm:chMax val="1"/>
          <dgm:bulletEnabled val="1"/>
        </dgm:presLayoutVars>
      </dgm:prSet>
      <dgm:spPr/>
    </dgm:pt>
    <dgm:pt modelId="{C75B5296-E12D-4E2C-A131-D08545C2F881}" type="pres">
      <dgm:prSet presAssocID="{7CBDD32B-A7B3-4A99-AC85-E28C4A408CA6}" presName="descendantText" presStyleLbl="alignAccFollowNode1" presStyleIdx="1" presStyleCnt="4" custScaleX="120680" custScaleY="121663" custLinFactNeighborY="1651">
        <dgm:presLayoutVars>
          <dgm:bulletEnabled val="1"/>
        </dgm:presLayoutVars>
      </dgm:prSet>
      <dgm:spPr/>
    </dgm:pt>
    <dgm:pt modelId="{942E06D5-9299-4DCF-9F63-CF655888ADAF}" type="pres">
      <dgm:prSet presAssocID="{17C46CEC-8AF9-42E6-AB66-AF1666890F94}" presName="sp" presStyleCnt="0"/>
      <dgm:spPr/>
    </dgm:pt>
    <dgm:pt modelId="{C0BD15A6-701E-47A7-8732-16EE21B8490B}" type="pres">
      <dgm:prSet presAssocID="{51224C2C-2C62-4350-9049-9D336564111D}" presName="linNode" presStyleCnt="0"/>
      <dgm:spPr/>
    </dgm:pt>
    <dgm:pt modelId="{5AAD1616-B4F1-4E94-8043-0885FC1E399F}" type="pres">
      <dgm:prSet presAssocID="{51224C2C-2C62-4350-9049-9D336564111D}" presName="parentText" presStyleLbl="node1" presStyleIdx="2" presStyleCnt="4" custScaleX="103257">
        <dgm:presLayoutVars>
          <dgm:chMax val="1"/>
          <dgm:bulletEnabled val="1"/>
        </dgm:presLayoutVars>
      </dgm:prSet>
      <dgm:spPr/>
    </dgm:pt>
    <dgm:pt modelId="{2738772A-2FBE-4CBC-836E-562CEAB22164}" type="pres">
      <dgm:prSet presAssocID="{51224C2C-2C62-4350-9049-9D336564111D}" presName="descendantText" presStyleLbl="alignAccFollowNode1" presStyleIdx="2" presStyleCnt="4" custScaleX="120680" custScaleY="119410" custLinFactNeighborX="31" custLinFactNeighborY="743">
        <dgm:presLayoutVars>
          <dgm:bulletEnabled val="1"/>
        </dgm:presLayoutVars>
      </dgm:prSet>
      <dgm:spPr/>
    </dgm:pt>
    <dgm:pt modelId="{202D6AED-226C-48AF-A09E-0B5B94AB000A}" type="pres">
      <dgm:prSet presAssocID="{DD246614-3EBD-47BF-A725-00F54F405B65}" presName="sp" presStyleCnt="0"/>
      <dgm:spPr/>
    </dgm:pt>
    <dgm:pt modelId="{9251ADF1-B3E6-40DB-BE37-9A469629E538}" type="pres">
      <dgm:prSet presAssocID="{1222120D-0F79-41E6-BD8A-68905D98920F}" presName="linNode" presStyleCnt="0"/>
      <dgm:spPr/>
    </dgm:pt>
    <dgm:pt modelId="{56130F29-1F8E-443A-8FCE-091F1B857EFB}" type="pres">
      <dgm:prSet presAssocID="{1222120D-0F79-41E6-BD8A-68905D98920F}" presName="parentText" presStyleLbl="node1" presStyleIdx="3" presStyleCnt="4" custScaleX="103257">
        <dgm:presLayoutVars>
          <dgm:chMax val="1"/>
          <dgm:bulletEnabled val="1"/>
        </dgm:presLayoutVars>
      </dgm:prSet>
      <dgm:spPr/>
    </dgm:pt>
    <dgm:pt modelId="{FB94E50A-540A-4D5F-A3EA-64EE2FAA00EF}" type="pres">
      <dgm:prSet presAssocID="{1222120D-0F79-41E6-BD8A-68905D98920F}" presName="descendantText" presStyleLbl="alignAccFollowNode1" presStyleIdx="3" presStyleCnt="4" custScaleX="120680" custScaleY="116793" custLinFactNeighborX="31" custLinFactNeighborY="2353">
        <dgm:presLayoutVars>
          <dgm:bulletEnabled val="1"/>
        </dgm:presLayoutVars>
      </dgm:prSet>
      <dgm:spPr/>
    </dgm:pt>
  </dgm:ptLst>
  <dgm:cxnLst>
    <dgm:cxn modelId="{C7E76503-B6F4-418F-8E2D-1393014804FE}" type="presOf" srcId="{51AFE945-10C5-46C1-B564-BEE9F28270A7}" destId="{A52CC46C-21A2-4F20-A435-F21FDFCEF33D}" srcOrd="0" destOrd="0" presId="urn:microsoft.com/office/officeart/2005/8/layout/vList5"/>
    <dgm:cxn modelId="{C9601711-6C4F-4A40-B17E-6C92CCD742F8}" srcId="{FC3A183F-A984-404E-8D7F-40CD610E76C9}" destId="{51224C2C-2C62-4350-9049-9D336564111D}" srcOrd="2" destOrd="0" parTransId="{A93F9C4E-01BE-44B9-B7E2-8DC20875DCDC}" sibTransId="{DD246614-3EBD-47BF-A725-00F54F405B65}"/>
    <dgm:cxn modelId="{D483C521-3BCB-4188-B369-F2701FD1E26B}" srcId="{FC3A183F-A984-404E-8D7F-40CD610E76C9}" destId="{6B82E5D1-96B9-43BE-B46E-93DD91147852}" srcOrd="0" destOrd="0" parTransId="{6D2B5725-2389-4CA4-9942-2D93BD4B6463}" sibTransId="{58B0ED74-ECE0-4992-89A3-B1F1E19F2CA7}"/>
    <dgm:cxn modelId="{2720945C-7795-4AFB-8063-2CFEA0F7FD0C}" type="presOf" srcId="{1222120D-0F79-41E6-BD8A-68905D98920F}" destId="{56130F29-1F8E-443A-8FCE-091F1B857EFB}" srcOrd="0" destOrd="0" presId="urn:microsoft.com/office/officeart/2005/8/layout/vList5"/>
    <dgm:cxn modelId="{07562569-25E7-4DED-AF1B-A672BE65116F}" type="presOf" srcId="{E2083C75-7C59-4DB1-B5F2-952DAAE7F553}" destId="{FB94E50A-540A-4D5F-A3EA-64EE2FAA00EF}" srcOrd="0" destOrd="0" presId="urn:microsoft.com/office/officeart/2005/8/layout/vList5"/>
    <dgm:cxn modelId="{F03F7C6A-00BB-4AFC-9F15-15CDDC956238}" type="presOf" srcId="{7A68A06A-6BF5-4E8B-94C1-36603D54E65A}" destId="{C75B5296-E12D-4E2C-A131-D08545C2F881}" srcOrd="0" destOrd="0" presId="urn:microsoft.com/office/officeart/2005/8/layout/vList5"/>
    <dgm:cxn modelId="{6722B96E-CA0B-4FF8-A38A-0189B61419F7}" type="presOf" srcId="{6B82E5D1-96B9-43BE-B46E-93DD91147852}" destId="{EC788E50-79EE-40DD-AB60-67AC032881D6}" srcOrd="0" destOrd="0" presId="urn:microsoft.com/office/officeart/2005/8/layout/vList5"/>
    <dgm:cxn modelId="{29CF8254-789D-4E11-BE4C-583238426B67}" srcId="{FC3A183F-A984-404E-8D7F-40CD610E76C9}" destId="{1222120D-0F79-41E6-BD8A-68905D98920F}" srcOrd="3" destOrd="0" parTransId="{C6B686AA-9E29-414B-8F9C-4EAD7A5FDBBD}" sibTransId="{D9DC9215-D474-4814-851D-B70AE84953E7}"/>
    <dgm:cxn modelId="{6D19E386-711C-43DB-A8C0-A8DDA6EA68C8}" type="presOf" srcId="{7CBDD32B-A7B3-4A99-AC85-E28C4A408CA6}" destId="{524EDFB4-F6BF-4FBA-ABE4-9319ED5BF1BA}" srcOrd="0" destOrd="0" presId="urn:microsoft.com/office/officeart/2005/8/layout/vList5"/>
    <dgm:cxn modelId="{4F31788D-C843-43F8-9D91-77ADE4C54199}" type="presOf" srcId="{391E3DFA-45E0-41CD-A48C-E8BF68E04910}" destId="{2738772A-2FBE-4CBC-836E-562CEAB22164}" srcOrd="0" destOrd="0" presId="urn:microsoft.com/office/officeart/2005/8/layout/vList5"/>
    <dgm:cxn modelId="{BE400C9E-43EE-4C6F-9A70-9326F2B11768}" srcId="{1222120D-0F79-41E6-BD8A-68905D98920F}" destId="{E2083C75-7C59-4DB1-B5F2-952DAAE7F553}" srcOrd="0" destOrd="0" parTransId="{99552367-119F-4C40-9ED6-E0F5A48CC9C8}" sibTransId="{DFAC71B9-AFB3-48C2-962E-F206CCBBBC80}"/>
    <dgm:cxn modelId="{52EBE4AE-A7CD-46B2-B656-806E8D0D17FD}" srcId="{FC3A183F-A984-404E-8D7F-40CD610E76C9}" destId="{7CBDD32B-A7B3-4A99-AC85-E28C4A408CA6}" srcOrd="1" destOrd="0" parTransId="{8B1AD911-7809-4CAE-90C8-848B26487DD2}" sibTransId="{17C46CEC-8AF9-42E6-AB66-AF1666890F94}"/>
    <dgm:cxn modelId="{049CDCDC-086D-4970-962A-A1DCDC9A2BFC}" srcId="{7CBDD32B-A7B3-4A99-AC85-E28C4A408CA6}" destId="{7A68A06A-6BF5-4E8B-94C1-36603D54E65A}" srcOrd="0" destOrd="0" parTransId="{B390B174-CD04-4C04-90A3-3B1DE9A60D1D}" sibTransId="{3596F4AF-DB17-48B9-ABBE-72F3C3BD2888}"/>
    <dgm:cxn modelId="{7B7101E0-CD29-442C-8B18-4E3CD67611FA}" srcId="{6B82E5D1-96B9-43BE-B46E-93DD91147852}" destId="{51AFE945-10C5-46C1-B564-BEE9F28270A7}" srcOrd="0" destOrd="0" parTransId="{74396A8A-B07B-45B3-8DB9-FCDD05209177}" sibTransId="{A910363F-36CD-4BB4-A70D-6236352E9751}"/>
    <dgm:cxn modelId="{1F92DEEE-9BA4-4293-9A95-6390ACFE7B99}" srcId="{51224C2C-2C62-4350-9049-9D336564111D}" destId="{391E3DFA-45E0-41CD-A48C-E8BF68E04910}" srcOrd="0" destOrd="0" parTransId="{9EAC5D05-1552-49DD-B487-5182FB1557E0}" sibTransId="{14BB5DE5-7DA5-47AA-913A-F66313970AEC}"/>
    <dgm:cxn modelId="{351BD4F1-C15E-4B8C-BEAC-D418720F0F81}" type="presOf" srcId="{51224C2C-2C62-4350-9049-9D336564111D}" destId="{5AAD1616-B4F1-4E94-8043-0885FC1E399F}" srcOrd="0" destOrd="0" presId="urn:microsoft.com/office/officeart/2005/8/layout/vList5"/>
    <dgm:cxn modelId="{FDCB8AFD-25D4-4B5F-9A2F-12BBE3E4617D}" type="presOf" srcId="{FC3A183F-A984-404E-8D7F-40CD610E76C9}" destId="{8E0D0F36-281E-4023-B9B1-D831E34E5B44}" srcOrd="0" destOrd="0" presId="urn:microsoft.com/office/officeart/2005/8/layout/vList5"/>
    <dgm:cxn modelId="{AB1F2BC5-0195-4DF5-A05A-E0FE2919DF6D}" type="presParOf" srcId="{8E0D0F36-281E-4023-B9B1-D831E34E5B44}" destId="{DB0FADE6-A774-4B0F-90BD-1CB39B3D838E}" srcOrd="0" destOrd="0" presId="urn:microsoft.com/office/officeart/2005/8/layout/vList5"/>
    <dgm:cxn modelId="{34CD7ABF-4C62-4A44-8A5C-D13C75A89300}" type="presParOf" srcId="{DB0FADE6-A774-4B0F-90BD-1CB39B3D838E}" destId="{EC788E50-79EE-40DD-AB60-67AC032881D6}" srcOrd="0" destOrd="0" presId="urn:microsoft.com/office/officeart/2005/8/layout/vList5"/>
    <dgm:cxn modelId="{474B7D70-D105-4C76-9AF3-874BB263903F}" type="presParOf" srcId="{DB0FADE6-A774-4B0F-90BD-1CB39B3D838E}" destId="{A52CC46C-21A2-4F20-A435-F21FDFCEF33D}" srcOrd="1" destOrd="0" presId="urn:microsoft.com/office/officeart/2005/8/layout/vList5"/>
    <dgm:cxn modelId="{78AF596D-46C3-429D-9044-D256B0F6D6B4}" type="presParOf" srcId="{8E0D0F36-281E-4023-B9B1-D831E34E5B44}" destId="{385DADBB-BF0A-445F-8087-3AF63C0962EB}" srcOrd="1" destOrd="0" presId="urn:microsoft.com/office/officeart/2005/8/layout/vList5"/>
    <dgm:cxn modelId="{53772F38-57D4-45E5-98F9-2D5083072064}" type="presParOf" srcId="{8E0D0F36-281E-4023-B9B1-D831E34E5B44}" destId="{B8123466-0C0E-442E-8B7D-B7EBD8ED487A}" srcOrd="2" destOrd="0" presId="urn:microsoft.com/office/officeart/2005/8/layout/vList5"/>
    <dgm:cxn modelId="{FD873078-9D7B-4F81-B8E0-FE3C1527E3BB}" type="presParOf" srcId="{B8123466-0C0E-442E-8B7D-B7EBD8ED487A}" destId="{524EDFB4-F6BF-4FBA-ABE4-9319ED5BF1BA}" srcOrd="0" destOrd="0" presId="urn:microsoft.com/office/officeart/2005/8/layout/vList5"/>
    <dgm:cxn modelId="{6067CA24-DA44-4E59-889C-7F99022A7390}" type="presParOf" srcId="{B8123466-0C0E-442E-8B7D-B7EBD8ED487A}" destId="{C75B5296-E12D-4E2C-A131-D08545C2F881}" srcOrd="1" destOrd="0" presId="urn:microsoft.com/office/officeart/2005/8/layout/vList5"/>
    <dgm:cxn modelId="{1E3367F2-9D27-4A69-A4F9-5C66AE5515E4}" type="presParOf" srcId="{8E0D0F36-281E-4023-B9B1-D831E34E5B44}" destId="{942E06D5-9299-4DCF-9F63-CF655888ADAF}" srcOrd="3" destOrd="0" presId="urn:microsoft.com/office/officeart/2005/8/layout/vList5"/>
    <dgm:cxn modelId="{1D4611FD-C3C9-4BC9-BDF9-00E4EECD5884}" type="presParOf" srcId="{8E0D0F36-281E-4023-B9B1-D831E34E5B44}" destId="{C0BD15A6-701E-47A7-8732-16EE21B8490B}" srcOrd="4" destOrd="0" presId="urn:microsoft.com/office/officeart/2005/8/layout/vList5"/>
    <dgm:cxn modelId="{EA943DDF-2F92-400F-AFB3-61F6268ECBB1}" type="presParOf" srcId="{C0BD15A6-701E-47A7-8732-16EE21B8490B}" destId="{5AAD1616-B4F1-4E94-8043-0885FC1E399F}" srcOrd="0" destOrd="0" presId="urn:microsoft.com/office/officeart/2005/8/layout/vList5"/>
    <dgm:cxn modelId="{654911A3-B197-4329-822E-16CC93A0CCB9}" type="presParOf" srcId="{C0BD15A6-701E-47A7-8732-16EE21B8490B}" destId="{2738772A-2FBE-4CBC-836E-562CEAB22164}" srcOrd="1" destOrd="0" presId="urn:microsoft.com/office/officeart/2005/8/layout/vList5"/>
    <dgm:cxn modelId="{F8AC1BEF-A43D-4A51-83AC-4E9ABA066961}" type="presParOf" srcId="{8E0D0F36-281E-4023-B9B1-D831E34E5B44}" destId="{202D6AED-226C-48AF-A09E-0B5B94AB000A}" srcOrd="5" destOrd="0" presId="urn:microsoft.com/office/officeart/2005/8/layout/vList5"/>
    <dgm:cxn modelId="{CE3B4269-6F9D-4948-AAF5-D49DBF55D4F7}" type="presParOf" srcId="{8E0D0F36-281E-4023-B9B1-D831E34E5B44}" destId="{9251ADF1-B3E6-40DB-BE37-9A469629E538}" srcOrd="6" destOrd="0" presId="urn:microsoft.com/office/officeart/2005/8/layout/vList5"/>
    <dgm:cxn modelId="{65A0CE2D-E1DA-40B6-A3F5-B7E1BA00DBC7}" type="presParOf" srcId="{9251ADF1-B3E6-40DB-BE37-9A469629E538}" destId="{56130F29-1F8E-443A-8FCE-091F1B857EFB}" srcOrd="0" destOrd="0" presId="urn:microsoft.com/office/officeart/2005/8/layout/vList5"/>
    <dgm:cxn modelId="{6C7D4CFF-BF41-486E-B43E-826551788768}" type="presParOf" srcId="{9251ADF1-B3E6-40DB-BE37-9A469629E538}" destId="{FB94E50A-540A-4D5F-A3EA-64EE2FAA00E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CC46C-21A2-4F20-A435-F21FDFCEF33D}">
      <dsp:nvSpPr>
        <dsp:cNvPr id="0" name=""/>
        <dsp:cNvSpPr/>
      </dsp:nvSpPr>
      <dsp:spPr>
        <a:xfrm rot="5400000">
          <a:off x="5461844" y="-2529752"/>
          <a:ext cx="871581" cy="600985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000"/>
            </a:lnSpc>
            <a:spcBef>
              <a:spcPct val="0"/>
            </a:spcBef>
            <a:spcAft>
              <a:spcPts val="0"/>
            </a:spcAft>
            <a:buChar char="•"/>
          </a:pPr>
          <a:r>
            <a:rPr kumimoji="1" lang="es-ES_tradnl" altLang="en-US" sz="1800" kern="1200" dirty="0">
              <a:latin typeface="Tahoma" panose="020B0604030504040204" pitchFamily="34" charset="0"/>
              <a:ea typeface="Tahoma" panose="020B0604030504040204" pitchFamily="34" charset="0"/>
              <a:cs typeface="Tahoma" panose="020B0604030504040204" pitchFamily="34" charset="0"/>
            </a:rPr>
            <a:t>Đào tạo và phát triển năng lực cần thiết cho nghề nghiệp và sinh hoạt thực tế</a:t>
          </a:r>
          <a:endParaRPr kumimoji="1" lang="ja-JP" altLang="en-US" sz="1800"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rot="-5400000">
        <a:off x="2892706" y="81933"/>
        <a:ext cx="5967312" cy="786487"/>
      </dsp:txXfrm>
    </dsp:sp>
    <dsp:sp modelId="{EC788E50-79EE-40DD-AB60-67AC032881D6}">
      <dsp:nvSpPr>
        <dsp:cNvPr id="0" name=""/>
        <dsp:cNvSpPr/>
      </dsp:nvSpPr>
      <dsp:spPr>
        <a:xfrm>
          <a:off x="221" y="1817"/>
          <a:ext cx="2892484" cy="91546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100000"/>
            </a:lnSpc>
            <a:spcBef>
              <a:spcPct val="0"/>
            </a:spcBef>
            <a:spcAft>
              <a:spcPct val="35000"/>
            </a:spcAft>
            <a:buNone/>
          </a:pPr>
          <a:r>
            <a:rPr kumimoji="1" lang="es-ES_tradnl" altLang="en-US" sz="2600" b="1" kern="1200" dirty="0">
              <a:latin typeface="Tahoma" panose="020B0604030504040204" pitchFamily="34" charset="0"/>
              <a:ea typeface="Tahoma" panose="020B0604030504040204" pitchFamily="34" charset="0"/>
              <a:cs typeface="Tahoma" panose="020B0604030504040204" pitchFamily="34" charset="0"/>
            </a:rPr>
            <a:t>Mục đích</a:t>
          </a:r>
          <a:endParaRPr kumimoji="1" lang="ja-JP" altLang="en-US" sz="2600" b="1" kern="1200" dirty="0">
            <a:latin typeface="Tahoma" panose="020B0604030504040204" pitchFamily="34" charset="0"/>
            <a:cs typeface="Tahoma" panose="020B0604030504040204" pitchFamily="34" charset="0"/>
          </a:endParaRPr>
        </a:p>
      </dsp:txBody>
      <dsp:txXfrm>
        <a:off x="44910" y="46506"/>
        <a:ext cx="2803106" cy="826086"/>
      </dsp:txXfrm>
    </dsp:sp>
    <dsp:sp modelId="{C75B5296-E12D-4E2C-A131-D08545C2F881}">
      <dsp:nvSpPr>
        <dsp:cNvPr id="0" name=""/>
        <dsp:cNvSpPr/>
      </dsp:nvSpPr>
      <dsp:spPr>
        <a:xfrm rot="5400000">
          <a:off x="5321829" y="-1361663"/>
          <a:ext cx="1151611" cy="6009859"/>
        </a:xfrm>
        <a:prstGeom prst="round2Same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000"/>
            </a:lnSpc>
            <a:spcBef>
              <a:spcPct val="0"/>
            </a:spcBef>
            <a:spcAft>
              <a:spcPts val="0"/>
            </a:spcAft>
            <a:buChar char="•"/>
          </a:pPr>
          <a:r>
            <a:rPr kumimoji="1" lang="vi-VN" altLang="en-US" sz="1800" kern="1200" dirty="0">
              <a:latin typeface="Tahoma" panose="020B0604030504040204" pitchFamily="34" charset="0"/>
              <a:ea typeface="Tahoma" panose="020B0604030504040204" pitchFamily="34" charset="0"/>
              <a:cs typeface="Tahoma" panose="020B0604030504040204" pitchFamily="34" charset="0"/>
            </a:rPr>
            <a:t>Kinh tế gia đình, phúc lợi, thời trang, công nghiệp, thợ làm tóc, đầu bếp, thương mại, thiết kế máy tính, v.v...</a:t>
          </a:r>
          <a:endParaRPr kumimoji="1" lang="ja-JP" altLang="en-US" sz="1800"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rot="-5400000">
        <a:off x="2892706" y="1123677"/>
        <a:ext cx="5953642" cy="1039177"/>
      </dsp:txXfrm>
    </dsp:sp>
    <dsp:sp modelId="{524EDFB4-F6BF-4FBA-ABE4-9319ED5BF1BA}">
      <dsp:nvSpPr>
        <dsp:cNvPr id="0" name=""/>
        <dsp:cNvSpPr/>
      </dsp:nvSpPr>
      <dsp:spPr>
        <a:xfrm>
          <a:off x="221" y="976441"/>
          <a:ext cx="2892484" cy="1302393"/>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ts val="3000"/>
            </a:lnSpc>
            <a:spcBef>
              <a:spcPct val="0"/>
            </a:spcBef>
            <a:spcAft>
              <a:spcPts val="0"/>
            </a:spcAft>
            <a:buNone/>
          </a:pPr>
          <a:r>
            <a:rPr kumimoji="1" lang="es-ES_tradnl" altLang="en-US" sz="2600" b="1" kern="1200" dirty="0">
              <a:latin typeface="Tahoma" panose="020B0604030504040204" pitchFamily="34" charset="0"/>
              <a:ea typeface="Tahoma" panose="020B0604030504040204" pitchFamily="34" charset="0"/>
              <a:cs typeface="Tahoma" panose="020B0604030504040204" pitchFamily="34" charset="0"/>
            </a:rPr>
            <a:t>Ngành học</a:t>
          </a:r>
          <a:endParaRPr kumimoji="1" lang="ja-JP" altLang="en-US" sz="2600" b="1" kern="1200" dirty="0">
            <a:latin typeface="Tahoma" panose="020B0604030504040204" pitchFamily="34" charset="0"/>
            <a:cs typeface="Tahoma" panose="020B0604030504040204" pitchFamily="34" charset="0"/>
          </a:endParaRPr>
        </a:p>
      </dsp:txBody>
      <dsp:txXfrm>
        <a:off x="63799" y="1040019"/>
        <a:ext cx="2765328" cy="1175237"/>
      </dsp:txXfrm>
    </dsp:sp>
    <dsp:sp modelId="{2738772A-2FBE-4CBC-836E-562CEAB22164}">
      <dsp:nvSpPr>
        <dsp:cNvPr id="0" name=""/>
        <dsp:cNvSpPr/>
      </dsp:nvSpPr>
      <dsp:spPr>
        <a:xfrm rot="5400000">
          <a:off x="5332713" y="-68301"/>
          <a:ext cx="1130285" cy="6009859"/>
        </a:xfrm>
        <a:prstGeom prst="round2Same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000"/>
            </a:lnSpc>
            <a:spcBef>
              <a:spcPct val="0"/>
            </a:spcBef>
            <a:spcAft>
              <a:spcPts val="0"/>
            </a:spcAft>
            <a:buChar char="•"/>
          </a:pPr>
          <a:r>
            <a:rPr kumimoji="1" lang="vi-VN" altLang="en-US" sz="1800" kern="1200" dirty="0">
              <a:latin typeface="Tahoma" panose="020B0604030504040204" pitchFamily="34" charset="0"/>
              <a:ea typeface="Tahoma" panose="020B0604030504040204" pitchFamily="34" charset="0"/>
              <a:cs typeface="Tahoma" panose="020B0604030504040204" pitchFamily="34" charset="0"/>
            </a:rPr>
            <a:t>Lấy được tư cách tham dự các kỳ thi quốc gia và bằng cấp khác nhau (Chứng chỉ người giúp việc, người xử lý chất độc hại, thợ điện, đầu bếp)</a:t>
          </a:r>
          <a:endParaRPr kumimoji="1" lang="ja-JP" altLang="en-US" sz="1800"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rot="-5400000">
        <a:off x="2892926" y="2426662"/>
        <a:ext cx="5954683" cy="1019933"/>
      </dsp:txXfrm>
    </dsp:sp>
    <dsp:sp modelId="{5AAD1616-B4F1-4E94-8043-0885FC1E399F}">
      <dsp:nvSpPr>
        <dsp:cNvPr id="0" name=""/>
        <dsp:cNvSpPr/>
      </dsp:nvSpPr>
      <dsp:spPr>
        <a:xfrm>
          <a:off x="221" y="2337995"/>
          <a:ext cx="2892484" cy="1183198"/>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100000"/>
            </a:lnSpc>
            <a:spcBef>
              <a:spcPct val="0"/>
            </a:spcBef>
            <a:spcAft>
              <a:spcPts val="0"/>
            </a:spcAft>
            <a:buNone/>
          </a:pPr>
          <a:r>
            <a:rPr kumimoji="1" lang="vi-VN" altLang="en-US" sz="2600" b="1" kern="1200" dirty="0">
              <a:latin typeface="Tahoma" panose="020B0604030504040204" pitchFamily="34" charset="0"/>
              <a:ea typeface="Tahoma" panose="020B0604030504040204" pitchFamily="34" charset="0"/>
              <a:cs typeface="Tahoma" panose="020B0604030504040204" pitchFamily="34" charset="0"/>
            </a:rPr>
            <a:t>Đặc trưng</a:t>
          </a:r>
          <a:r>
            <a:rPr kumimoji="1" lang="en-US" altLang="en-US" sz="2600" b="1" kern="1200" dirty="0">
              <a:latin typeface="Tahoma" panose="020B0604030504040204" pitchFamily="34" charset="0"/>
              <a:ea typeface="Tahoma" panose="020B0604030504040204" pitchFamily="34" charset="0"/>
              <a:cs typeface="Tahoma" panose="020B0604030504040204" pitchFamily="34" charset="0"/>
            </a:rPr>
            <a:t> ①</a:t>
          </a:r>
          <a:endParaRPr kumimoji="1" lang="ja-JP" altLang="en-US" sz="2600" b="1"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a:off x="57980" y="2395754"/>
        <a:ext cx="2776966" cy="1067680"/>
      </dsp:txXfrm>
    </dsp:sp>
    <dsp:sp modelId="{FB94E50A-540A-4D5F-A3EA-64EE2FAA00EF}">
      <dsp:nvSpPr>
        <dsp:cNvPr id="0" name=""/>
        <dsp:cNvSpPr/>
      </dsp:nvSpPr>
      <dsp:spPr>
        <a:xfrm rot="5400000">
          <a:off x="5345099" y="1189296"/>
          <a:ext cx="1105514" cy="6009859"/>
        </a:xfrm>
        <a:prstGeom prst="round2Same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000"/>
            </a:lnSpc>
            <a:spcBef>
              <a:spcPct val="0"/>
            </a:spcBef>
            <a:spcAft>
              <a:spcPts val="0"/>
            </a:spcAft>
            <a:buChar char="•"/>
          </a:pPr>
          <a:r>
            <a:rPr kumimoji="1" lang="vi-VN" altLang="en-US" sz="1800" kern="1200" dirty="0">
              <a:latin typeface="Tahoma" panose="020B0604030504040204" pitchFamily="34" charset="0"/>
              <a:ea typeface="Tahoma" panose="020B0604030504040204" pitchFamily="34" charset="0"/>
              <a:cs typeface="Tahoma" panose="020B0604030504040204" pitchFamily="34" charset="0"/>
            </a:rPr>
            <a:t>Cũng có nơi cho học sinh lấy được bằng tốt nghiệp trung học phổ thông</a:t>
          </a:r>
          <a:endParaRPr kumimoji="1" lang="ja-JP" altLang="en-US" sz="1800"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rot="-5400000">
        <a:off x="2892927" y="3695436"/>
        <a:ext cx="5955892" cy="997580"/>
      </dsp:txXfrm>
    </dsp:sp>
    <dsp:sp modelId="{56130F29-1F8E-443A-8FCE-091F1B857EFB}">
      <dsp:nvSpPr>
        <dsp:cNvPr id="0" name=""/>
        <dsp:cNvSpPr/>
      </dsp:nvSpPr>
      <dsp:spPr>
        <a:xfrm>
          <a:off x="221" y="3580354"/>
          <a:ext cx="2892484" cy="1183198"/>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100000"/>
            </a:lnSpc>
            <a:spcBef>
              <a:spcPct val="0"/>
            </a:spcBef>
            <a:spcAft>
              <a:spcPts val="0"/>
            </a:spcAft>
            <a:buNone/>
          </a:pPr>
          <a:r>
            <a:rPr kumimoji="1" lang="vi-VN" altLang="en-US" sz="2600" b="1" kern="1200" dirty="0">
              <a:latin typeface="Tahoma" panose="020B0604030504040204" pitchFamily="34" charset="0"/>
              <a:ea typeface="Tahoma" panose="020B0604030504040204" pitchFamily="34" charset="0"/>
              <a:cs typeface="Tahoma" panose="020B0604030504040204" pitchFamily="34" charset="0"/>
            </a:rPr>
            <a:t>Đặc trưng</a:t>
          </a:r>
          <a:r>
            <a:rPr kumimoji="1" lang="en-US" altLang="en-US" sz="2600" b="1" kern="1200" dirty="0">
              <a:latin typeface="Tahoma" panose="020B0604030504040204" pitchFamily="34" charset="0"/>
              <a:ea typeface="Tahoma" panose="020B0604030504040204" pitchFamily="34" charset="0"/>
              <a:cs typeface="Tahoma" panose="020B0604030504040204" pitchFamily="34" charset="0"/>
            </a:rPr>
            <a:t> ②</a:t>
          </a:r>
          <a:endParaRPr kumimoji="1" lang="ja-JP" altLang="en-US" sz="2600" b="1" kern="1200" dirty="0">
            <a:latin typeface="Tahoma" panose="020B0604030504040204" pitchFamily="34" charset="0"/>
            <a:ea typeface="UD デジタル 教科書体 NP-B" panose="02020700000000000000" pitchFamily="18" charset="-128"/>
            <a:cs typeface="Tahoma" panose="020B0604030504040204" pitchFamily="34" charset="0"/>
          </a:endParaRPr>
        </a:p>
      </dsp:txBody>
      <dsp:txXfrm>
        <a:off x="57980" y="3638113"/>
        <a:ext cx="2776966" cy="10676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14945" y="9371026"/>
            <a:ext cx="2919734" cy="495293"/>
          </a:xfrm>
          <a:prstGeom prst="rect">
            <a:avLst/>
          </a:prstGeom>
        </p:spPr>
        <p:txBody>
          <a:bodyPr vert="horz" lIns="91337" tIns="45667" rIns="91337" bIns="45667" rtlCol="0" anchor="b"/>
          <a:lstStyle>
            <a:lvl1pPr algn="r">
              <a:defRPr sz="1200"/>
            </a:lvl1pPr>
          </a:lstStyle>
          <a:p>
            <a:fld id="{01BCFB72-B599-4190-ACB4-6CB18B408191}" type="slidenum">
              <a:rPr kumimoji="1" lang="ja-JP" altLang="en-US" smtClean="0"/>
              <a:t>‹#›</a:t>
            </a:fld>
            <a:endParaRPr kumimoji="1" lang="ja-JP" altLang="en-US"/>
          </a:p>
        </p:txBody>
      </p:sp>
    </p:spTree>
    <p:extLst>
      <p:ext uri="{BB962C8B-B14F-4D97-AF65-F5344CB8AC3E}">
        <p14:creationId xmlns:p14="http://schemas.microsoft.com/office/powerpoint/2010/main" val="12825248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5"/>
            <a:ext cx="2918830" cy="495602"/>
          </a:xfrm>
          <a:prstGeom prst="rect">
            <a:avLst/>
          </a:prstGeom>
        </p:spPr>
        <p:txBody>
          <a:bodyPr vert="horz" lIns="91301" tIns="45648" rIns="91301" bIns="4564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769" y="5"/>
            <a:ext cx="2918830" cy="495602"/>
          </a:xfrm>
          <a:prstGeom prst="rect">
            <a:avLst/>
          </a:prstGeom>
        </p:spPr>
        <p:txBody>
          <a:bodyPr vert="horz" lIns="91301" tIns="45648" rIns="91301" bIns="45648" rtlCol="0"/>
          <a:lstStyle>
            <a:lvl1pPr algn="r">
              <a:defRPr sz="1200"/>
            </a:lvl1pPr>
          </a:lstStyle>
          <a:p>
            <a:r>
              <a:rPr kumimoji="1" lang="en-US" altLang="ja-JP"/>
              <a:t>2020/6/16</a:t>
            </a:r>
            <a:endParaRPr kumimoji="1" lang="ja-JP" altLang="en-US"/>
          </a:p>
        </p:txBody>
      </p:sp>
      <p:sp>
        <p:nvSpPr>
          <p:cNvPr id="4" name="スライド イメージ プレースホルダー 3"/>
          <p:cNvSpPr>
            <a:spLocks noGrp="1" noRot="1" noChangeAspect="1"/>
          </p:cNvSpPr>
          <p:nvPr>
            <p:ph type="sldImg" idx="2"/>
          </p:nvPr>
        </p:nvSpPr>
        <p:spPr>
          <a:xfrm>
            <a:off x="1012825" y="1231900"/>
            <a:ext cx="4710113" cy="3332163"/>
          </a:xfrm>
          <a:prstGeom prst="rect">
            <a:avLst/>
          </a:prstGeom>
          <a:noFill/>
          <a:ln w="12700">
            <a:solidFill>
              <a:prstClr val="black"/>
            </a:solidFill>
          </a:ln>
        </p:spPr>
        <p:txBody>
          <a:bodyPr vert="horz" lIns="91301" tIns="45648" rIns="91301" bIns="45648" rtlCol="0" anchor="ctr"/>
          <a:lstStyle/>
          <a:p>
            <a:endParaRPr lang="ja-JP" altLang="en-US"/>
          </a:p>
        </p:txBody>
      </p:sp>
      <p:sp>
        <p:nvSpPr>
          <p:cNvPr id="5" name="ノート プレースホルダー 4"/>
          <p:cNvSpPr>
            <a:spLocks noGrp="1"/>
          </p:cNvSpPr>
          <p:nvPr>
            <p:ph type="body" sz="quarter" idx="3"/>
          </p:nvPr>
        </p:nvSpPr>
        <p:spPr>
          <a:xfrm>
            <a:off x="673577" y="4748166"/>
            <a:ext cx="5388610" cy="3884860"/>
          </a:xfrm>
          <a:prstGeom prst="rect">
            <a:avLst/>
          </a:prstGeom>
        </p:spPr>
        <p:txBody>
          <a:bodyPr vert="horz" lIns="91301" tIns="45648" rIns="91301" bIns="456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370729"/>
            <a:ext cx="2918830" cy="495599"/>
          </a:xfrm>
          <a:prstGeom prst="rect">
            <a:avLst/>
          </a:prstGeom>
        </p:spPr>
        <p:txBody>
          <a:bodyPr vert="horz" lIns="91301" tIns="45648" rIns="91301" bIns="4564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769" y="9370729"/>
            <a:ext cx="2918830" cy="495599"/>
          </a:xfrm>
          <a:prstGeom prst="rect">
            <a:avLst/>
          </a:prstGeom>
        </p:spPr>
        <p:txBody>
          <a:bodyPr vert="horz" lIns="91301" tIns="45648" rIns="91301" bIns="45648" rtlCol="0" anchor="b"/>
          <a:lstStyle>
            <a:lvl1pPr algn="r">
              <a:defRPr sz="1200"/>
            </a:lvl1pPr>
          </a:lstStyle>
          <a:p>
            <a:fld id="{093E0DF3-E3A6-394C-86A8-81448B14680B}" type="slidenum">
              <a:rPr kumimoji="1" lang="ja-JP" altLang="en-US" smtClean="0"/>
              <a:t>‹#›</a:t>
            </a:fld>
            <a:endParaRPr kumimoji="1" lang="ja-JP" altLang="en-US"/>
          </a:p>
        </p:txBody>
      </p:sp>
    </p:spTree>
    <p:extLst>
      <p:ext uri="{BB962C8B-B14F-4D97-AF65-F5344CB8AC3E}">
        <p14:creationId xmlns:p14="http://schemas.microsoft.com/office/powerpoint/2010/main" val="3359996439"/>
      </p:ext>
    </p:extLst>
  </p:cSld>
  <p:clrMap bg1="lt1" tx1="dk1" bg2="lt2" tx2="dk2" accent1="accent1" accent2="accent2" accent3="accent3" accent4="accent4" accent5="accent5" accent6="accent6" hlink="hlink" folHlink="folHlink"/>
  <p:hf sldNum="0" hdr="0" ftr="0" dt="0"/>
  <p:notesStyle>
    <a:lvl1pPr marL="0" algn="l" defTabSz="995416" rtl="0" eaLnBrk="1" latinLnBrk="0" hangingPunct="1">
      <a:defRPr kumimoji="1" sz="1306" kern="1200">
        <a:solidFill>
          <a:schemeClr val="tx1"/>
        </a:solidFill>
        <a:latin typeface="+mn-lt"/>
        <a:ea typeface="+mn-ea"/>
        <a:cs typeface="+mn-cs"/>
      </a:defRPr>
    </a:lvl1pPr>
    <a:lvl2pPr marL="497708" algn="l" defTabSz="995416" rtl="0" eaLnBrk="1" latinLnBrk="0" hangingPunct="1">
      <a:defRPr kumimoji="1" sz="1306" kern="1200">
        <a:solidFill>
          <a:schemeClr val="tx1"/>
        </a:solidFill>
        <a:latin typeface="+mn-lt"/>
        <a:ea typeface="+mn-ea"/>
        <a:cs typeface="+mn-cs"/>
      </a:defRPr>
    </a:lvl2pPr>
    <a:lvl3pPr marL="995416" algn="l" defTabSz="995416" rtl="0" eaLnBrk="1" latinLnBrk="0" hangingPunct="1">
      <a:defRPr kumimoji="1" sz="1306" kern="1200">
        <a:solidFill>
          <a:schemeClr val="tx1"/>
        </a:solidFill>
        <a:latin typeface="+mn-lt"/>
        <a:ea typeface="+mn-ea"/>
        <a:cs typeface="+mn-cs"/>
      </a:defRPr>
    </a:lvl3pPr>
    <a:lvl4pPr marL="1493124" algn="l" defTabSz="995416" rtl="0" eaLnBrk="1" latinLnBrk="0" hangingPunct="1">
      <a:defRPr kumimoji="1" sz="1306" kern="1200">
        <a:solidFill>
          <a:schemeClr val="tx1"/>
        </a:solidFill>
        <a:latin typeface="+mn-lt"/>
        <a:ea typeface="+mn-ea"/>
        <a:cs typeface="+mn-cs"/>
      </a:defRPr>
    </a:lvl4pPr>
    <a:lvl5pPr marL="1990832" algn="l" defTabSz="995416" rtl="0" eaLnBrk="1" latinLnBrk="0" hangingPunct="1">
      <a:defRPr kumimoji="1" sz="1306" kern="1200">
        <a:solidFill>
          <a:schemeClr val="tx1"/>
        </a:solidFill>
        <a:latin typeface="+mn-lt"/>
        <a:ea typeface="+mn-ea"/>
        <a:cs typeface="+mn-cs"/>
      </a:defRPr>
    </a:lvl5pPr>
    <a:lvl6pPr marL="2488540" algn="l" defTabSz="995416" rtl="0" eaLnBrk="1" latinLnBrk="0" hangingPunct="1">
      <a:defRPr kumimoji="1" sz="1306" kern="1200">
        <a:solidFill>
          <a:schemeClr val="tx1"/>
        </a:solidFill>
        <a:latin typeface="+mn-lt"/>
        <a:ea typeface="+mn-ea"/>
        <a:cs typeface="+mn-cs"/>
      </a:defRPr>
    </a:lvl6pPr>
    <a:lvl7pPr marL="2986248" algn="l" defTabSz="995416" rtl="0" eaLnBrk="1" latinLnBrk="0" hangingPunct="1">
      <a:defRPr kumimoji="1" sz="1306" kern="1200">
        <a:solidFill>
          <a:schemeClr val="tx1"/>
        </a:solidFill>
        <a:latin typeface="+mn-lt"/>
        <a:ea typeface="+mn-ea"/>
        <a:cs typeface="+mn-cs"/>
      </a:defRPr>
    </a:lvl7pPr>
    <a:lvl8pPr marL="3483955" algn="l" defTabSz="995416" rtl="0" eaLnBrk="1" latinLnBrk="0" hangingPunct="1">
      <a:defRPr kumimoji="1" sz="1306" kern="1200">
        <a:solidFill>
          <a:schemeClr val="tx1"/>
        </a:solidFill>
        <a:latin typeface="+mn-lt"/>
        <a:ea typeface="+mn-ea"/>
        <a:cs typeface="+mn-cs"/>
      </a:defRPr>
    </a:lvl8pPr>
    <a:lvl9pPr marL="3981663" algn="l" defTabSz="995416"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1570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4662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44651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187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8635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7000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4094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9540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7425" y="1219200"/>
            <a:ext cx="4660900" cy="32972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6881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7425" y="1219200"/>
            <a:ext cx="4660900" cy="32972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9814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7440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7425" y="1219200"/>
            <a:ext cx="4660900" cy="32972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5899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756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12825" y="1231900"/>
            <a:ext cx="4710113" cy="33321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2737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29928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99890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57570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97D3E6-6E02-40F6-B327-276B3C5CFA6D}"/>
              </a:ext>
            </a:extLst>
          </p:cNvPr>
          <p:cNvSpPr/>
          <p:nvPr userDrawn="1"/>
        </p:nvSpPr>
        <p:spPr>
          <a:xfrm>
            <a:off x="857" y="0"/>
            <a:ext cx="10690099" cy="7559675"/>
          </a:xfrm>
          <a:prstGeom prst="rect">
            <a:avLst/>
          </a:prstGeom>
          <a:solidFill>
            <a:srgbClr val="F9B6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959"/>
          </a:p>
        </p:txBody>
      </p:sp>
      <p:sp>
        <p:nvSpPr>
          <p:cNvPr id="8" name="図プレースホルダー 58">
            <a:extLst>
              <a:ext uri="{FF2B5EF4-FFF2-40B4-BE49-F238E27FC236}">
                <a16:creationId xmlns:a16="http://schemas.microsoft.com/office/drawing/2014/main" id="{A4B93046-1424-4394-96FE-45067525CA1D}"/>
              </a:ext>
            </a:extLst>
          </p:cNvPr>
          <p:cNvSpPr>
            <a:spLocks noGrp="1"/>
          </p:cNvSpPr>
          <p:nvPr>
            <p:ph type="pic" sz="quarter" idx="10" hasCustomPrompt="1"/>
          </p:nvPr>
        </p:nvSpPr>
        <p:spPr>
          <a:xfrm>
            <a:off x="1152955" y="1791923"/>
            <a:ext cx="4425084" cy="4017827"/>
          </a:xfrm>
          <a:prstGeom prst="rect">
            <a:avLst/>
          </a:prstGeom>
          <a: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lstStyle>
            <a:lvl1pPr marL="0" indent="0" algn="ctr">
              <a:buNone/>
              <a:defRPr sz="16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endParaRPr kumimoji="1" lang="en-US" altLang="ja-JP" dirty="0"/>
          </a:p>
          <a:p>
            <a:endParaRPr kumimoji="1" lang="ja-JP" altLang="en-US" dirty="0"/>
          </a:p>
        </p:txBody>
      </p:sp>
    </p:spTree>
    <p:extLst>
      <p:ext uri="{BB962C8B-B14F-4D97-AF65-F5344CB8AC3E}">
        <p14:creationId xmlns:p14="http://schemas.microsoft.com/office/powerpoint/2010/main" val="1605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1A96344-2A32-4AC8-924C-9B9593B6BE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56" name="Slide Number Placeholder 5">
            <a:extLst>
              <a:ext uri="{FF2B5EF4-FFF2-40B4-BE49-F238E27FC236}">
                <a16:creationId xmlns:a16="http://schemas.microsoft.com/office/drawing/2014/main" id="{0270032E-F8F3-4DDF-AF46-9AC1E5B62D09}"/>
              </a:ext>
            </a:extLst>
          </p:cNvPr>
          <p:cNvSpPr>
            <a:spLocks noGrp="1"/>
          </p:cNvSpPr>
          <p:nvPr>
            <p:ph type="sldNum" sz="quarter" idx="4"/>
          </p:nvPr>
        </p:nvSpPr>
        <p:spPr>
          <a:xfrm>
            <a:off x="4143079" y="7250573"/>
            <a:ext cx="2405658" cy="230832"/>
          </a:xfrm>
          <a:prstGeom prst="rect">
            <a:avLst/>
          </a:prstGeom>
          <a:noFill/>
        </p:spPr>
        <p:txBody>
          <a:bodyPr wrap="square" rtlCol="0">
            <a:spAutoFit/>
          </a:bodyPr>
          <a:lstStyle>
            <a:lvl1pPr>
              <a:defRPr kumimoji="1" lang="ja-JP" altLang="en-US" sz="900" b="1" smtClean="0">
                <a:solidFill>
                  <a:srgbClr val="0179C3"/>
                </a:solidFill>
                <a:latin typeface="游ゴシック" panose="020B0400000000000000" pitchFamily="50" charset="-128"/>
                <a:ea typeface="游ゴシック" panose="020B0400000000000000" pitchFamily="50" charset="-128"/>
              </a:defRPr>
            </a:lvl1pPr>
          </a:lstStyle>
          <a:p>
            <a:pPr algn="ctr"/>
            <a:r>
              <a:rPr lang="en-US" altLang="ja-JP" dirty="0"/>
              <a:t>- </a:t>
            </a:r>
            <a:fld id="{DFE08C22-053B-3C49-B8BB-21FC17935DB3}" type="slidenum">
              <a:rPr lang="en-US" altLang="ja-JP" smtClean="0"/>
              <a:pPr algn="ctr"/>
              <a:t>‹#›</a:t>
            </a:fld>
            <a:r>
              <a:rPr lang="en-US" altLang="ja-JP" dirty="0"/>
              <a:t> -</a:t>
            </a:r>
          </a:p>
        </p:txBody>
      </p:sp>
      <p:sp>
        <p:nvSpPr>
          <p:cNvPr id="59" name="図プレースホルダー 58">
            <a:extLst>
              <a:ext uri="{FF2B5EF4-FFF2-40B4-BE49-F238E27FC236}">
                <a16:creationId xmlns:a16="http://schemas.microsoft.com/office/drawing/2014/main" id="{295F4CDD-D142-48B5-96F4-4BB440E20AA8}"/>
              </a:ext>
            </a:extLst>
          </p:cNvPr>
          <p:cNvSpPr>
            <a:spLocks noGrp="1"/>
          </p:cNvSpPr>
          <p:nvPr>
            <p:ph type="pic" sz="quarter" idx="10" hasCustomPrompt="1"/>
          </p:nvPr>
        </p:nvSpPr>
        <p:spPr>
          <a:xfrm>
            <a:off x="5249113"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6" name="図プレースホルダー 58">
            <a:extLst>
              <a:ext uri="{FF2B5EF4-FFF2-40B4-BE49-F238E27FC236}">
                <a16:creationId xmlns:a16="http://schemas.microsoft.com/office/drawing/2014/main" id="{6F81D212-0D06-4C6A-9A7D-AD6F66067B35}"/>
              </a:ext>
            </a:extLst>
          </p:cNvPr>
          <p:cNvSpPr>
            <a:spLocks noGrp="1"/>
          </p:cNvSpPr>
          <p:nvPr>
            <p:ph type="pic" sz="quarter" idx="16" hasCustomPrompt="1"/>
          </p:nvPr>
        </p:nvSpPr>
        <p:spPr>
          <a:xfrm>
            <a:off x="6778619"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7" name="図プレースホルダー 58">
            <a:extLst>
              <a:ext uri="{FF2B5EF4-FFF2-40B4-BE49-F238E27FC236}">
                <a16:creationId xmlns:a16="http://schemas.microsoft.com/office/drawing/2014/main" id="{B5DCB60E-55FF-4C0D-97B5-7FE6C279BF55}"/>
              </a:ext>
            </a:extLst>
          </p:cNvPr>
          <p:cNvSpPr>
            <a:spLocks noGrp="1"/>
          </p:cNvSpPr>
          <p:nvPr>
            <p:ph type="pic" sz="quarter" idx="17" hasCustomPrompt="1"/>
          </p:nvPr>
        </p:nvSpPr>
        <p:spPr>
          <a:xfrm>
            <a:off x="8308126"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8" name="図プレースホルダー 58">
            <a:extLst>
              <a:ext uri="{FF2B5EF4-FFF2-40B4-BE49-F238E27FC236}">
                <a16:creationId xmlns:a16="http://schemas.microsoft.com/office/drawing/2014/main" id="{55559B8B-0D64-4977-BD99-EAC56B930D69}"/>
              </a:ext>
            </a:extLst>
          </p:cNvPr>
          <p:cNvSpPr>
            <a:spLocks noGrp="1"/>
          </p:cNvSpPr>
          <p:nvPr>
            <p:ph type="pic" sz="quarter" idx="18" hasCustomPrompt="1"/>
          </p:nvPr>
        </p:nvSpPr>
        <p:spPr>
          <a:xfrm>
            <a:off x="5249113"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9" name="図プレースホルダー 58">
            <a:extLst>
              <a:ext uri="{FF2B5EF4-FFF2-40B4-BE49-F238E27FC236}">
                <a16:creationId xmlns:a16="http://schemas.microsoft.com/office/drawing/2014/main" id="{AC27A2AF-0AEA-45F5-AB5D-C674200A0EC3}"/>
              </a:ext>
            </a:extLst>
          </p:cNvPr>
          <p:cNvSpPr>
            <a:spLocks noGrp="1"/>
          </p:cNvSpPr>
          <p:nvPr>
            <p:ph type="pic" sz="quarter" idx="19" hasCustomPrompt="1"/>
          </p:nvPr>
        </p:nvSpPr>
        <p:spPr>
          <a:xfrm>
            <a:off x="6778619"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70" name="図プレースホルダー 58">
            <a:extLst>
              <a:ext uri="{FF2B5EF4-FFF2-40B4-BE49-F238E27FC236}">
                <a16:creationId xmlns:a16="http://schemas.microsoft.com/office/drawing/2014/main" id="{26A3751D-7934-4F47-862D-852E068AF7EF}"/>
              </a:ext>
            </a:extLst>
          </p:cNvPr>
          <p:cNvSpPr>
            <a:spLocks noGrp="1"/>
          </p:cNvSpPr>
          <p:nvPr>
            <p:ph type="pic" sz="quarter" idx="20" hasCustomPrompt="1"/>
          </p:nvPr>
        </p:nvSpPr>
        <p:spPr>
          <a:xfrm>
            <a:off x="8308126"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159804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2462975-5077-49E8-8E72-9C50E2A42C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9" name="図プレースホルダー 58">
            <a:extLst>
              <a:ext uri="{FF2B5EF4-FFF2-40B4-BE49-F238E27FC236}">
                <a16:creationId xmlns:a16="http://schemas.microsoft.com/office/drawing/2014/main" id="{CEDF60F3-1FAE-43EC-9F9F-FB6A0328F000}"/>
              </a:ext>
            </a:extLst>
          </p:cNvPr>
          <p:cNvSpPr>
            <a:spLocks noGrp="1"/>
          </p:cNvSpPr>
          <p:nvPr>
            <p:ph type="pic" sz="quarter" idx="10" hasCustomPrompt="1"/>
          </p:nvPr>
        </p:nvSpPr>
        <p:spPr>
          <a:xfrm>
            <a:off x="1369777"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lstStyle>
            <a:lvl1pPr marL="0" indent="0" algn="ctr">
              <a:buNone/>
              <a:defRPr sz="11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1" name="図プレースホルダー 58">
            <a:extLst>
              <a:ext uri="{FF2B5EF4-FFF2-40B4-BE49-F238E27FC236}">
                <a16:creationId xmlns:a16="http://schemas.microsoft.com/office/drawing/2014/main" id="{0E7C3CC1-6543-4EF6-9216-3C850F1F7455}"/>
              </a:ext>
            </a:extLst>
          </p:cNvPr>
          <p:cNvSpPr>
            <a:spLocks noGrp="1"/>
          </p:cNvSpPr>
          <p:nvPr>
            <p:ph type="pic" sz="quarter" idx="11" hasCustomPrompt="1"/>
          </p:nvPr>
        </p:nvSpPr>
        <p:spPr>
          <a:xfrm>
            <a:off x="3548913"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2" name="図プレースホルダー 58">
            <a:extLst>
              <a:ext uri="{FF2B5EF4-FFF2-40B4-BE49-F238E27FC236}">
                <a16:creationId xmlns:a16="http://schemas.microsoft.com/office/drawing/2014/main" id="{9CC17448-C153-4D93-B869-7F978F3469D4}"/>
              </a:ext>
            </a:extLst>
          </p:cNvPr>
          <p:cNvSpPr>
            <a:spLocks noGrp="1"/>
          </p:cNvSpPr>
          <p:nvPr>
            <p:ph type="pic" sz="quarter" idx="12" hasCustomPrompt="1"/>
          </p:nvPr>
        </p:nvSpPr>
        <p:spPr>
          <a:xfrm>
            <a:off x="5728048"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3" name="図プレースホルダー 58">
            <a:extLst>
              <a:ext uri="{FF2B5EF4-FFF2-40B4-BE49-F238E27FC236}">
                <a16:creationId xmlns:a16="http://schemas.microsoft.com/office/drawing/2014/main" id="{EBA87624-0B0A-43EE-8A48-DD08FBAF8313}"/>
              </a:ext>
            </a:extLst>
          </p:cNvPr>
          <p:cNvSpPr>
            <a:spLocks noGrp="1"/>
          </p:cNvSpPr>
          <p:nvPr>
            <p:ph type="pic" sz="quarter" idx="13" hasCustomPrompt="1"/>
          </p:nvPr>
        </p:nvSpPr>
        <p:spPr>
          <a:xfrm>
            <a:off x="7907184"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8" name="Slide Number Placeholder 5">
            <a:extLst>
              <a:ext uri="{FF2B5EF4-FFF2-40B4-BE49-F238E27FC236}">
                <a16:creationId xmlns:a16="http://schemas.microsoft.com/office/drawing/2014/main" id="{210903FE-236D-461C-A0A5-116592BEE533}"/>
              </a:ext>
            </a:extLst>
          </p:cNvPr>
          <p:cNvSpPr>
            <a:spLocks noGrp="1"/>
          </p:cNvSpPr>
          <p:nvPr>
            <p:ph type="sldNum" sz="quarter" idx="14"/>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Tree>
    <p:extLst>
      <p:ext uri="{BB962C8B-B14F-4D97-AF65-F5344CB8AC3E}">
        <p14:creationId xmlns:p14="http://schemas.microsoft.com/office/powerpoint/2010/main" val="391592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32DBE6C-028F-4B5B-972E-A834A7820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8" name="Slide Number Placeholder 5">
            <a:extLst>
              <a:ext uri="{FF2B5EF4-FFF2-40B4-BE49-F238E27FC236}">
                <a16:creationId xmlns:a16="http://schemas.microsoft.com/office/drawing/2014/main" id="{210903FE-236D-461C-A0A5-116592BEE533}"/>
              </a:ext>
            </a:extLst>
          </p:cNvPr>
          <p:cNvSpPr>
            <a:spLocks noGrp="1"/>
          </p:cNvSpPr>
          <p:nvPr>
            <p:ph type="sldNum" sz="quarter" idx="14"/>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
        <p:nvSpPr>
          <p:cNvPr id="7" name="図プレースホルダー 58">
            <a:extLst>
              <a:ext uri="{FF2B5EF4-FFF2-40B4-BE49-F238E27FC236}">
                <a16:creationId xmlns:a16="http://schemas.microsoft.com/office/drawing/2014/main" id="{3E2692C2-5219-4E37-96EB-42D0888463CA}"/>
              </a:ext>
            </a:extLst>
          </p:cNvPr>
          <p:cNvSpPr>
            <a:spLocks noGrp="1"/>
          </p:cNvSpPr>
          <p:nvPr>
            <p:ph type="pic" sz="quarter" idx="10" hasCustomPrompt="1"/>
          </p:nvPr>
        </p:nvSpPr>
        <p:spPr>
          <a:xfrm>
            <a:off x="1599029"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0" name="図プレースホルダー 58">
            <a:extLst>
              <a:ext uri="{FF2B5EF4-FFF2-40B4-BE49-F238E27FC236}">
                <a16:creationId xmlns:a16="http://schemas.microsoft.com/office/drawing/2014/main" id="{D5AA3E9E-6396-4ECA-9AD2-7D1767EF615C}"/>
              </a:ext>
            </a:extLst>
          </p:cNvPr>
          <p:cNvSpPr>
            <a:spLocks noGrp="1"/>
          </p:cNvSpPr>
          <p:nvPr>
            <p:ph type="pic" sz="quarter" idx="13" hasCustomPrompt="1"/>
          </p:nvPr>
        </p:nvSpPr>
        <p:spPr>
          <a:xfrm>
            <a:off x="4509527"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4" name="図プレースホルダー 58">
            <a:extLst>
              <a:ext uri="{FF2B5EF4-FFF2-40B4-BE49-F238E27FC236}">
                <a16:creationId xmlns:a16="http://schemas.microsoft.com/office/drawing/2014/main" id="{AA92D34A-191C-402B-8660-996C026B12AD}"/>
              </a:ext>
            </a:extLst>
          </p:cNvPr>
          <p:cNvSpPr>
            <a:spLocks noGrp="1"/>
          </p:cNvSpPr>
          <p:nvPr>
            <p:ph type="pic" sz="quarter" idx="15" hasCustomPrompt="1"/>
          </p:nvPr>
        </p:nvSpPr>
        <p:spPr>
          <a:xfrm>
            <a:off x="7350253"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5" name="図プレースホルダー 58">
            <a:extLst>
              <a:ext uri="{FF2B5EF4-FFF2-40B4-BE49-F238E27FC236}">
                <a16:creationId xmlns:a16="http://schemas.microsoft.com/office/drawing/2014/main" id="{77698729-97E6-47AC-ADC9-0E7E5B3A2607}"/>
              </a:ext>
            </a:extLst>
          </p:cNvPr>
          <p:cNvSpPr>
            <a:spLocks noGrp="1"/>
          </p:cNvSpPr>
          <p:nvPr>
            <p:ph type="pic" sz="quarter" idx="16" hasCustomPrompt="1"/>
          </p:nvPr>
        </p:nvSpPr>
        <p:spPr>
          <a:xfrm>
            <a:off x="1599029"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6" name="図プレースホルダー 58">
            <a:extLst>
              <a:ext uri="{FF2B5EF4-FFF2-40B4-BE49-F238E27FC236}">
                <a16:creationId xmlns:a16="http://schemas.microsoft.com/office/drawing/2014/main" id="{E8784E77-6950-4FAA-83C4-D4574FD5F284}"/>
              </a:ext>
            </a:extLst>
          </p:cNvPr>
          <p:cNvSpPr>
            <a:spLocks noGrp="1"/>
          </p:cNvSpPr>
          <p:nvPr>
            <p:ph type="pic" sz="quarter" idx="17" hasCustomPrompt="1"/>
          </p:nvPr>
        </p:nvSpPr>
        <p:spPr>
          <a:xfrm>
            <a:off x="4509527"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7" name="図プレースホルダー 58">
            <a:extLst>
              <a:ext uri="{FF2B5EF4-FFF2-40B4-BE49-F238E27FC236}">
                <a16:creationId xmlns:a16="http://schemas.microsoft.com/office/drawing/2014/main" id="{064732E8-D964-4822-B6BF-9CCC9D28DECE}"/>
              </a:ext>
            </a:extLst>
          </p:cNvPr>
          <p:cNvSpPr>
            <a:spLocks noGrp="1"/>
          </p:cNvSpPr>
          <p:nvPr>
            <p:ph type="pic" sz="quarter" idx="18" hasCustomPrompt="1"/>
          </p:nvPr>
        </p:nvSpPr>
        <p:spPr>
          <a:xfrm>
            <a:off x="7350253"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200340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E1FEE3E-1B4E-4BDE-80DD-A7C61E0CEE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59" name="図プレースホルダー 58">
            <a:extLst>
              <a:ext uri="{FF2B5EF4-FFF2-40B4-BE49-F238E27FC236}">
                <a16:creationId xmlns:a16="http://schemas.microsoft.com/office/drawing/2014/main" id="{295F4CDD-D142-48B5-96F4-4BB440E20AA8}"/>
              </a:ext>
            </a:extLst>
          </p:cNvPr>
          <p:cNvSpPr>
            <a:spLocks noGrp="1"/>
          </p:cNvSpPr>
          <p:nvPr>
            <p:ph type="pic" sz="quarter" idx="10" hasCustomPrompt="1"/>
          </p:nvPr>
        </p:nvSpPr>
        <p:spPr>
          <a:xfrm>
            <a:off x="5249113"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9" name="Slide Number Placeholder 5">
            <a:extLst>
              <a:ext uri="{FF2B5EF4-FFF2-40B4-BE49-F238E27FC236}">
                <a16:creationId xmlns:a16="http://schemas.microsoft.com/office/drawing/2014/main" id="{245C2D46-ABD9-47A7-8682-C6C0347C58FB}"/>
              </a:ext>
            </a:extLst>
          </p:cNvPr>
          <p:cNvSpPr>
            <a:spLocks noGrp="1"/>
          </p:cNvSpPr>
          <p:nvPr>
            <p:ph type="sldNum" sz="quarter" idx="12"/>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
        <p:nvSpPr>
          <p:cNvPr id="10" name="図プレースホルダー 58">
            <a:extLst>
              <a:ext uri="{FF2B5EF4-FFF2-40B4-BE49-F238E27FC236}">
                <a16:creationId xmlns:a16="http://schemas.microsoft.com/office/drawing/2014/main" id="{32E00E23-9988-4B80-9FC2-E40C2E05DE9B}"/>
              </a:ext>
            </a:extLst>
          </p:cNvPr>
          <p:cNvSpPr>
            <a:spLocks noGrp="1"/>
          </p:cNvSpPr>
          <p:nvPr>
            <p:ph type="pic" sz="quarter" idx="21" hasCustomPrompt="1"/>
          </p:nvPr>
        </p:nvSpPr>
        <p:spPr>
          <a:xfrm>
            <a:off x="6778619"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1" name="図プレースホルダー 58">
            <a:extLst>
              <a:ext uri="{FF2B5EF4-FFF2-40B4-BE49-F238E27FC236}">
                <a16:creationId xmlns:a16="http://schemas.microsoft.com/office/drawing/2014/main" id="{F4013610-1A15-4BE7-910E-409CC07C9E3C}"/>
              </a:ext>
            </a:extLst>
          </p:cNvPr>
          <p:cNvSpPr>
            <a:spLocks noGrp="1"/>
          </p:cNvSpPr>
          <p:nvPr>
            <p:ph type="pic" sz="quarter" idx="22" hasCustomPrompt="1"/>
          </p:nvPr>
        </p:nvSpPr>
        <p:spPr>
          <a:xfrm>
            <a:off x="8308126"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2" name="図プレースホルダー 58">
            <a:extLst>
              <a:ext uri="{FF2B5EF4-FFF2-40B4-BE49-F238E27FC236}">
                <a16:creationId xmlns:a16="http://schemas.microsoft.com/office/drawing/2014/main" id="{62AC19F3-2711-43C9-9BA1-4E07A44B822E}"/>
              </a:ext>
            </a:extLst>
          </p:cNvPr>
          <p:cNvSpPr>
            <a:spLocks noGrp="1"/>
          </p:cNvSpPr>
          <p:nvPr>
            <p:ph type="pic" sz="quarter" idx="23" hasCustomPrompt="1"/>
          </p:nvPr>
        </p:nvSpPr>
        <p:spPr>
          <a:xfrm>
            <a:off x="5249113"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3" name="図プレースホルダー 58">
            <a:extLst>
              <a:ext uri="{FF2B5EF4-FFF2-40B4-BE49-F238E27FC236}">
                <a16:creationId xmlns:a16="http://schemas.microsoft.com/office/drawing/2014/main" id="{F981FA04-0998-40C5-BE4E-B9ADEC7633AA}"/>
              </a:ext>
            </a:extLst>
          </p:cNvPr>
          <p:cNvSpPr>
            <a:spLocks noGrp="1"/>
          </p:cNvSpPr>
          <p:nvPr>
            <p:ph type="pic" sz="quarter" idx="24" hasCustomPrompt="1"/>
          </p:nvPr>
        </p:nvSpPr>
        <p:spPr>
          <a:xfrm>
            <a:off x="6778619"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4" name="図プレースホルダー 58">
            <a:extLst>
              <a:ext uri="{FF2B5EF4-FFF2-40B4-BE49-F238E27FC236}">
                <a16:creationId xmlns:a16="http://schemas.microsoft.com/office/drawing/2014/main" id="{9C7266B3-AAAE-4453-99DC-4071917D14B9}"/>
              </a:ext>
            </a:extLst>
          </p:cNvPr>
          <p:cNvSpPr>
            <a:spLocks noGrp="1"/>
          </p:cNvSpPr>
          <p:nvPr>
            <p:ph type="pic" sz="quarter" idx="25" hasCustomPrompt="1"/>
          </p:nvPr>
        </p:nvSpPr>
        <p:spPr>
          <a:xfrm>
            <a:off x="8308126"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210007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4218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03542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40496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03176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35685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05913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01784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3712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4878678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76" r:id="rId16"/>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4.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4.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12.pn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6FFBE34-40D6-0C03-E1A9-FA48027447D8}"/>
              </a:ext>
            </a:extLst>
          </p:cNvPr>
          <p:cNvGrpSpPr/>
          <p:nvPr/>
        </p:nvGrpSpPr>
        <p:grpSpPr>
          <a:xfrm>
            <a:off x="-1" y="0"/>
            <a:ext cx="10691813" cy="7559675"/>
            <a:chOff x="177783" y="145417"/>
            <a:chExt cx="10337442" cy="7155543"/>
          </a:xfrm>
        </p:grpSpPr>
        <p:pic>
          <p:nvPicPr>
            <p:cNvPr id="6" name="図 5">
              <a:extLst>
                <a:ext uri="{FF2B5EF4-FFF2-40B4-BE49-F238E27FC236}">
                  <a16:creationId xmlns:a16="http://schemas.microsoft.com/office/drawing/2014/main" id="{0137BC5D-6BC5-C943-862A-F8323AFA0F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783" y="145417"/>
              <a:ext cx="10337442" cy="7155543"/>
            </a:xfrm>
            <a:prstGeom prst="rect">
              <a:avLst/>
            </a:prstGeom>
          </p:spPr>
        </p:pic>
        <p:sp>
          <p:nvSpPr>
            <p:cNvPr id="2" name="正方形/長方形 1"/>
            <p:cNvSpPr/>
            <p:nvPr/>
          </p:nvSpPr>
          <p:spPr>
            <a:xfrm>
              <a:off x="5648240" y="3621106"/>
              <a:ext cx="3890627" cy="1885244"/>
            </a:xfrm>
            <a:prstGeom prst="rect">
              <a:avLst/>
            </a:prstGeom>
            <a:solidFill>
              <a:schemeClr val="bg1"/>
            </a:solidFill>
            <a:ln w="0">
              <a:solidFill>
                <a:schemeClr val="bg1">
                  <a:alpha val="0"/>
                </a:schemeClr>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235" y="3066909"/>
            <a:ext cx="3142762" cy="2934555"/>
          </a:xfrm>
          <a:prstGeom prst="rect">
            <a:avLst/>
          </a:prstGeom>
        </p:spPr>
      </p:pic>
      <p:sp>
        <p:nvSpPr>
          <p:cNvPr id="7" name="テキスト ボックス 6">
            <a:extLst>
              <a:ext uri="{FF2B5EF4-FFF2-40B4-BE49-F238E27FC236}">
                <a16:creationId xmlns:a16="http://schemas.microsoft.com/office/drawing/2014/main" id="{BBC0C83D-AE56-494A-B7C4-39418126E389}"/>
              </a:ext>
            </a:extLst>
          </p:cNvPr>
          <p:cNvSpPr txBox="1"/>
          <p:nvPr/>
        </p:nvSpPr>
        <p:spPr>
          <a:xfrm>
            <a:off x="1383302" y="1980151"/>
            <a:ext cx="7772401" cy="1323439"/>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Lộ</a:t>
            </a:r>
            <a:r>
              <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giáo</a:t>
            </a:r>
            <a:r>
              <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dục</a:t>
            </a:r>
            <a:r>
              <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của</a:t>
            </a:r>
            <a:endPar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spcBef>
                <a:spcPts val="0"/>
              </a:spcBef>
              <a:spcAft>
                <a:spcPts val="0"/>
              </a:spcAft>
              <a:buClrTx/>
              <a:buSzTx/>
              <a:buFontTx/>
              <a:buNone/>
              <a:tabLst/>
              <a:defRPr/>
            </a:pP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Nhật</a:t>
            </a:r>
            <a:r>
              <a:rPr kumimoji="1" lang="en-US" altLang="ja-JP" sz="4000" b="1" i="0" u="none" strike="noStrike" kern="1200" cap="none" spc="0" normalizeH="0" baseline="0" noProof="0" dirty="0">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1" lang="en-US" altLang="ja-JP" sz="4000" b="1" i="0" u="none" strike="noStrike" kern="1200" cap="none" spc="0" normalizeH="0" baseline="0" noProof="0" dirty="0" err="1">
                <a:ln>
                  <a:noFill/>
                </a:ln>
                <a:solidFill>
                  <a:srgbClr val="F39800"/>
                </a:solidFill>
                <a:effectLst/>
                <a:uLnTx/>
                <a:uFillTx/>
                <a:latin typeface="Tahoma" panose="020B0604030504040204" pitchFamily="34" charset="0"/>
                <a:ea typeface="Tahoma" panose="020B0604030504040204" pitchFamily="34" charset="0"/>
                <a:cs typeface="Tahoma" panose="020B0604030504040204" pitchFamily="34" charset="0"/>
              </a:rPr>
              <a:t>Bản</a:t>
            </a:r>
            <a:endParaRPr kumimoji="1" lang="ja-JP" altLang="en-US" sz="4000" b="1" i="0" u="none" strike="noStrike" kern="1200" cap="none" spc="0" normalizeH="0" baseline="0" noProof="0" dirty="0">
              <a:ln>
                <a:noFill/>
              </a:ln>
              <a:solidFill>
                <a:srgbClr val="F398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5869371" y="4149482"/>
            <a:ext cx="2327075" cy="451406"/>
          </a:xfrm>
          <a:prstGeom prst="rect">
            <a:avLst/>
          </a:prstGeom>
          <a:noFill/>
        </p:spPr>
        <p:txBody>
          <a:bodyPr wrap="square" rtlCol="0" anchor="ctr">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1" lang="en-US" altLang="ja-JP" b="0" i="0" u="none" kern="1200" cap="none" spc="0" normalizeH="0" baseline="0" noProof="0" dirty="0" err="1">
                <a:ln>
                  <a:noFill/>
                </a:ln>
                <a:solidFill>
                  <a:srgbClr val="FA9B00"/>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1" lang="en-US" altLang="ja-JP" b="0" i="0" u="none" kern="1200" cap="none" spc="0" normalizeH="0" baseline="0" noProof="0" dirty="0">
                <a:ln>
                  <a:noFill/>
                </a:ln>
                <a:solidFill>
                  <a:srgbClr val="FA9B00"/>
                </a:solidFill>
                <a:effectLst/>
                <a:uLnTx/>
                <a:uFillTx/>
                <a:latin typeface="Tahoma" panose="020B0604030504040204" pitchFamily="34" charset="0"/>
                <a:ea typeface="Tahoma" panose="020B0604030504040204" pitchFamily="34" charset="0"/>
                <a:cs typeface="Tahoma" panose="020B0604030504040204" pitchFamily="34" charset="0"/>
              </a:rPr>
              <a:t> 9 </a:t>
            </a:r>
            <a:r>
              <a:rPr kumimoji="1" lang="en-US" altLang="ja-JP" b="0" i="0" u="none" kern="1200" cap="none" spc="0" normalizeH="0" baseline="0" noProof="0" dirty="0" err="1">
                <a:ln>
                  <a:noFill/>
                </a:ln>
                <a:solidFill>
                  <a:srgbClr val="FA9B00"/>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1" lang="en-US" altLang="ja-JP" b="0" i="0" u="none" kern="1200" cap="none" spc="0" normalizeH="0" baseline="0" noProof="0" dirty="0">
                <a:ln>
                  <a:noFill/>
                </a:ln>
                <a:solidFill>
                  <a:srgbClr val="FA9B00"/>
                </a:solidFill>
                <a:effectLst/>
                <a:uLnTx/>
                <a:uFillTx/>
                <a:latin typeface="Tahoma" panose="020B0604030504040204" pitchFamily="34" charset="0"/>
                <a:ea typeface="Tahoma" panose="020B0604030504040204" pitchFamily="34" charset="0"/>
                <a:cs typeface="Tahoma" panose="020B0604030504040204" pitchFamily="34" charset="0"/>
              </a:rPr>
              <a:t> 2024</a:t>
            </a:r>
            <a:endParaRPr kumimoji="1" lang="ja-JP" altLang="en-US" b="0" i="0" u="non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3933716" y="4756978"/>
            <a:ext cx="5748268" cy="592022"/>
          </a:xfrm>
          <a:prstGeom prst="rect">
            <a:avLst/>
          </a:prstGeom>
          <a:noFill/>
        </p:spPr>
        <p:txBody>
          <a:bodyPr wrap="square" rtlCol="0" anchor="ctr">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1" lang="vi-VN" altLang="ja-JP" sz="2400" b="1" i="0" u="none" kern="1200" cap="none" spc="0" normalizeH="0" baseline="0" noProof="0" dirty="0">
                <a:ln>
                  <a:noFill/>
                </a:ln>
                <a:solidFill>
                  <a:srgbClr val="FA9B00"/>
                </a:solidFill>
                <a:effectLst/>
                <a:uLnTx/>
                <a:uFillTx/>
                <a:latin typeface="Tahoma" panose="020B0604030504040204" pitchFamily="34" charset="0"/>
                <a:ea typeface="Tahoma" panose="020B0604030504040204" pitchFamily="34" charset="0"/>
                <a:cs typeface="Tahoma" panose="020B0604030504040204" pitchFamily="34" charset="0"/>
              </a:rPr>
              <a:t>Hiệp hội Giao lưu quốc tế tỉnh Aichi</a:t>
            </a:r>
            <a:endParaRPr kumimoji="1" lang="ja-JP" altLang="en-US" sz="2400" b="1" i="0" u="non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4825458" y="3796653"/>
            <a:ext cx="4212525" cy="400110"/>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0" i="0" u="none" strike="noStrike" kern="1200" cap="none" spc="0" normalizeH="0" baseline="0" noProof="0" dirty="0" err="1">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Phiên</a:t>
            </a:r>
            <a:r>
              <a:rPr kumimoji="1" lang="en-US" altLang="ja-JP" sz="2000" b="0" i="0" u="none" strike="noStrik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0" i="0" u="none" strike="noStrike" kern="1200" cap="none" spc="0" normalizeH="0" baseline="0" noProof="0" dirty="0" err="1">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bản</a:t>
            </a:r>
            <a:r>
              <a:rPr kumimoji="1" lang="en-US" altLang="ja-JP" sz="2000" b="0" i="0" u="none" strike="noStrik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0" i="0" u="none" strike="noStrike" kern="1200" cap="none" spc="0" normalizeH="0" baseline="0" noProof="0" dirty="0" err="1">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Tỉnh</a:t>
            </a:r>
            <a:r>
              <a:rPr kumimoji="1" lang="en-US" altLang="ja-JP" sz="2000" b="0" i="0" u="none" strike="noStrik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 Aichi</a:t>
            </a:r>
            <a:r>
              <a:rPr kumimoji="1" lang="ja-JP" altLang="en-US" sz="2000" b="0" i="0" u="none" strike="noStrike" kern="1200" cap="none" spc="0" normalizeH="0" baseline="0" noProof="0" dirty="0">
                <a:ln>
                  <a:noFill/>
                </a:ln>
                <a:solidFill>
                  <a:srgbClr val="FA9B00"/>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 ～</a:t>
            </a:r>
          </a:p>
        </p:txBody>
      </p:sp>
    </p:spTree>
    <p:extLst>
      <p:ext uri="{BB962C8B-B14F-4D97-AF65-F5344CB8AC3E}">
        <p14:creationId xmlns:p14="http://schemas.microsoft.com/office/powerpoint/2010/main" val="235551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262341" y="949612"/>
            <a:ext cx="4408660"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②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Hệ</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nửa</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buổi</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6" name="図 15">
            <a:extLst>
              <a:ext uri="{FF2B5EF4-FFF2-40B4-BE49-F238E27FC236}">
                <a16:creationId xmlns:a16="http://schemas.microsoft.com/office/drawing/2014/main" id="{BB71A35B-EBD9-1ABA-1C19-F1550305D31C}"/>
              </a:ext>
            </a:extLst>
          </p:cNvPr>
          <p:cNvPicPr>
            <a:picLocks noChangeAspect="1"/>
          </p:cNvPicPr>
          <p:nvPr/>
        </p:nvPicPr>
        <p:blipFill>
          <a:blip r:embed="rId2"/>
          <a:stretch>
            <a:fillRect/>
          </a:stretch>
        </p:blipFill>
        <p:spPr>
          <a:xfrm flipH="1">
            <a:off x="3406264" y="5284394"/>
            <a:ext cx="1576312" cy="1458818"/>
          </a:xfrm>
          <a:prstGeom prst="rect">
            <a:avLst/>
          </a:prstGeom>
        </p:spPr>
      </p:pic>
      <p:pic>
        <p:nvPicPr>
          <p:cNvPr id="17" name="図 16">
            <a:extLst>
              <a:ext uri="{FF2B5EF4-FFF2-40B4-BE49-F238E27FC236}">
                <a16:creationId xmlns:a16="http://schemas.microsoft.com/office/drawing/2014/main" id="{D8932ABC-B8EA-2A8D-A2AC-4EF9A9865C55}"/>
              </a:ext>
            </a:extLst>
          </p:cNvPr>
          <p:cNvPicPr>
            <a:picLocks noChangeAspect="1"/>
          </p:cNvPicPr>
          <p:nvPr/>
        </p:nvPicPr>
        <p:blipFill>
          <a:blip r:embed="rId3"/>
          <a:stretch>
            <a:fillRect/>
          </a:stretch>
        </p:blipFill>
        <p:spPr>
          <a:xfrm>
            <a:off x="1333226" y="5309739"/>
            <a:ext cx="1390057" cy="1390057"/>
          </a:xfrm>
          <a:prstGeom prst="rect">
            <a:avLst/>
          </a:prstGeom>
        </p:spPr>
      </p:pic>
      <p:pic>
        <p:nvPicPr>
          <p:cNvPr id="18" name="図 17">
            <a:extLst>
              <a:ext uri="{FF2B5EF4-FFF2-40B4-BE49-F238E27FC236}">
                <a16:creationId xmlns:a16="http://schemas.microsoft.com/office/drawing/2014/main" id="{471E7394-2D03-1570-C7CC-8455184539B7}"/>
              </a:ext>
            </a:extLst>
          </p:cNvPr>
          <p:cNvPicPr>
            <a:picLocks noChangeAspect="1"/>
          </p:cNvPicPr>
          <p:nvPr/>
        </p:nvPicPr>
        <p:blipFill>
          <a:blip r:embed="rId4"/>
          <a:stretch>
            <a:fillRect/>
          </a:stretch>
        </p:blipFill>
        <p:spPr>
          <a:xfrm>
            <a:off x="3872872" y="4526431"/>
            <a:ext cx="900000" cy="900000"/>
          </a:xfrm>
          <a:prstGeom prst="rect">
            <a:avLst/>
          </a:prstGeom>
        </p:spPr>
      </p:pic>
      <p:pic>
        <p:nvPicPr>
          <p:cNvPr id="20" name="図 19">
            <a:extLst>
              <a:ext uri="{FF2B5EF4-FFF2-40B4-BE49-F238E27FC236}">
                <a16:creationId xmlns:a16="http://schemas.microsoft.com/office/drawing/2014/main" id="{AC92A81B-40FD-7BDD-C707-332026E08A05}"/>
              </a:ext>
            </a:extLst>
          </p:cNvPr>
          <p:cNvPicPr>
            <a:picLocks noChangeAspect="1"/>
          </p:cNvPicPr>
          <p:nvPr/>
        </p:nvPicPr>
        <p:blipFill>
          <a:blip r:embed="rId5"/>
          <a:stretch>
            <a:fillRect/>
          </a:stretch>
        </p:blipFill>
        <p:spPr>
          <a:xfrm>
            <a:off x="9133000" y="4450330"/>
            <a:ext cx="900000" cy="900000"/>
          </a:xfrm>
          <a:prstGeom prst="rect">
            <a:avLst/>
          </a:prstGeom>
        </p:spPr>
      </p:pic>
      <p:pic>
        <p:nvPicPr>
          <p:cNvPr id="21" name="図 20">
            <a:extLst>
              <a:ext uri="{FF2B5EF4-FFF2-40B4-BE49-F238E27FC236}">
                <a16:creationId xmlns:a16="http://schemas.microsoft.com/office/drawing/2014/main" id="{B5CBE61F-9A4C-25E3-6189-00DA2DBD35B1}"/>
              </a:ext>
            </a:extLst>
          </p:cNvPr>
          <p:cNvPicPr>
            <a:picLocks noChangeAspect="1"/>
          </p:cNvPicPr>
          <p:nvPr/>
        </p:nvPicPr>
        <p:blipFill>
          <a:blip r:embed="rId6"/>
          <a:stretch>
            <a:fillRect/>
          </a:stretch>
        </p:blipFill>
        <p:spPr>
          <a:xfrm flipH="1">
            <a:off x="8268789" y="5053588"/>
            <a:ext cx="1153660" cy="1641110"/>
          </a:xfrm>
          <a:prstGeom prst="rect">
            <a:avLst/>
          </a:prstGeom>
        </p:spPr>
      </p:pic>
      <p:pic>
        <p:nvPicPr>
          <p:cNvPr id="24" name="図 23">
            <a:extLst>
              <a:ext uri="{FF2B5EF4-FFF2-40B4-BE49-F238E27FC236}">
                <a16:creationId xmlns:a16="http://schemas.microsoft.com/office/drawing/2014/main" id="{B1C8EA25-05CB-03F8-1A5B-0B53AC8AD7D7}"/>
              </a:ext>
            </a:extLst>
          </p:cNvPr>
          <p:cNvPicPr>
            <a:picLocks noChangeAspect="1"/>
          </p:cNvPicPr>
          <p:nvPr/>
        </p:nvPicPr>
        <p:blipFill>
          <a:blip r:embed="rId7"/>
          <a:stretch>
            <a:fillRect/>
          </a:stretch>
        </p:blipFill>
        <p:spPr>
          <a:xfrm>
            <a:off x="9133000" y="5468602"/>
            <a:ext cx="815620" cy="755072"/>
          </a:xfrm>
          <a:prstGeom prst="rect">
            <a:avLst/>
          </a:prstGeom>
        </p:spPr>
      </p:pic>
      <p:pic>
        <p:nvPicPr>
          <p:cNvPr id="38" name="図 37">
            <a:extLst>
              <a:ext uri="{FF2B5EF4-FFF2-40B4-BE49-F238E27FC236}">
                <a16:creationId xmlns:a16="http://schemas.microsoft.com/office/drawing/2014/main" id="{EB7C3435-1AEB-B528-DA97-6EF51D7EB608}"/>
              </a:ext>
            </a:extLst>
          </p:cNvPr>
          <p:cNvPicPr>
            <a:picLocks noChangeAspect="1"/>
          </p:cNvPicPr>
          <p:nvPr/>
        </p:nvPicPr>
        <p:blipFill>
          <a:blip r:embed="rId8"/>
          <a:stretch>
            <a:fillRect/>
          </a:stretch>
        </p:blipFill>
        <p:spPr>
          <a:xfrm>
            <a:off x="6267316" y="4794526"/>
            <a:ext cx="1331221" cy="1144850"/>
          </a:xfrm>
          <a:prstGeom prst="rect">
            <a:avLst/>
          </a:prstGeom>
        </p:spPr>
      </p:pic>
      <p:pic>
        <p:nvPicPr>
          <p:cNvPr id="39" name="図 38">
            <a:extLst>
              <a:ext uri="{FF2B5EF4-FFF2-40B4-BE49-F238E27FC236}">
                <a16:creationId xmlns:a16="http://schemas.microsoft.com/office/drawing/2014/main" id="{CEFFD296-0AD3-9B63-4CB9-A2256AAA236C}"/>
              </a:ext>
            </a:extLst>
          </p:cNvPr>
          <p:cNvPicPr>
            <a:picLocks noChangeAspect="1"/>
          </p:cNvPicPr>
          <p:nvPr/>
        </p:nvPicPr>
        <p:blipFill>
          <a:blip r:embed="rId9"/>
          <a:stretch>
            <a:fillRect/>
          </a:stretch>
        </p:blipFill>
        <p:spPr>
          <a:xfrm>
            <a:off x="5354236" y="5366951"/>
            <a:ext cx="1637504" cy="1395260"/>
          </a:xfrm>
          <a:prstGeom prst="rect">
            <a:avLst/>
          </a:prstGeom>
        </p:spPr>
      </p:pic>
      <p:pic>
        <p:nvPicPr>
          <p:cNvPr id="45" name="図 44">
            <a:extLst>
              <a:ext uri="{FF2B5EF4-FFF2-40B4-BE49-F238E27FC236}">
                <a16:creationId xmlns:a16="http://schemas.microsoft.com/office/drawing/2014/main" id="{1DB9A30C-A401-6443-1E84-B9BE92108DE7}"/>
              </a:ext>
            </a:extLst>
          </p:cNvPr>
          <p:cNvPicPr>
            <a:picLocks noChangeAspect="1"/>
          </p:cNvPicPr>
          <p:nvPr/>
        </p:nvPicPr>
        <p:blipFill>
          <a:blip r:embed="rId5"/>
          <a:stretch>
            <a:fillRect/>
          </a:stretch>
        </p:blipFill>
        <p:spPr>
          <a:xfrm>
            <a:off x="1463841" y="4515528"/>
            <a:ext cx="900000" cy="900000"/>
          </a:xfrm>
          <a:prstGeom prst="rect">
            <a:avLst/>
          </a:prstGeom>
        </p:spPr>
      </p:pic>
      <p:sp>
        <p:nvSpPr>
          <p:cNvPr id="40" name="四角形: 角を丸くする 39">
            <a:extLst>
              <a:ext uri="{FF2B5EF4-FFF2-40B4-BE49-F238E27FC236}">
                <a16:creationId xmlns:a16="http://schemas.microsoft.com/office/drawing/2014/main" id="{B5C625DC-CF60-7A85-4B56-F0AD37E62A9D}"/>
              </a:ext>
            </a:extLst>
          </p:cNvPr>
          <p:cNvSpPr/>
          <p:nvPr/>
        </p:nvSpPr>
        <p:spPr>
          <a:xfrm>
            <a:off x="1485382" y="3716105"/>
            <a:ext cx="4088104" cy="652329"/>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ja-JP" b="1" dirty="0">
                <a:solidFill>
                  <a:schemeClr val="tx1"/>
                </a:solidFill>
                <a:latin typeface="Tahoma" panose="020B0604030504040204" pitchFamily="34" charset="0"/>
                <a:cs typeface="Tahoma" panose="020B0604030504040204" pitchFamily="34" charset="0"/>
              </a:rPr>
              <a:t>Ví dụ về một ngày của trường cấp 3 hệ học buổi tối</a:t>
            </a:r>
            <a:endParaRPr kumimoji="1" lang="ja-JP" altLang="en-US" b="1" dirty="0">
              <a:solidFill>
                <a:schemeClr val="tx1"/>
              </a:solidFill>
              <a:latin typeface="Tahoma" panose="020B0604030504040204" pitchFamily="34" charset="0"/>
              <a:cs typeface="Tahoma" panose="020B0604030504040204" pitchFamily="34" charset="0"/>
            </a:endParaRPr>
          </a:p>
        </p:txBody>
      </p:sp>
      <p:sp>
        <p:nvSpPr>
          <p:cNvPr id="48" name="四角形 2845">
            <a:extLst>
              <a:ext uri="{FF2B5EF4-FFF2-40B4-BE49-F238E27FC236}">
                <a16:creationId xmlns:a16="http://schemas.microsoft.com/office/drawing/2014/main" id="{8DA5F876-705D-8F35-FDD2-4535919B2407}"/>
              </a:ext>
            </a:extLst>
          </p:cNvPr>
          <p:cNvSpPr txBox="1">
            <a:spLocks/>
          </p:cNvSpPr>
          <p:nvPr/>
        </p:nvSpPr>
        <p:spPr>
          <a:xfrm>
            <a:off x="1624668" y="1556194"/>
            <a:ext cx="8408332" cy="2159911"/>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8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es-ES_tradnl" altLang="ja-JP" sz="2600" dirty="0">
                <a:latin typeface="Tahoma" panose="020B0604030504040204" pitchFamily="34" charset="0"/>
                <a:ea typeface="Tahoma" panose="020B0604030504040204" pitchFamily="34" charset="0"/>
                <a:cs typeface="Tahoma" panose="020B0604030504040204" pitchFamily="34" charset="0"/>
              </a:rPr>
              <a:t>Có thể vừa đi làm vừa đi học</a:t>
            </a:r>
            <a:endParaRPr lang="en-US" altLang="ja-JP" sz="2600" dirty="0">
              <a:latin typeface="Tahoma" panose="020B0604030504040204" pitchFamily="34" charset="0"/>
              <a:ea typeface="Tahoma" panose="020B0604030504040204" pitchFamily="34" charset="0"/>
              <a:cs typeface="Tahoma" panose="020B0604030504040204" pitchFamily="34" charset="0"/>
            </a:endParaRPr>
          </a:p>
          <a:p>
            <a:pPr marL="901700" indent="-358775">
              <a:lnSpc>
                <a:spcPct val="100000"/>
              </a:lnSpc>
              <a:spcBef>
                <a:spcPts val="600"/>
              </a:spcBef>
              <a:buFont typeface="Arial" panose="020B0604020202020204" pitchFamily="34" charset="0"/>
              <a:buNone/>
            </a:pPr>
            <a:r>
              <a:rPr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Mỗi</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ngày</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học</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4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tiếng</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vào</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"Ban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ngày</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hoặc</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Buổi</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 </a:t>
            </a:r>
            <a:r>
              <a:rPr lang="en-US" altLang="ja-JP" sz="2400" b="0" i="0" dirty="0" err="1">
                <a:effectLst/>
                <a:latin typeface="Tahoma" panose="020B0604030504040204" pitchFamily="34" charset="0"/>
                <a:ea typeface="Tahoma" panose="020B0604030504040204" pitchFamily="34" charset="0"/>
                <a:cs typeface="Tahoma" panose="020B0604030504040204" pitchFamily="34" charset="0"/>
              </a:rPr>
              <a:t>tối</a:t>
            </a:r>
            <a:r>
              <a:rPr lang="en-US" altLang="ja-JP" sz="2400" b="0" i="0" dirty="0">
                <a:effectLst/>
                <a:latin typeface="Tahoma" panose="020B0604030504040204" pitchFamily="34" charset="0"/>
                <a:ea typeface="Tahoma" panose="020B0604030504040204" pitchFamily="34" charset="0"/>
                <a:cs typeface="Tahoma" panose="020B0604030504040204" pitchFamily="34" charset="0"/>
              </a:rPr>
              <a:t>"</a:t>
            </a:r>
          </a:p>
          <a:p>
            <a:pPr marL="901700" indent="-358775">
              <a:lnSpc>
                <a:spcPct val="100000"/>
              </a:lnSpc>
              <a:spcBef>
                <a:spcPts val="60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dirty="0" err="1">
                <a:latin typeface="Tahoma" panose="020B0604030504040204" pitchFamily="34" charset="0"/>
                <a:ea typeface="Tahoma" panose="020B0604030504040204" pitchFamily="34" charset="0"/>
                <a:cs typeface="Tahoma" panose="020B0604030504040204" pitchFamily="34" charset="0"/>
              </a:rPr>
              <a:t>Mất</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từ</a:t>
            </a:r>
            <a:r>
              <a:rPr lang="en-US" altLang="ja-JP" sz="2400" dirty="0">
                <a:latin typeface="Tahoma" panose="020B0604030504040204" pitchFamily="34" charset="0"/>
                <a:ea typeface="Tahoma" panose="020B0604030504040204" pitchFamily="34" charset="0"/>
                <a:cs typeface="Tahoma" panose="020B0604030504040204" pitchFamily="34" charset="0"/>
              </a:rPr>
              <a:t> 3 </a:t>
            </a:r>
            <a:r>
              <a:rPr lang="en-US" altLang="ja-JP" sz="2400" dirty="0" err="1">
                <a:latin typeface="Tahoma" panose="020B0604030504040204" pitchFamily="34" charset="0"/>
                <a:ea typeface="Tahoma" panose="020B0604030504040204" pitchFamily="34" charset="0"/>
                <a:cs typeface="Tahoma" panose="020B0604030504040204" pitchFamily="34" charset="0"/>
              </a:rPr>
              <a:t>năm</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trở</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lên</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để</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tốt</a:t>
            </a:r>
            <a:r>
              <a:rPr lang="en-US" altLang="ja-JP" sz="2400" dirty="0">
                <a:latin typeface="Tahoma" panose="020B0604030504040204" pitchFamily="34" charset="0"/>
                <a:ea typeface="Tahoma" panose="020B0604030504040204" pitchFamily="34" charset="0"/>
                <a:cs typeface="Tahoma" panose="020B0604030504040204" pitchFamily="34" charset="0"/>
              </a:rPr>
              <a:t> </a:t>
            </a:r>
            <a:r>
              <a:rPr lang="en-US" altLang="ja-JP" sz="2400" dirty="0" err="1">
                <a:latin typeface="Tahoma" panose="020B0604030504040204" pitchFamily="34" charset="0"/>
                <a:ea typeface="Tahoma" panose="020B0604030504040204" pitchFamily="34" charset="0"/>
                <a:cs typeface="Tahoma" panose="020B0604030504040204" pitchFamily="34" charset="0"/>
              </a:rPr>
              <a:t>nghiệp</a:t>
            </a:r>
            <a:br>
              <a:rPr lang="en-US" altLang="ja-JP" sz="2400" dirty="0">
                <a:latin typeface="Tahoma" panose="020B0604030504040204" pitchFamily="34" charset="0"/>
                <a:ea typeface="Tahoma" panose="020B0604030504040204" pitchFamily="34" charset="0"/>
                <a:cs typeface="Tahoma" panose="020B0604030504040204" pitchFamily="34" charset="0"/>
              </a:rPr>
            </a:b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s-ES_tradnl" altLang="ja-JP" sz="2400" dirty="0">
                <a:latin typeface="Tahoma" panose="020B0604030504040204" pitchFamily="34" charset="0"/>
                <a:ea typeface="Tahoma" panose="020B0604030504040204" pitchFamily="34" charset="0"/>
                <a:cs typeface="Tahoma" panose="020B0604030504040204" pitchFamily="34" charset="0"/>
              </a:rPr>
              <a:t>nếu cố gắng trong 3 năm có thể tốt nghiệp</a:t>
            </a: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endParaRPr lang="ja-JP" altLang="en-US" sz="2400" dirty="0">
              <a:latin typeface="Tahoma" panose="020B0604030504040204" pitchFamily="34" charset="0"/>
              <a:ea typeface="ＭＳ ゴシック" panose="020B0609070205080204" pitchFamily="49" charset="-128"/>
              <a:cs typeface="Tahoma" panose="020B0604030504040204" pitchFamily="34" charset="0"/>
            </a:endParaRPr>
          </a:p>
        </p:txBody>
      </p:sp>
      <p:sp>
        <p:nvSpPr>
          <p:cNvPr id="53" name="矢印: 右 52">
            <a:extLst>
              <a:ext uri="{FF2B5EF4-FFF2-40B4-BE49-F238E27FC236}">
                <a16:creationId xmlns:a16="http://schemas.microsoft.com/office/drawing/2014/main" id="{8FA9AF2F-AB26-E7DB-EB13-CEC4107C95C8}"/>
              </a:ext>
            </a:extLst>
          </p:cNvPr>
          <p:cNvSpPr/>
          <p:nvPr/>
        </p:nvSpPr>
        <p:spPr>
          <a:xfrm>
            <a:off x="2843341" y="5577499"/>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4" name="矢印: 右 53">
            <a:extLst>
              <a:ext uri="{FF2B5EF4-FFF2-40B4-BE49-F238E27FC236}">
                <a16:creationId xmlns:a16="http://schemas.microsoft.com/office/drawing/2014/main" id="{49BF12C5-E2BA-A0DC-219E-607983229FD9}"/>
              </a:ext>
            </a:extLst>
          </p:cNvPr>
          <p:cNvSpPr/>
          <p:nvPr/>
        </p:nvSpPr>
        <p:spPr>
          <a:xfrm>
            <a:off x="5167140" y="5577499"/>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矢印: 右 54">
            <a:extLst>
              <a:ext uri="{FF2B5EF4-FFF2-40B4-BE49-F238E27FC236}">
                <a16:creationId xmlns:a16="http://schemas.microsoft.com/office/drawing/2014/main" id="{C1E2750C-9563-ECE6-B132-4A573A49E8F2}"/>
              </a:ext>
            </a:extLst>
          </p:cNvPr>
          <p:cNvSpPr/>
          <p:nvPr/>
        </p:nvSpPr>
        <p:spPr>
          <a:xfrm>
            <a:off x="7745969" y="5584502"/>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773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341080" y="499896"/>
            <a:ext cx="8615720" cy="6641134"/>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graphicFrame>
        <p:nvGraphicFramePr>
          <p:cNvPr id="9" name="表 8"/>
          <p:cNvGraphicFramePr>
            <a:graphicFrameLocks noGrp="1"/>
          </p:cNvGraphicFramePr>
          <p:nvPr>
            <p:extLst>
              <p:ext uri="{D42A27DB-BD31-4B8C-83A1-F6EECF244321}">
                <p14:modId xmlns:p14="http://schemas.microsoft.com/office/powerpoint/2010/main" val="3471677495"/>
              </p:ext>
            </p:extLst>
          </p:nvPr>
        </p:nvGraphicFramePr>
        <p:xfrm>
          <a:off x="1576786" y="1143163"/>
          <a:ext cx="8073841" cy="4735388"/>
        </p:xfrm>
        <a:graphic>
          <a:graphicData uri="http://schemas.openxmlformats.org/drawingml/2006/table">
            <a:tbl>
              <a:tblPr bandRow="1">
                <a:tableStyleId>{912C8C85-51F0-491E-9774-3900AFEF0FD7}</a:tableStyleId>
              </a:tblPr>
              <a:tblGrid>
                <a:gridCol w="1955750">
                  <a:extLst>
                    <a:ext uri="{9D8B030D-6E8A-4147-A177-3AD203B41FA5}">
                      <a16:colId xmlns:a16="http://schemas.microsoft.com/office/drawing/2014/main" val="3153154533"/>
                    </a:ext>
                  </a:extLst>
                </a:gridCol>
                <a:gridCol w="6118091">
                  <a:extLst>
                    <a:ext uri="{9D8B030D-6E8A-4147-A177-3AD203B41FA5}">
                      <a16:colId xmlns:a16="http://schemas.microsoft.com/office/drawing/2014/main" val="2687327723"/>
                    </a:ext>
                  </a:extLst>
                </a:gridCol>
              </a:tblGrid>
              <a:tr h="2223483">
                <a:tc>
                  <a:txBody>
                    <a:bodyPr/>
                    <a:lstStyle/>
                    <a:p>
                      <a:pPr algn="ctr">
                        <a:lnSpc>
                          <a:spcPct val="100000"/>
                        </a:lnSpc>
                      </a:pPr>
                      <a:r>
                        <a:rPr kumimoji="1" lang="es-ES_tradnl" altLang="ja-JP" sz="2400" b="1" dirty="0">
                          <a:solidFill>
                            <a:schemeClr val="bg1"/>
                          </a:solidFill>
                          <a:latin typeface="Tahoma" panose="020B0604030504040204" pitchFamily="34" charset="0"/>
                          <a:ea typeface="Tahoma" panose="020B0604030504040204" pitchFamily="34" charset="0"/>
                          <a:cs typeface="Tahoma" panose="020B0604030504040204" pitchFamily="34" charset="0"/>
                        </a:rPr>
                        <a:t>Hình thức học bán thời gian ban ngày</a:t>
                      </a:r>
                    </a:p>
                  </a:txBody>
                  <a:tcPr anchor="ctr">
                    <a:lnB w="12700" cap="flat" cmpd="sng" algn="ctr">
                      <a:solidFill>
                        <a:schemeClr val="bg1"/>
                      </a:solidFill>
                      <a:prstDash val="solid"/>
                      <a:round/>
                      <a:headEnd type="none" w="med" len="med"/>
                      <a:tailEnd type="none" w="med" len="med"/>
                    </a:lnB>
                    <a:solidFill>
                      <a:srgbClr val="70AD47"/>
                    </a:solidFill>
                  </a:tcPr>
                </a:tc>
                <a:tc>
                  <a:txBody>
                    <a:bodyPr/>
                    <a:lstStyle/>
                    <a:p>
                      <a:pPr marL="108000" indent="0" algn="l">
                        <a:lnSpc>
                          <a:spcPct val="100000"/>
                        </a:lnSpc>
                        <a:spcBef>
                          <a:spcPts val="0"/>
                        </a:spcBef>
                        <a:buClr>
                          <a:schemeClr val="accent6"/>
                        </a:buClr>
                        <a:buFontTx/>
                        <a:buNone/>
                      </a:pPr>
                      <a:r>
                        <a:rPr kumimoji="1" lang="vi-VN" altLang="ja-JP" sz="2400" dirty="0">
                          <a:latin typeface="Tahoma" panose="020B0604030504040204" pitchFamily="34" charset="0"/>
                          <a:ea typeface="Tahoma" panose="020B0604030504040204" pitchFamily="34" charset="0"/>
                          <a:cs typeface="Tahoma" panose="020B0604030504040204" pitchFamily="34" charset="0"/>
                        </a:rPr>
                        <a:t>Học cùng thời gian như trường theo hình thức toàn thời gian</a:t>
                      </a:r>
                      <a:br>
                        <a:rPr kumimoji="1" lang="en-US" altLang="ja-JP" sz="2400" dirty="0">
                          <a:latin typeface="Tahoma" panose="020B0604030504040204" pitchFamily="34" charset="0"/>
                          <a:ea typeface="Tahoma" panose="020B0604030504040204" pitchFamily="34" charset="0"/>
                          <a:cs typeface="Tahoma" panose="020B0604030504040204" pitchFamily="34" charset="0"/>
                        </a:rPr>
                      </a:br>
                      <a:r>
                        <a:rPr kumimoji="1" lang="es-ES_tradnl" altLang="ja-JP" sz="2400" dirty="0">
                          <a:latin typeface="Tahoma" panose="020B0604030504040204" pitchFamily="34" charset="0"/>
                          <a:ea typeface="UD デジタル 教科書体 NP-B" panose="02020700000000000000" pitchFamily="18" charset="-128"/>
                          <a:cs typeface="Tahoma" panose="020B0604030504040204" pitchFamily="34" charset="0"/>
                        </a:rPr>
                        <a:t>(Có hai ca) Chọn một trong hai ca sau</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107950" indent="434975" algn="l">
                        <a:lnSpc>
                          <a:spcPct val="100000"/>
                        </a:lnSpc>
                        <a:spcBef>
                          <a:spcPts val="0"/>
                        </a:spcBef>
                        <a:buClr>
                          <a:schemeClr val="accent6"/>
                        </a:buClr>
                        <a:buFontTx/>
                        <a:buNone/>
                      </a:pPr>
                      <a:r>
                        <a:rPr kumimoji="1" lang="en-US" altLang="ja-JP" sz="2400" dirty="0">
                          <a:latin typeface="Tahoma" panose="020B0604030504040204" pitchFamily="34" charset="0"/>
                          <a:ea typeface="Tahoma" panose="020B0604030504040204" pitchFamily="34" charset="0"/>
                          <a:cs typeface="Tahoma" panose="020B0604030504040204" pitchFamily="34" charset="0"/>
                        </a:rPr>
                        <a:t>Ca 1</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dirty="0">
                          <a:latin typeface="Tahoma" panose="020B0604030504040204" pitchFamily="34" charset="0"/>
                          <a:ea typeface="Tahoma" panose="020B0604030504040204" pitchFamily="34" charset="0"/>
                          <a:cs typeface="Tahoma" panose="020B0604030504040204" pitchFamily="34" charset="0"/>
                        </a:rPr>
                        <a:t>9:00</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dirty="0">
                          <a:latin typeface="Tahoma" panose="020B0604030504040204" pitchFamily="34" charset="0"/>
                          <a:ea typeface="Tahoma" panose="020B0604030504040204" pitchFamily="34" charset="0"/>
                          <a:cs typeface="Tahoma" panose="020B0604030504040204" pitchFamily="34" charset="0"/>
                        </a:rPr>
                        <a:t>13:00</a:t>
                      </a:r>
                    </a:p>
                    <a:p>
                      <a:pPr marL="107950" indent="434975" algn="l">
                        <a:lnSpc>
                          <a:spcPct val="100000"/>
                        </a:lnSpc>
                        <a:spcBef>
                          <a:spcPts val="0"/>
                        </a:spcBef>
                        <a:buClr>
                          <a:schemeClr val="accent6"/>
                        </a:buClr>
                        <a:buFontTx/>
                        <a:buNone/>
                      </a:pPr>
                      <a:r>
                        <a:rPr kumimoji="1" lang="en-US" altLang="ja-JP" sz="2400" dirty="0">
                          <a:latin typeface="Tahoma" panose="020B0604030504040204" pitchFamily="34" charset="0"/>
                          <a:ea typeface="Tahoma" panose="020B0604030504040204" pitchFamily="34" charset="0"/>
                          <a:cs typeface="Tahoma" panose="020B0604030504040204" pitchFamily="34" charset="0"/>
                        </a:rPr>
                        <a:t>Ca 2</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dirty="0">
                          <a:latin typeface="Tahoma" panose="020B0604030504040204" pitchFamily="34" charset="0"/>
                          <a:ea typeface="Tahoma" panose="020B0604030504040204" pitchFamily="34" charset="0"/>
                          <a:cs typeface="Tahoma" panose="020B0604030504040204" pitchFamily="34" charset="0"/>
                        </a:rPr>
                        <a:t>10:50</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dirty="0">
                          <a:latin typeface="Tahoma" panose="020B0604030504040204" pitchFamily="34" charset="0"/>
                          <a:ea typeface="Tahoma" panose="020B0604030504040204" pitchFamily="34" charset="0"/>
                          <a:cs typeface="Tahoma" panose="020B0604030504040204" pitchFamily="34" charset="0"/>
                        </a:rPr>
                        <a:t>15:20</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tc>
                <a:extLst>
                  <a:ext uri="{0D108BD9-81ED-4DB2-BD59-A6C34878D82A}">
                    <a16:rowId xmlns:a16="http://schemas.microsoft.com/office/drawing/2014/main" val="1920451558"/>
                  </a:ext>
                </a:extLst>
              </a:tr>
              <a:tr h="2511905">
                <a:tc>
                  <a:txBody>
                    <a:bodyPr/>
                    <a:lstStyle/>
                    <a:p>
                      <a:pPr algn="ctr">
                        <a:lnSpc>
                          <a:spcPct val="100000"/>
                        </a:lnSpc>
                      </a:pPr>
                      <a:r>
                        <a:rPr kumimoji="1" lang="es-ES_tradnl" altLang="ja-JP" sz="2400" b="1" dirty="0">
                          <a:solidFill>
                            <a:schemeClr val="bg1"/>
                          </a:solidFill>
                          <a:latin typeface="Tahoma" panose="020B0604030504040204" pitchFamily="34" charset="0"/>
                          <a:ea typeface="Tahoma" panose="020B0604030504040204" pitchFamily="34" charset="0"/>
                          <a:cs typeface="Tahoma" panose="020B0604030504040204" pitchFamily="34" charset="0"/>
                        </a:rPr>
                        <a:t>Hình thức học bán thời gian buổi tối</a:t>
                      </a:r>
                      <a:endParaRPr kumimoji="1" lang="ja-JP" altLang="en-US" sz="24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T w="12700" cap="flat" cmpd="sng" algn="ctr">
                      <a:solidFill>
                        <a:schemeClr val="bg1"/>
                      </a:solidFill>
                      <a:prstDash val="solid"/>
                      <a:round/>
                      <a:headEnd type="none" w="med" len="med"/>
                      <a:tailEnd type="none" w="med" len="med"/>
                    </a:lnT>
                    <a:solidFill>
                      <a:srgbClr val="70AD47"/>
                    </a:solidFill>
                  </a:tcPr>
                </a:tc>
                <a:tc>
                  <a:txBody>
                    <a:bodyPr/>
                    <a:lstStyle/>
                    <a:p>
                      <a:pPr marL="108000" indent="0" algn="l">
                        <a:lnSpc>
                          <a:spcPct val="100000"/>
                        </a:lnSpc>
                        <a:spcBef>
                          <a:spcPts val="0"/>
                        </a:spcBef>
                        <a:buClr>
                          <a:schemeClr val="accent6"/>
                        </a:buClr>
                        <a:buFontTx/>
                        <a:buNone/>
                      </a:pPr>
                      <a:r>
                        <a:rPr kumimoji="1" lang="en-US" altLang="ja-JP" sz="2400" dirty="0">
                          <a:latin typeface="Tahoma" panose="020B0604030504040204" pitchFamily="34" charset="0"/>
                          <a:ea typeface="Tahoma" panose="020B0604030504040204" pitchFamily="34" charset="0"/>
                          <a:cs typeface="Tahoma" panose="020B0604030504040204" pitchFamily="34" charset="0"/>
                        </a:rPr>
                        <a:t>17:00</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dirty="0">
                          <a:latin typeface="Tahoma" panose="020B0604030504040204" pitchFamily="34" charset="0"/>
                          <a:ea typeface="Tahoma" panose="020B0604030504040204" pitchFamily="34" charset="0"/>
                          <a:cs typeface="Tahoma" panose="020B0604030504040204" pitchFamily="34" charset="0"/>
                        </a:rPr>
                        <a:t>21:00</a:t>
                      </a:r>
                    </a:p>
                    <a:p>
                      <a:pPr marL="108000" indent="0" algn="l">
                        <a:lnSpc>
                          <a:spcPct val="100000"/>
                        </a:lnSpc>
                        <a:spcBef>
                          <a:spcPts val="0"/>
                        </a:spcBef>
                        <a:buClr>
                          <a:schemeClr val="accent6"/>
                        </a:buClr>
                        <a:buFontTx/>
                        <a:buNone/>
                      </a:pPr>
                      <a:r>
                        <a:rPr kumimoji="1" lang="es-ES_tradnl" altLang="ja-JP" sz="2400" dirty="0">
                          <a:latin typeface="Tahoma" panose="020B0604030504040204" pitchFamily="34" charset="0"/>
                          <a:ea typeface="Tahoma" panose="020B0604030504040204" pitchFamily="34" charset="0"/>
                          <a:cs typeface="Tahoma" panose="020B0604030504040204" pitchFamily="34" charset="0"/>
                        </a:rPr>
                        <a:t>Có suất ăn</a:t>
                      </a:r>
                    </a:p>
                    <a:p>
                      <a:pPr marL="358775" indent="-250825" algn="l">
                        <a:lnSpc>
                          <a:spcPct val="100000"/>
                        </a:lnSpc>
                        <a:spcBef>
                          <a:spcPts val="0"/>
                        </a:spcBef>
                        <a:buClr>
                          <a:schemeClr val="accent6"/>
                        </a:buClr>
                        <a:buFontTx/>
                        <a:buNone/>
                      </a:pP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dirty="0">
                          <a:latin typeface="Tahoma" panose="020B0604030504040204" pitchFamily="34" charset="0"/>
                          <a:ea typeface="Tahoma" panose="020B0604030504040204" pitchFamily="34" charset="0"/>
                          <a:cs typeface="Tahoma" panose="020B0604030504040204" pitchFamily="34" charset="0"/>
                        </a:rPr>
                        <a:t>Có trường cung cấp suất ăn trước khi vào học, cũng có trường cung cấp suất ăn giữa các tiết học</a:t>
                      </a:r>
                      <a:r>
                        <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p>
                  </a:txBody>
                  <a:tcPr marL="45720" marR="45720" anchor="ctr"/>
                </a:tc>
                <a:extLst>
                  <a:ext uri="{0D108BD9-81ED-4DB2-BD59-A6C34878D82A}">
                    <a16:rowId xmlns:a16="http://schemas.microsoft.com/office/drawing/2014/main" val="1679628728"/>
                  </a:ext>
                </a:extLst>
              </a:tr>
            </a:tbl>
          </a:graphicData>
        </a:graphic>
      </p:graphicFrame>
      <p:sp>
        <p:nvSpPr>
          <p:cNvPr id="12" name="テキスト ボックス 11">
            <a:extLst>
              <a:ext uri="{FF2B5EF4-FFF2-40B4-BE49-F238E27FC236}">
                <a16:creationId xmlns:a16="http://schemas.microsoft.com/office/drawing/2014/main" id="{22CD82AB-254E-404E-939A-8FFECD13E09F}"/>
              </a:ext>
            </a:extLst>
          </p:cNvPr>
          <p:cNvSpPr txBox="1"/>
          <p:nvPr/>
        </p:nvSpPr>
        <p:spPr>
          <a:xfrm>
            <a:off x="2910695" y="5965011"/>
            <a:ext cx="7046106" cy="1015663"/>
          </a:xfrm>
          <a:prstGeom prst="rect">
            <a:avLst/>
          </a:prstGeom>
          <a:noFill/>
        </p:spPr>
        <p:txBody>
          <a:bodyPr wrap="square" rtlCol="0">
            <a:spAutoFit/>
          </a:bodyPr>
          <a:lstStyle/>
          <a:p>
            <a:pPr marL="342900" indent="-342900">
              <a:buClr>
                <a:schemeClr val="accent6"/>
              </a:buClr>
              <a:buFont typeface="Wingdings" panose="05000000000000000000" pitchFamily="2" charset="2"/>
              <a:buChar char="ü"/>
            </a:pPr>
            <a:r>
              <a:rPr kumimoji="1" lang="en-US" altLang="ja-JP" sz="2000" dirty="0" err="1">
                <a:latin typeface="Tahoma" panose="020B0604030504040204" pitchFamily="34" charset="0"/>
                <a:ea typeface="Tahoma" panose="020B0604030504040204" pitchFamily="34" charset="0"/>
                <a:cs typeface="Tahoma" panose="020B0604030504040204" pitchFamily="34" charset="0"/>
              </a:rPr>
              <a:t>Có</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thể</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vừa</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vừa</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làm</a:t>
            </a:r>
            <a:r>
              <a:rPr kumimoji="1" lang="en-US" altLang="ja-JP" sz="2000" dirty="0">
                <a:latin typeface="Tahoma" panose="020B0604030504040204" pitchFamily="34" charset="0"/>
                <a:ea typeface="Tahoma" panose="020B0604030504040204" pitchFamily="34" charset="0"/>
                <a:cs typeface="Tahoma" panose="020B0604030504040204" pitchFamily="34" charset="0"/>
              </a:rPr>
              <a:t>.</a:t>
            </a:r>
          </a:p>
          <a:p>
            <a:pPr marL="342900" indent="-342900">
              <a:buClr>
                <a:schemeClr val="accent6"/>
              </a:buClr>
              <a:buFont typeface="Wingdings" panose="05000000000000000000" pitchFamily="2" charset="2"/>
              <a:buChar char="ü"/>
            </a:pPr>
            <a:r>
              <a:rPr kumimoji="1" lang="en-US" altLang="ja-JP" sz="2000" dirty="0" err="1">
                <a:latin typeface="Tahoma" panose="020B0604030504040204" pitchFamily="34" charset="0"/>
                <a:ea typeface="Tahoma" panose="020B0604030504040204" pitchFamily="34" charset="0"/>
                <a:cs typeface="Tahoma" panose="020B0604030504040204" pitchFamily="34" charset="0"/>
              </a:rPr>
              <a:t>Hình</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thức</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bán</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thời</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gian</a:t>
            </a:r>
            <a:r>
              <a:rPr kumimoji="1" lang="en-US" altLang="ja-JP" sz="2000" dirty="0">
                <a:latin typeface="Tahoma" panose="020B0604030504040204" pitchFamily="34" charset="0"/>
                <a:ea typeface="Tahoma" panose="020B0604030504040204" pitchFamily="34" charset="0"/>
                <a:cs typeface="Tahoma" panose="020B0604030504040204" pitchFamily="34" charset="0"/>
              </a:rPr>
              <a:t> ban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ngày</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cũng</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có</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thể</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tốt</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nghiệp</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trong</a:t>
            </a:r>
            <a:r>
              <a:rPr kumimoji="1" lang="en-US" altLang="ja-JP" sz="2000" dirty="0">
                <a:latin typeface="Tahoma" panose="020B0604030504040204" pitchFamily="34" charset="0"/>
                <a:ea typeface="Tahoma" panose="020B0604030504040204" pitchFamily="34" charset="0"/>
                <a:cs typeface="Tahoma" panose="020B0604030504040204" pitchFamily="34" charset="0"/>
              </a:rPr>
              <a:t> 3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2000" dirty="0">
                <a:latin typeface="Tahoma" panose="020B0604030504040204" pitchFamily="34" charset="0"/>
                <a:ea typeface="Tahoma" panose="020B0604030504040204" pitchFamily="34" charset="0"/>
                <a:cs typeface="Tahoma" panose="020B0604030504040204" pitchFamily="34" charset="0"/>
              </a:rPr>
              <a:t>..</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9" name="テキスト ボックス 28">
            <a:extLst>
              <a:ext uri="{FF2B5EF4-FFF2-40B4-BE49-F238E27FC236}">
                <a16:creationId xmlns:a16="http://schemas.microsoft.com/office/drawing/2014/main" id="{22CD82AB-254E-404E-939A-8FFECD13E09F}"/>
              </a:ext>
            </a:extLst>
          </p:cNvPr>
          <p:cNvSpPr txBox="1"/>
          <p:nvPr/>
        </p:nvSpPr>
        <p:spPr>
          <a:xfrm>
            <a:off x="5671751" y="676626"/>
            <a:ext cx="4118951" cy="451406"/>
          </a:xfrm>
          <a:prstGeom prst="rect">
            <a:avLst/>
          </a:prstGeom>
          <a:noFill/>
        </p:spPr>
        <p:txBody>
          <a:bodyPr wrap="square" rtlCol="0">
            <a:spAutoFit/>
          </a:bodyPr>
          <a:lstStyle/>
          <a:p>
            <a:pPr>
              <a:lnSpc>
                <a:spcPct val="150000"/>
              </a:lnSpc>
              <a:buClr>
                <a:schemeClr val="accent6"/>
              </a:buClr>
            </a:pPr>
            <a:r>
              <a:rPr kumimoji="1" lang="en-US" altLang="ja-JP" dirty="0">
                <a:latin typeface="Tahoma" panose="020B0604030504040204" pitchFamily="34" charset="0"/>
                <a:ea typeface="Tahoma" panose="020B0604030504040204" pitchFamily="34" charset="0"/>
                <a:cs typeface="Tahoma" panose="020B0604030504040204" pitchFamily="34" charset="0"/>
              </a:rPr>
              <a:t>※</a:t>
            </a:r>
            <a:r>
              <a:rPr kumimoji="1" lang="en-US" altLang="ja-JP" dirty="0" err="1">
                <a:latin typeface="Tahoma" panose="020B0604030504040204" pitchFamily="34" charset="0"/>
                <a:ea typeface="Tahoma" panose="020B0604030504040204" pitchFamily="34" charset="0"/>
                <a:cs typeface="Tahoma" panose="020B0604030504040204" pitchFamily="34" charset="0"/>
              </a:rPr>
              <a:t>Thời</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gian</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chỉ</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là</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ví</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dụ</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minh</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họa</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8"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3" name="図 2">
            <a:extLst>
              <a:ext uri="{FF2B5EF4-FFF2-40B4-BE49-F238E27FC236}">
                <a16:creationId xmlns:a16="http://schemas.microsoft.com/office/drawing/2014/main" id="{D28FF10D-17DE-7646-C946-EF629E1227D6}"/>
              </a:ext>
            </a:extLst>
          </p:cNvPr>
          <p:cNvPicPr>
            <a:picLocks noChangeAspect="1"/>
          </p:cNvPicPr>
          <p:nvPr/>
        </p:nvPicPr>
        <p:blipFill>
          <a:blip r:embed="rId2"/>
          <a:stretch>
            <a:fillRect/>
          </a:stretch>
        </p:blipFill>
        <p:spPr>
          <a:xfrm>
            <a:off x="1576786" y="5270497"/>
            <a:ext cx="1098202" cy="1041919"/>
          </a:xfrm>
          <a:prstGeom prst="rect">
            <a:avLst/>
          </a:prstGeom>
        </p:spPr>
      </p:pic>
      <p:pic>
        <p:nvPicPr>
          <p:cNvPr id="6" name="図 5">
            <a:extLst>
              <a:ext uri="{FF2B5EF4-FFF2-40B4-BE49-F238E27FC236}">
                <a16:creationId xmlns:a16="http://schemas.microsoft.com/office/drawing/2014/main" id="{910E4A9B-CBDE-9682-B90F-36BAC1E6E109}"/>
              </a:ext>
            </a:extLst>
          </p:cNvPr>
          <p:cNvPicPr>
            <a:picLocks noChangeAspect="1"/>
          </p:cNvPicPr>
          <p:nvPr/>
        </p:nvPicPr>
        <p:blipFill>
          <a:blip r:embed="rId3"/>
          <a:stretch>
            <a:fillRect/>
          </a:stretch>
        </p:blipFill>
        <p:spPr>
          <a:xfrm>
            <a:off x="8045707" y="2714262"/>
            <a:ext cx="1674957" cy="1563992"/>
          </a:xfrm>
          <a:prstGeom prst="rect">
            <a:avLst/>
          </a:prstGeom>
        </p:spPr>
      </p:pic>
    </p:spTree>
    <p:extLst>
      <p:ext uri="{BB962C8B-B14F-4D97-AF65-F5344CB8AC3E}">
        <p14:creationId xmlns:p14="http://schemas.microsoft.com/office/powerpoint/2010/main" val="34565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13808"/>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344424" y="1401517"/>
            <a:ext cx="4664489"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③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Hình</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thức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từ</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xa</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48" name="四角形 2845">
            <a:extLst>
              <a:ext uri="{FF2B5EF4-FFF2-40B4-BE49-F238E27FC236}">
                <a16:creationId xmlns:a16="http://schemas.microsoft.com/office/drawing/2014/main" id="{8DA5F876-705D-8F35-FDD2-4535919B2407}"/>
              </a:ext>
            </a:extLst>
          </p:cNvPr>
          <p:cNvSpPr txBox="1">
            <a:spLocks/>
          </p:cNvSpPr>
          <p:nvPr/>
        </p:nvSpPr>
        <p:spPr>
          <a:xfrm>
            <a:off x="1415082" y="2225091"/>
            <a:ext cx="8408332" cy="4410295"/>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ja-JP" altLang="en-US" sz="28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2800" b="1" dirty="0">
                <a:latin typeface="Tahoma" panose="020B0604030504040204" pitchFamily="34" charset="0"/>
                <a:ea typeface="UD デジタル 教科書体 NP-B" panose="02020700000000000000" pitchFamily="18" charset="-128"/>
                <a:cs typeface="Tahoma" panose="020B0604030504040204" pitchFamily="34" charset="0"/>
              </a:rPr>
              <a:t>Không nhất thiết phải đến trường mỗi ngày. </a:t>
            </a:r>
            <a:endParaRPr lang="en-US" altLang="ja-JP" sz="2600" dirty="0">
              <a:latin typeface="Tahoma" panose="020B0604030504040204" pitchFamily="34" charset="0"/>
              <a:ea typeface="Tahoma" panose="020B0604030504040204" pitchFamily="34" charset="0"/>
              <a:cs typeface="Tahoma" panose="020B0604030504040204" pitchFamily="34" charset="0"/>
            </a:endParaRPr>
          </a:p>
          <a:p>
            <a:pPr marL="533400" indent="-355600">
              <a:lnSpc>
                <a:spcPct val="150000"/>
              </a:lnSpc>
              <a:spcBef>
                <a:spcPts val="0"/>
              </a:spcBef>
              <a:buFont typeface="Arial" panose="020B0604020202020204" pitchFamily="34" charset="0"/>
              <a:buNone/>
            </a:pP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Tự</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học</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tại</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nhà</a:t>
            </a:r>
            <a:endPar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endParaRPr>
          </a:p>
          <a:p>
            <a:pPr marL="533400" indent="-355600">
              <a:lnSpc>
                <a:spcPct val="150000"/>
              </a:lnSpc>
              <a:spcBef>
                <a:spcPts val="0"/>
              </a:spcBef>
              <a:buFont typeface="Arial" panose="020B0604020202020204" pitchFamily="34" charset="0"/>
              <a:buNone/>
            </a:pPr>
            <a:r>
              <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Đến trường những ngày qui định</a:t>
            </a:r>
            <a:endPar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endParaRPr>
          </a:p>
          <a:p>
            <a:pPr marL="533400" indent="-355600">
              <a:lnSpc>
                <a:spcPct val="150000"/>
              </a:lnSpc>
              <a:spcBef>
                <a:spcPts val="0"/>
              </a:spcBef>
              <a:buFont typeface="Arial" panose="020B0604020202020204" pitchFamily="34" charset="0"/>
              <a:buNone/>
            </a:pPr>
            <a:r>
              <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Có trường học tổ chức học online</a:t>
            </a:r>
            <a:endPar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endParaRPr>
          </a:p>
          <a:p>
            <a:pPr marL="533400" indent="-355600">
              <a:lnSpc>
                <a:spcPct val="150000"/>
              </a:lnSpc>
              <a:spcBef>
                <a:spcPts val="0"/>
              </a:spcBef>
              <a:buFont typeface="Arial" panose="020B0604020202020204" pitchFamily="34" charset="0"/>
              <a:buNone/>
            </a:pPr>
            <a:r>
              <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Cần</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nộp</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bài</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b="0" i="0" dirty="0" err="1">
                <a:effectLst/>
                <a:latin typeface="Tahoma" panose="020B0604030504040204" pitchFamily="34" charset="0"/>
                <a:ea typeface="UD デジタル 教科書体 NP-B" panose="02020700000000000000" pitchFamily="18" charset="-128"/>
                <a:cs typeface="Tahoma" panose="020B0604030504040204" pitchFamily="34" charset="0"/>
              </a:rPr>
              <a:t>tập</a:t>
            </a:r>
            <a:r>
              <a:rPr lang="en-US"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a:t>
            </a:r>
            <a:endParaRPr lang="ja-JP" altLang="en-US" sz="2600" b="0" i="0" dirty="0">
              <a:effectLst/>
              <a:latin typeface="Tahoma" panose="020B0604030504040204" pitchFamily="34" charset="0"/>
              <a:ea typeface="UD デジタル 教科書体 NP-B" panose="02020700000000000000" pitchFamily="18" charset="-128"/>
              <a:cs typeface="Tahoma" panose="020B0604030504040204" pitchFamily="34" charset="0"/>
            </a:endParaRPr>
          </a:p>
          <a:p>
            <a:pPr marL="533400" indent="-355600">
              <a:lnSpc>
                <a:spcPct val="150000"/>
              </a:lnSpc>
              <a:spcBef>
                <a:spcPts val="0"/>
              </a:spcBef>
              <a:buFont typeface="Arial" panose="020B0604020202020204" pitchFamily="34" charset="0"/>
              <a:buNone/>
            </a:pPr>
            <a:r>
              <a:rPr lang="ja-JP" altLang="en-US" sz="26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600" dirty="0" err="1">
                <a:latin typeface="Tahoma" panose="020B0604030504040204" pitchFamily="34" charset="0"/>
                <a:ea typeface="Tahoma" panose="020B0604030504040204" pitchFamily="34" charset="0"/>
                <a:cs typeface="Tahoma" panose="020B0604030504040204" pitchFamily="34" charset="0"/>
              </a:rPr>
              <a:t>Mất</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từ</a:t>
            </a:r>
            <a:r>
              <a:rPr lang="en-US" altLang="ja-JP" sz="2600" dirty="0">
                <a:latin typeface="Tahoma" panose="020B0604030504040204" pitchFamily="34" charset="0"/>
                <a:ea typeface="Tahoma" panose="020B0604030504040204" pitchFamily="34" charset="0"/>
                <a:cs typeface="Tahoma" panose="020B0604030504040204" pitchFamily="34" charset="0"/>
              </a:rPr>
              <a:t> 3 </a:t>
            </a:r>
            <a:r>
              <a:rPr lang="en-US" altLang="ja-JP" sz="2600" dirty="0" err="1">
                <a:latin typeface="Tahoma" panose="020B0604030504040204" pitchFamily="34" charset="0"/>
                <a:ea typeface="Tahoma" panose="020B0604030504040204" pitchFamily="34" charset="0"/>
                <a:cs typeface="Tahoma" panose="020B0604030504040204" pitchFamily="34" charset="0"/>
              </a:rPr>
              <a:t>năm</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trở</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lên</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để</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tốt</a:t>
            </a:r>
            <a:r>
              <a:rPr lang="en-US" altLang="ja-JP" sz="2600" dirty="0">
                <a:latin typeface="Tahoma" panose="020B0604030504040204" pitchFamily="34" charset="0"/>
                <a:ea typeface="Tahoma" panose="020B0604030504040204" pitchFamily="34" charset="0"/>
                <a:cs typeface="Tahoma" panose="020B0604030504040204" pitchFamily="34" charset="0"/>
              </a:rPr>
              <a:t> </a:t>
            </a:r>
            <a:r>
              <a:rPr lang="en-US" altLang="ja-JP" sz="2600" dirty="0" err="1">
                <a:latin typeface="Tahoma" panose="020B0604030504040204" pitchFamily="34" charset="0"/>
                <a:ea typeface="Tahoma" panose="020B0604030504040204" pitchFamily="34" charset="0"/>
                <a:cs typeface="Tahoma" panose="020B0604030504040204" pitchFamily="34" charset="0"/>
              </a:rPr>
              <a:t>nghiệp</a:t>
            </a:r>
            <a:r>
              <a:rPr lang="en-US" altLang="ja-JP" sz="2600" dirty="0">
                <a:latin typeface="Tahoma" panose="020B0604030504040204" pitchFamily="34" charset="0"/>
                <a:ea typeface="Tahoma" panose="020B0604030504040204" pitchFamily="34" charset="0"/>
                <a:cs typeface="Tahoma" panose="020B0604030504040204" pitchFamily="34" charset="0"/>
              </a:rPr>
              <a:t>.</a:t>
            </a:r>
          </a:p>
          <a:p>
            <a:pPr marL="803275" indent="-358775">
              <a:lnSpc>
                <a:spcPct val="150000"/>
              </a:lnSpc>
              <a:spcBef>
                <a:spcPts val="0"/>
              </a:spcBef>
              <a:buFont typeface="Arial" panose="020B0604020202020204" pitchFamily="34" charset="0"/>
              <a:buNone/>
            </a:pPr>
            <a:r>
              <a:rPr lang="ja-JP" altLang="en-US" sz="2600" dirty="0">
                <a:latin typeface="Tahoma" panose="020B0604030504040204" pitchFamily="34" charset="0"/>
                <a:ea typeface="UD デジタル 教科書体 NP-B" panose="02020700000000000000" pitchFamily="18" charset="-128"/>
                <a:cs typeface="Tahoma" panose="020B0604030504040204" pitchFamily="34" charset="0"/>
              </a:rPr>
              <a:t>（</a:t>
            </a:r>
            <a:r>
              <a:rPr lang="es-ES_tradnl" altLang="ja-JP" sz="2600" dirty="0">
                <a:latin typeface="Tahoma" panose="020B0604030504040204" pitchFamily="34" charset="0"/>
                <a:ea typeface="UD デジタル 教科書体 NP-B" panose="02020700000000000000" pitchFamily="18" charset="-128"/>
                <a:cs typeface="Tahoma" panose="020B0604030504040204" pitchFamily="34" charset="0"/>
              </a:rPr>
              <a:t>nếu cố gắng trong 3 năm có thể tốt nghiệp</a:t>
            </a:r>
            <a:r>
              <a:rPr lang="ja-JP" altLang="en-US" sz="2600" dirty="0">
                <a:latin typeface="Tahoma" panose="020B0604030504040204" pitchFamily="34" charset="0"/>
                <a:ea typeface="UD デジタル 教科書体 NP-B" panose="02020700000000000000" pitchFamily="18" charset="-128"/>
                <a:cs typeface="Tahoma" panose="020B0604030504040204" pitchFamily="34" charset="0"/>
              </a:rPr>
              <a:t>）</a:t>
            </a:r>
            <a:endParaRPr lang="ja-JP" altLang="en-US" sz="2600" dirty="0">
              <a:latin typeface="Tahoma" panose="020B0604030504040204" pitchFamily="34" charset="0"/>
              <a:ea typeface="ＭＳ ゴシック" panose="020B0609070205080204" pitchFamily="49" charset="-128"/>
              <a:cs typeface="Tahoma" panose="020B0604030504040204" pitchFamily="34" charset="0"/>
            </a:endParaRPr>
          </a:p>
        </p:txBody>
      </p:sp>
      <p:pic>
        <p:nvPicPr>
          <p:cNvPr id="3" name="図 2">
            <a:extLst>
              <a:ext uri="{FF2B5EF4-FFF2-40B4-BE49-F238E27FC236}">
                <a16:creationId xmlns:a16="http://schemas.microsoft.com/office/drawing/2014/main" id="{9CDD1E0C-429A-8737-4018-0F59DDAFB9B8}"/>
              </a:ext>
            </a:extLst>
          </p:cNvPr>
          <p:cNvPicPr>
            <a:picLocks noChangeAspect="1"/>
          </p:cNvPicPr>
          <p:nvPr/>
        </p:nvPicPr>
        <p:blipFill>
          <a:blip r:embed="rId2"/>
          <a:stretch>
            <a:fillRect/>
          </a:stretch>
        </p:blipFill>
        <p:spPr>
          <a:xfrm>
            <a:off x="7722021" y="3451056"/>
            <a:ext cx="2318320" cy="2025038"/>
          </a:xfrm>
          <a:prstGeom prst="rect">
            <a:avLst/>
          </a:prstGeom>
        </p:spPr>
      </p:pic>
      <p:pic>
        <p:nvPicPr>
          <p:cNvPr id="5" name="図 4">
            <a:extLst>
              <a:ext uri="{FF2B5EF4-FFF2-40B4-BE49-F238E27FC236}">
                <a16:creationId xmlns:a16="http://schemas.microsoft.com/office/drawing/2014/main" id="{06B10F54-FB02-23C3-6D5F-9C74635AF6F2}"/>
              </a:ext>
            </a:extLst>
          </p:cNvPr>
          <p:cNvPicPr>
            <a:picLocks noChangeAspect="1"/>
          </p:cNvPicPr>
          <p:nvPr/>
        </p:nvPicPr>
        <p:blipFill>
          <a:blip r:embed="rId3"/>
          <a:stretch>
            <a:fillRect/>
          </a:stretch>
        </p:blipFill>
        <p:spPr>
          <a:xfrm>
            <a:off x="7938948" y="340625"/>
            <a:ext cx="1884466" cy="1884466"/>
          </a:xfrm>
          <a:prstGeom prst="rect">
            <a:avLst/>
          </a:prstGeom>
        </p:spPr>
      </p:pic>
    </p:spTree>
    <p:extLst>
      <p:ext uri="{BB962C8B-B14F-4D97-AF65-F5344CB8AC3E}">
        <p14:creationId xmlns:p14="http://schemas.microsoft.com/office/powerpoint/2010/main" val="11793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732921" y="321304"/>
            <a:ext cx="9599581" cy="6806780"/>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3" name="テキスト ボックス 12">
            <a:extLst>
              <a:ext uri="{FF2B5EF4-FFF2-40B4-BE49-F238E27FC236}">
                <a16:creationId xmlns:a16="http://schemas.microsoft.com/office/drawing/2014/main" id="{41EBDAC5-5BDB-4C28-9362-F649738CCDF3}"/>
              </a:ext>
            </a:extLst>
          </p:cNvPr>
          <p:cNvSpPr txBox="1"/>
          <p:nvPr/>
        </p:nvSpPr>
        <p:spPr>
          <a:xfrm>
            <a:off x="928689" y="391200"/>
            <a:ext cx="5620048" cy="830997"/>
          </a:xfrm>
          <a:prstGeom prst="rect">
            <a:avLst/>
          </a:prstGeom>
          <a:noFill/>
        </p:spPr>
        <p:txBody>
          <a:bodyPr wrap="square" rtlCol="0">
            <a:spAutoFit/>
          </a:bodyPr>
          <a:lstStyle/>
          <a:p>
            <a:pPr marL="361950" indent="-361950"/>
            <a:r>
              <a:rPr kumimoji="1" lang="ja-JP" altLang="en-US" sz="2400" b="1" dirty="0">
                <a:solidFill>
                  <a:srgbClr val="F39800"/>
                </a:solidFill>
                <a:latin typeface="Tahoma" panose="020B0604030504040204" pitchFamily="34" charset="0"/>
                <a:ea typeface="ＭＳ ゴシック" panose="020B0609070205080204" pitchFamily="49" charset="-128"/>
                <a:cs typeface="Tahoma" panose="020B0604030504040204" pitchFamily="34" charset="0"/>
              </a:rPr>
              <a:t>④ </a:t>
            </a:r>
            <a:r>
              <a:rPr kumimoji="1" lang="vi-VN" altLang="ja-JP" sz="2400" b="1" dirty="0">
                <a:solidFill>
                  <a:srgbClr val="F39800"/>
                </a:solidFill>
                <a:latin typeface="Tahoma" panose="020B0604030504040204" pitchFamily="34" charset="0"/>
                <a:ea typeface="Tahoma" panose="020B0604030504040204" pitchFamily="34" charset="0"/>
                <a:cs typeface="Tahoma" panose="020B0604030504040204" pitchFamily="34" charset="0"/>
              </a:rPr>
              <a:t>Trường Trung học Phổ thông Linh hoạt-Flexible High School</a:t>
            </a:r>
            <a:endParaRPr kumimoji="1" lang="ja-JP" altLang="en-US" sz="24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2" name="テキスト ボックス 11">
            <a:extLst>
              <a:ext uri="{FF2B5EF4-FFF2-40B4-BE49-F238E27FC236}">
                <a16:creationId xmlns:a16="http://schemas.microsoft.com/office/drawing/2014/main" id="{19EE2228-57FA-469B-8474-7ED068B8D9AE}"/>
              </a:ext>
            </a:extLst>
          </p:cNvPr>
          <p:cNvSpPr txBox="1"/>
          <p:nvPr/>
        </p:nvSpPr>
        <p:spPr>
          <a:xfrm>
            <a:off x="6367767" y="497250"/>
            <a:ext cx="3695219" cy="923330"/>
          </a:xfrm>
          <a:prstGeom prst="rect">
            <a:avLst/>
          </a:prstGeom>
          <a:noFill/>
        </p:spPr>
        <p:txBody>
          <a:bodyPr wrap="square" rtlCol="0">
            <a:spAutoFit/>
          </a:bodyPr>
          <a:lstStyle/>
          <a:p>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thể</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bằng</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cách</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chuyển</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đổi</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giữa</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ba</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chính</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quy</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bán</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thời</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gian</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đào</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tạo</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b="1" dirty="0" err="1">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b="1" dirty="0">
                <a:latin typeface="Tahoma" panose="020B0604030504040204" pitchFamily="34" charset="0"/>
                <a:ea typeface="UD デジタル 教科書体 NP-B" panose="02020700000000000000" pitchFamily="18" charset="-128"/>
                <a:cs typeface="Tahoma" panose="020B0604030504040204" pitchFamily="34" charset="0"/>
              </a:rPr>
              <a:t> xa</a:t>
            </a: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7" name="四角形: 角を丸くする 16">
            <a:extLst>
              <a:ext uri="{FF2B5EF4-FFF2-40B4-BE49-F238E27FC236}">
                <a16:creationId xmlns:a16="http://schemas.microsoft.com/office/drawing/2014/main" id="{F2C7E9BB-7EED-4A92-9AFC-B8F15F5B2650}"/>
              </a:ext>
            </a:extLst>
          </p:cNvPr>
          <p:cNvSpPr/>
          <p:nvPr/>
        </p:nvSpPr>
        <p:spPr>
          <a:xfrm>
            <a:off x="973721" y="1475900"/>
            <a:ext cx="4458388" cy="594015"/>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indent="-715963"/>
            <a:r>
              <a:rPr kumimoji="1" lang="es-ES_tradnl" altLang="ja-JP"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ví dụ</a:t>
            </a:r>
            <a:r>
              <a:rPr kumimoji="1" lang="ja-JP" altLang="en-US"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3 năm tại trường Trung học phổ thông Linh hoạt</a:t>
            </a:r>
            <a:endParaRPr kumimoji="1" lang="ja-JP" altLang="en-US"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8" name="テキスト ボックス 17">
            <a:extLst>
              <a:ext uri="{FF2B5EF4-FFF2-40B4-BE49-F238E27FC236}">
                <a16:creationId xmlns:a16="http://schemas.microsoft.com/office/drawing/2014/main" id="{12937F00-1779-4B94-9C3F-A156F179440A}"/>
              </a:ext>
            </a:extLst>
          </p:cNvPr>
          <p:cNvSpPr txBox="1"/>
          <p:nvPr/>
        </p:nvSpPr>
        <p:spPr>
          <a:xfrm>
            <a:off x="3934594" y="2104330"/>
            <a:ext cx="3188251" cy="830997"/>
          </a:xfrm>
          <a:prstGeom prst="rect">
            <a:avLst/>
          </a:prstGeom>
          <a:noFill/>
        </p:spPr>
        <p:txBody>
          <a:bodyPr wrap="square" rtlCol="0">
            <a:spAutoFit/>
          </a:bodyPr>
          <a:lstStyle/>
          <a:p>
            <a:pPr marL="266700" indent="-266700"/>
            <a:r>
              <a:rPr kumimoji="1" lang="ja-JP" altLang="en-US" sz="1600" dirty="0">
                <a:latin typeface="Tahoma" panose="020B0604030504040204" pitchFamily="34" charset="0"/>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hai</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các</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môn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của</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hệ</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đào</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tạo</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từ</a:t>
            </a:r>
            <a:r>
              <a:rPr kumimoji="1" lang="en-US" altLang="ja-JP" sz="1600" dirty="0">
                <a:latin typeface="Tahoma" panose="020B0604030504040204" pitchFamily="34" charset="0"/>
                <a:ea typeface="Tahoma" panose="020B0604030504040204" pitchFamily="34" charset="0"/>
                <a:cs typeface="Tahoma" panose="020B0604030504040204" pitchFamily="34" charset="0"/>
              </a:rPr>
              <a:t> xa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và</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bán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thời</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gian</a:t>
            </a:r>
            <a:r>
              <a:rPr kumimoji="1" lang="en-US" altLang="ja-JP" sz="1600" dirty="0">
                <a:latin typeface="Tahoma" panose="020B0604030504040204" pitchFamily="34" charset="0"/>
                <a:ea typeface="Tahoma" panose="020B0604030504040204" pitchFamily="34" charset="0"/>
                <a:cs typeface="Tahoma" panose="020B0604030504040204" pitchFamily="34" charset="0"/>
              </a:rPr>
              <a:t>.</a:t>
            </a:r>
          </a:p>
        </p:txBody>
      </p:sp>
      <p:sp>
        <p:nvSpPr>
          <p:cNvPr id="19" name="テキスト ボックス 18">
            <a:extLst>
              <a:ext uri="{FF2B5EF4-FFF2-40B4-BE49-F238E27FC236}">
                <a16:creationId xmlns:a16="http://schemas.microsoft.com/office/drawing/2014/main" id="{60B43164-18CB-4C36-820B-EE3D46E4F6B7}"/>
              </a:ext>
            </a:extLst>
          </p:cNvPr>
          <p:cNvSpPr txBox="1"/>
          <p:nvPr/>
        </p:nvSpPr>
        <p:spPr>
          <a:xfrm>
            <a:off x="6983930" y="2104330"/>
            <a:ext cx="3348572" cy="830997"/>
          </a:xfrm>
          <a:prstGeom prst="rect">
            <a:avLst/>
          </a:prstGeom>
          <a:noFill/>
        </p:spPr>
        <p:txBody>
          <a:bodyPr wrap="square" rtlCol="0">
            <a:spAutoFit/>
          </a:bodyPr>
          <a:lstStyle/>
          <a:p>
            <a:pPr marL="266700" indent="-266700"/>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ba</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các</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môn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của</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hệ</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đào</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tạo</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từ</a:t>
            </a:r>
            <a:r>
              <a:rPr kumimoji="1" lang="en-US" altLang="ja-JP" sz="1600" dirty="0">
                <a:latin typeface="Tahoma" panose="020B0604030504040204" pitchFamily="34" charset="0"/>
                <a:ea typeface="Tahoma" panose="020B0604030504040204" pitchFamily="34" charset="0"/>
                <a:cs typeface="Tahoma" panose="020B0604030504040204" pitchFamily="34" charset="0"/>
              </a:rPr>
              <a:t> xa,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bán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thời</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gian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và</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chính</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quy</a:t>
            </a:r>
            <a:r>
              <a:rPr kumimoji="1" lang="en-US" altLang="ja-JP" sz="1600" dirty="0">
                <a:latin typeface="Tahoma" panose="020B0604030504040204" pitchFamily="34" charset="0"/>
                <a:ea typeface="Tahoma" panose="020B0604030504040204" pitchFamily="34" charset="0"/>
                <a:cs typeface="Tahoma" panose="020B0604030504040204" pitchFamily="34" charset="0"/>
              </a:rPr>
              <a:t>.</a:t>
            </a:r>
            <a:endParaRPr kumimoji="1" lang="en-US" altLang="ja-JP" sz="1600" b="1" dirty="0">
              <a:latin typeface="Tahoma" panose="020B0604030504040204" pitchFamily="34" charset="0"/>
              <a:ea typeface="Tahoma" panose="020B0604030504040204" pitchFamily="34" charset="0"/>
              <a:cs typeface="Tahoma" panose="020B0604030504040204" pitchFamily="34" charset="0"/>
            </a:endParaRPr>
          </a:p>
        </p:txBody>
      </p:sp>
      <p:sp>
        <p:nvSpPr>
          <p:cNvPr id="25" name="テキスト ボックス 24">
            <a:extLst>
              <a:ext uri="{FF2B5EF4-FFF2-40B4-BE49-F238E27FC236}">
                <a16:creationId xmlns:a16="http://schemas.microsoft.com/office/drawing/2014/main" id="{FBCC60A5-99BB-45A0-A7B9-3A19B778331E}"/>
              </a:ext>
            </a:extLst>
          </p:cNvPr>
          <p:cNvSpPr txBox="1"/>
          <p:nvPr/>
        </p:nvSpPr>
        <p:spPr>
          <a:xfrm>
            <a:off x="859386" y="2104330"/>
            <a:ext cx="3013933" cy="584775"/>
          </a:xfrm>
          <a:prstGeom prst="rect">
            <a:avLst/>
          </a:prstGeom>
          <a:noFill/>
        </p:spPr>
        <p:txBody>
          <a:bodyPr wrap="square" rtlCol="0">
            <a:spAutoFit/>
          </a:bodyPr>
          <a:lstStyle/>
          <a:p>
            <a:pPr marL="266700" indent="-266700"/>
            <a:r>
              <a:rPr kumimoji="1" lang="ja-JP" altLang="en-US" sz="1600" dirty="0">
                <a:latin typeface="Tahoma" panose="020B0604030504040204" pitchFamily="34" charset="0"/>
                <a:cs typeface="Tahoma" panose="020B0604030504040204" pitchFamily="34" charset="0"/>
              </a:rPr>
              <a:t>★</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Năm</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thứ</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nhất</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Nhập</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vào</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đào</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tạo</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err="1">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sz="1600" dirty="0">
                <a:latin typeface="Tahoma" panose="020B0604030504040204" pitchFamily="34" charset="0"/>
                <a:ea typeface="UD デジタル 教科書体 NP-B" panose="02020700000000000000" pitchFamily="18" charset="-128"/>
                <a:cs typeface="Tahoma" panose="020B0604030504040204" pitchFamily="34" charset="0"/>
              </a:rPr>
              <a:t> xa.</a:t>
            </a:r>
            <a:endParaRPr kumimoji="1" lang="en-US" altLang="ja-JP" sz="1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表 14">
            <a:extLst>
              <a:ext uri="{FF2B5EF4-FFF2-40B4-BE49-F238E27FC236}">
                <a16:creationId xmlns:a16="http://schemas.microsoft.com/office/drawing/2014/main" id="{D1B9079E-A25C-3796-E557-C18833FEC4DD}"/>
              </a:ext>
            </a:extLst>
          </p:cNvPr>
          <p:cNvGraphicFramePr>
            <a:graphicFrameLocks noGrp="1"/>
          </p:cNvGraphicFramePr>
          <p:nvPr>
            <p:extLst>
              <p:ext uri="{D42A27DB-BD31-4B8C-83A1-F6EECF244321}">
                <p14:modId xmlns:p14="http://schemas.microsoft.com/office/powerpoint/2010/main" val="2658628763"/>
              </p:ext>
            </p:extLst>
          </p:nvPr>
        </p:nvGraphicFramePr>
        <p:xfrm>
          <a:off x="973721" y="2907323"/>
          <a:ext cx="2788655" cy="3819120"/>
        </p:xfrm>
        <a:graphic>
          <a:graphicData uri="http://schemas.openxmlformats.org/drawingml/2006/table">
            <a:tbl>
              <a:tblPr firstRow="1" bandRow="1">
                <a:tableStyleId>{5940675A-B579-460E-94D1-54222C63F5DA}</a:tableStyleId>
              </a:tblPr>
              <a:tblGrid>
                <a:gridCol w="489645">
                  <a:extLst>
                    <a:ext uri="{9D8B030D-6E8A-4147-A177-3AD203B41FA5}">
                      <a16:colId xmlns:a16="http://schemas.microsoft.com/office/drawing/2014/main" val="3465218404"/>
                    </a:ext>
                  </a:extLst>
                </a:gridCol>
                <a:gridCol w="459802">
                  <a:extLst>
                    <a:ext uri="{9D8B030D-6E8A-4147-A177-3AD203B41FA5}">
                      <a16:colId xmlns:a16="http://schemas.microsoft.com/office/drawing/2014/main" val="1917530204"/>
                    </a:ext>
                  </a:extLst>
                </a:gridCol>
                <a:gridCol w="459802">
                  <a:extLst>
                    <a:ext uri="{9D8B030D-6E8A-4147-A177-3AD203B41FA5}">
                      <a16:colId xmlns:a16="http://schemas.microsoft.com/office/drawing/2014/main" val="3931487438"/>
                    </a:ext>
                  </a:extLst>
                </a:gridCol>
                <a:gridCol w="459802">
                  <a:extLst>
                    <a:ext uri="{9D8B030D-6E8A-4147-A177-3AD203B41FA5}">
                      <a16:colId xmlns:a16="http://schemas.microsoft.com/office/drawing/2014/main" val="2855778904"/>
                    </a:ext>
                  </a:extLst>
                </a:gridCol>
                <a:gridCol w="459802">
                  <a:extLst>
                    <a:ext uri="{9D8B030D-6E8A-4147-A177-3AD203B41FA5}">
                      <a16:colId xmlns:a16="http://schemas.microsoft.com/office/drawing/2014/main" val="2616318065"/>
                    </a:ext>
                  </a:extLst>
                </a:gridCol>
                <a:gridCol w="459802">
                  <a:extLst>
                    <a:ext uri="{9D8B030D-6E8A-4147-A177-3AD203B41FA5}">
                      <a16:colId xmlns:a16="http://schemas.microsoft.com/office/drawing/2014/main" val="17094713"/>
                    </a:ext>
                  </a:extLst>
                </a:gridCol>
              </a:tblGrid>
              <a:tr h="432000">
                <a:tc>
                  <a:txBody>
                    <a:bodyPr/>
                    <a:lstStyle/>
                    <a:p>
                      <a:pPr algn="ctr"/>
                      <a:r>
                        <a:rPr kumimoji="1" lang="vi-VN" altLang="ja-JP" sz="1600" dirty="0">
                          <a:latin typeface="Tahoma" panose="020B0604030504040204" pitchFamily="34" charset="0"/>
                          <a:ea typeface="Tahoma" panose="020B0604030504040204" pitchFamily="34" charset="0"/>
                          <a:cs typeface="Tahoma" panose="020B0604030504040204" pitchFamily="34" charset="0"/>
                        </a:rPr>
                        <a:t>Thời gian</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Tháng</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ba</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vi-VN" altLang="ja-JP" sz="1400" dirty="0">
                          <a:latin typeface="Tahoma" panose="020B0604030504040204" pitchFamily="34" charset="0"/>
                          <a:ea typeface="Tahoma" panose="020B0604030504040204" pitchFamily="34" charset="0"/>
                          <a:cs typeface="Tahoma" panose="020B0604030504040204" pitchFamily="34" charset="0"/>
                        </a:rPr>
                        <a:t>Thứ tư</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năm</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sáu</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1</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051495343"/>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2</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92167862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3</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3693044852"/>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4</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369548197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5</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24667128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6</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3124970222"/>
                  </a:ext>
                </a:extLst>
              </a:tr>
            </a:tbl>
          </a:graphicData>
        </a:graphic>
      </p:graphicFrame>
      <p:sp>
        <p:nvSpPr>
          <p:cNvPr id="48" name="テキスト ボックス 47">
            <a:extLst>
              <a:ext uri="{FF2B5EF4-FFF2-40B4-BE49-F238E27FC236}">
                <a16:creationId xmlns:a16="http://schemas.microsoft.com/office/drawing/2014/main" id="{CEDD5DD2-DBE4-497C-650B-6514FA295D74}"/>
              </a:ext>
            </a:extLst>
          </p:cNvPr>
          <p:cNvSpPr txBox="1"/>
          <p:nvPr/>
        </p:nvSpPr>
        <p:spPr>
          <a:xfrm>
            <a:off x="8622986" y="1538907"/>
            <a:ext cx="1440000" cy="468000"/>
          </a:xfrm>
          <a:prstGeom prst="rect">
            <a:avLst/>
          </a:prstGeom>
          <a:solidFill>
            <a:srgbClr val="00B0F0"/>
          </a:solidFill>
        </p:spPr>
        <p:txBody>
          <a:bodyPr wrap="square" rtlCol="0" anchor="ctr">
            <a:noAutofit/>
          </a:bodyPr>
          <a:lstStyle/>
          <a:p>
            <a:pPr algn="ctr"/>
            <a:r>
              <a:rPr kumimoji="1" lang="en-US" altLang="ja-JP" sz="1400" dirty="0">
                <a:latin typeface="Tahoma" panose="020B0604030504040204" pitchFamily="34" charset="0"/>
                <a:ea typeface="Tahoma" panose="020B0604030504040204" pitchFamily="34" charset="0"/>
                <a:cs typeface="Tahoma" panose="020B0604030504040204" pitchFamily="34" charset="0"/>
              </a:rPr>
              <a:t>C.</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Hình thức học từ xa</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49" name="テキスト ボックス 48">
            <a:extLst>
              <a:ext uri="{FF2B5EF4-FFF2-40B4-BE49-F238E27FC236}">
                <a16:creationId xmlns:a16="http://schemas.microsoft.com/office/drawing/2014/main" id="{1FA46E75-2050-FC4E-8E30-0C4307FF5F96}"/>
              </a:ext>
            </a:extLst>
          </p:cNvPr>
          <p:cNvSpPr txBox="1"/>
          <p:nvPr/>
        </p:nvSpPr>
        <p:spPr>
          <a:xfrm>
            <a:off x="5580027" y="1538907"/>
            <a:ext cx="1440000" cy="468000"/>
          </a:xfrm>
          <a:prstGeom prst="rect">
            <a:avLst/>
          </a:prstGeom>
          <a:solidFill>
            <a:srgbClr val="FF99FF"/>
          </a:solidFill>
        </p:spPr>
        <p:txBody>
          <a:bodyPr wrap="square" rtlCol="0" anchor="ctr">
            <a:noAutofit/>
          </a:bodyPr>
          <a:lstStyle/>
          <a:p>
            <a:pPr algn="ctr"/>
            <a:r>
              <a:rPr kumimoji="1" lang="en-US" altLang="ja-JP" sz="1400" dirty="0">
                <a:latin typeface="Tahoma" panose="020B0604030504040204" pitchFamily="34" charset="0"/>
                <a:ea typeface="Tahoma" panose="020B0604030504040204" pitchFamily="34" charset="0"/>
                <a:cs typeface="Tahoma" panose="020B0604030504040204" pitchFamily="34" charset="0"/>
              </a:rPr>
              <a:t>A.</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Hệ học cả ngày</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50" name="テキスト ボックス 49">
            <a:extLst>
              <a:ext uri="{FF2B5EF4-FFF2-40B4-BE49-F238E27FC236}">
                <a16:creationId xmlns:a16="http://schemas.microsoft.com/office/drawing/2014/main" id="{D555E448-CD29-32C9-4A98-58F3DA187A05}"/>
              </a:ext>
            </a:extLst>
          </p:cNvPr>
          <p:cNvSpPr txBox="1"/>
          <p:nvPr/>
        </p:nvSpPr>
        <p:spPr>
          <a:xfrm>
            <a:off x="7101507" y="1538907"/>
            <a:ext cx="1440000" cy="468000"/>
          </a:xfrm>
          <a:prstGeom prst="rect">
            <a:avLst/>
          </a:prstGeom>
          <a:solidFill>
            <a:srgbClr val="FFFF00"/>
          </a:solidFill>
        </p:spPr>
        <p:txBody>
          <a:bodyPr wrap="square" rtlCol="0" anchor="ctr">
            <a:noAutofit/>
          </a:bodyPr>
          <a:lstStyle/>
          <a:p>
            <a:pPr algn="ctr"/>
            <a:r>
              <a:rPr kumimoji="1" lang="en-US" altLang="ja-JP" sz="1400" dirty="0">
                <a:latin typeface="Tahoma" panose="020B0604030504040204" pitchFamily="34" charset="0"/>
                <a:ea typeface="Tahoma" panose="020B0604030504040204" pitchFamily="34" charset="0"/>
                <a:cs typeface="Tahoma" panose="020B0604030504040204" pitchFamily="34" charset="0"/>
              </a:rPr>
              <a:t>B.</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Hệ học nửa buổi</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p:txBody>
      </p:sp>
      <p:cxnSp>
        <p:nvCxnSpPr>
          <p:cNvPr id="56" name="直線矢印コネクタ 55">
            <a:extLst>
              <a:ext uri="{FF2B5EF4-FFF2-40B4-BE49-F238E27FC236}">
                <a16:creationId xmlns:a16="http://schemas.microsoft.com/office/drawing/2014/main" id="{89E3B53F-E41D-7B9A-0C8B-C8F9F6F11839}"/>
              </a:ext>
            </a:extLst>
          </p:cNvPr>
          <p:cNvCxnSpPr>
            <a:cxnSpLocks/>
          </p:cNvCxnSpPr>
          <p:nvPr/>
        </p:nvCxnSpPr>
        <p:spPr>
          <a:xfrm flipH="1" flipV="1">
            <a:off x="2692400" y="6055071"/>
            <a:ext cx="269236" cy="695655"/>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887E32F-72EF-2309-EC57-A6403A550232}"/>
              </a:ext>
            </a:extLst>
          </p:cNvPr>
          <p:cNvCxnSpPr>
            <a:cxnSpLocks/>
          </p:cNvCxnSpPr>
          <p:nvPr/>
        </p:nvCxnSpPr>
        <p:spPr>
          <a:xfrm flipV="1">
            <a:off x="4337409" y="6103565"/>
            <a:ext cx="3602618" cy="958860"/>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E6D925C6-6804-4F70-7F00-EED53FEC276B}"/>
              </a:ext>
            </a:extLst>
          </p:cNvPr>
          <p:cNvCxnSpPr>
            <a:cxnSpLocks/>
          </p:cNvCxnSpPr>
          <p:nvPr/>
        </p:nvCxnSpPr>
        <p:spPr>
          <a:xfrm flipV="1">
            <a:off x="4438599" y="6062112"/>
            <a:ext cx="511288" cy="736675"/>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D041370C-DBA1-4217-9337-34EE9334578D}"/>
              </a:ext>
            </a:extLst>
          </p:cNvPr>
          <p:cNvSpPr/>
          <p:nvPr/>
        </p:nvSpPr>
        <p:spPr>
          <a:xfrm>
            <a:off x="973720" y="6767919"/>
            <a:ext cx="3744000" cy="54000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ja-JP" sz="16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Vào những ngày và giờ không đến trường, sẽ học ở nhà.</a:t>
            </a:r>
            <a:endParaRPr kumimoji="1" lang="ja-JP" altLang="en-US" sz="16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 name="テキスト ボックス 1">
            <a:extLst>
              <a:ext uri="{FF2B5EF4-FFF2-40B4-BE49-F238E27FC236}">
                <a16:creationId xmlns:a16="http://schemas.microsoft.com/office/drawing/2014/main" id="{531229DB-5526-4ACA-8DD0-008C35AEF60C}"/>
              </a:ext>
            </a:extLst>
          </p:cNvPr>
          <p:cNvSpPr txBox="1"/>
          <p:nvPr/>
        </p:nvSpPr>
        <p:spPr>
          <a:xfrm>
            <a:off x="1510768" y="1137346"/>
            <a:ext cx="4458388" cy="338554"/>
          </a:xfrm>
          <a:prstGeom prst="rect">
            <a:avLst/>
          </a:prstGeom>
          <a:noFill/>
        </p:spPr>
        <p:txBody>
          <a:bodyPr wrap="square" rtlCol="0">
            <a:spAutoFit/>
          </a:bodyPr>
          <a:lstStyle/>
          <a:p>
            <a:r>
              <a:rPr kumimoji="1" lang="en-US" altLang="ja-JP" sz="1600" dirty="0" err="1">
                <a:latin typeface="Tahoma" panose="020B0604030504040204" pitchFamily="34" charset="0"/>
                <a:ea typeface="Tahoma" panose="020B0604030504040204" pitchFamily="34" charset="0"/>
                <a:cs typeface="Tahoma" panose="020B0604030504040204" pitchFamily="34" charset="0"/>
              </a:rPr>
              <a:t>Cần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lấy</a:t>
            </a:r>
            <a:r>
              <a:rPr kumimoji="1" lang="en-US" altLang="ja-JP" sz="1600" dirty="0">
                <a:latin typeface="Tahoma" panose="020B0604030504040204" pitchFamily="34" charset="0"/>
                <a:ea typeface="Tahoma" panose="020B0604030504040204" pitchFamily="34" charset="0"/>
                <a:cs typeface="Tahoma" panose="020B0604030504040204" pitchFamily="34" charset="0"/>
              </a:rPr>
              <a:t> 74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tín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chỉ</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trở</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lên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để</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tốt</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nghiệp</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p:txBody>
      </p:sp>
      <p:graphicFrame>
        <p:nvGraphicFramePr>
          <p:cNvPr id="3" name="表 2">
            <a:extLst>
              <a:ext uri="{FF2B5EF4-FFF2-40B4-BE49-F238E27FC236}">
                <a16:creationId xmlns:a16="http://schemas.microsoft.com/office/drawing/2014/main" id="{5CBB6797-C128-63C2-7C57-46B04F5BBB00}"/>
              </a:ext>
            </a:extLst>
          </p:cNvPr>
          <p:cNvGraphicFramePr>
            <a:graphicFrameLocks noGrp="1"/>
          </p:cNvGraphicFramePr>
          <p:nvPr>
            <p:extLst>
              <p:ext uri="{D42A27DB-BD31-4B8C-83A1-F6EECF244321}">
                <p14:modId xmlns:p14="http://schemas.microsoft.com/office/powerpoint/2010/main" val="3771022096"/>
              </p:ext>
            </p:extLst>
          </p:nvPr>
        </p:nvGraphicFramePr>
        <p:xfrm>
          <a:off x="4112921" y="2907323"/>
          <a:ext cx="2788655" cy="3819120"/>
        </p:xfrm>
        <a:graphic>
          <a:graphicData uri="http://schemas.openxmlformats.org/drawingml/2006/table">
            <a:tbl>
              <a:tblPr firstRow="1" bandRow="1">
                <a:tableStyleId>{5940675A-B579-460E-94D1-54222C63F5DA}</a:tableStyleId>
              </a:tblPr>
              <a:tblGrid>
                <a:gridCol w="489645">
                  <a:extLst>
                    <a:ext uri="{9D8B030D-6E8A-4147-A177-3AD203B41FA5}">
                      <a16:colId xmlns:a16="http://schemas.microsoft.com/office/drawing/2014/main" val="3465218404"/>
                    </a:ext>
                  </a:extLst>
                </a:gridCol>
                <a:gridCol w="459802">
                  <a:extLst>
                    <a:ext uri="{9D8B030D-6E8A-4147-A177-3AD203B41FA5}">
                      <a16:colId xmlns:a16="http://schemas.microsoft.com/office/drawing/2014/main" val="1917530204"/>
                    </a:ext>
                  </a:extLst>
                </a:gridCol>
                <a:gridCol w="459802">
                  <a:extLst>
                    <a:ext uri="{9D8B030D-6E8A-4147-A177-3AD203B41FA5}">
                      <a16:colId xmlns:a16="http://schemas.microsoft.com/office/drawing/2014/main" val="3931487438"/>
                    </a:ext>
                  </a:extLst>
                </a:gridCol>
                <a:gridCol w="459802">
                  <a:extLst>
                    <a:ext uri="{9D8B030D-6E8A-4147-A177-3AD203B41FA5}">
                      <a16:colId xmlns:a16="http://schemas.microsoft.com/office/drawing/2014/main" val="2855778904"/>
                    </a:ext>
                  </a:extLst>
                </a:gridCol>
                <a:gridCol w="459802">
                  <a:extLst>
                    <a:ext uri="{9D8B030D-6E8A-4147-A177-3AD203B41FA5}">
                      <a16:colId xmlns:a16="http://schemas.microsoft.com/office/drawing/2014/main" val="2616318065"/>
                    </a:ext>
                  </a:extLst>
                </a:gridCol>
                <a:gridCol w="459802">
                  <a:extLst>
                    <a:ext uri="{9D8B030D-6E8A-4147-A177-3AD203B41FA5}">
                      <a16:colId xmlns:a16="http://schemas.microsoft.com/office/drawing/2014/main" val="17094713"/>
                    </a:ext>
                  </a:extLst>
                </a:gridCol>
              </a:tblGrid>
              <a:tr h="432000">
                <a:tc>
                  <a:txBody>
                    <a:bodyPr/>
                    <a:lstStyle/>
                    <a:p>
                      <a:pPr algn="ctr"/>
                      <a:r>
                        <a:rPr kumimoji="1" lang="vi-VN" altLang="ja-JP" sz="1600" dirty="0">
                          <a:latin typeface="Tahoma" panose="020B0604030504040204" pitchFamily="34" charset="0"/>
                          <a:ea typeface="Tahoma" panose="020B0604030504040204" pitchFamily="34" charset="0"/>
                          <a:cs typeface="Tahoma" panose="020B0604030504040204" pitchFamily="34" charset="0"/>
                        </a:rPr>
                        <a:t>Thời gian</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Tháng</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ba</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vi-VN" altLang="ja-JP" sz="1400" dirty="0">
                          <a:latin typeface="Tahoma" panose="020B0604030504040204" pitchFamily="34" charset="0"/>
                          <a:ea typeface="Tahoma" panose="020B0604030504040204" pitchFamily="34" charset="0"/>
                          <a:cs typeface="Tahoma" panose="020B0604030504040204" pitchFamily="34" charset="0"/>
                        </a:rPr>
                        <a:t>Thứ tư</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năm</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sáu</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1</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051495343"/>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2</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92167862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3</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extLst>
                  <a:ext uri="{0D108BD9-81ED-4DB2-BD59-A6C34878D82A}">
                    <a16:rowId xmlns:a16="http://schemas.microsoft.com/office/drawing/2014/main" val="3693044852"/>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4</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extLst>
                  <a:ext uri="{0D108BD9-81ED-4DB2-BD59-A6C34878D82A}">
                    <a16:rowId xmlns:a16="http://schemas.microsoft.com/office/drawing/2014/main" val="369548197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5</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24667128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6</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3124970222"/>
                  </a:ext>
                </a:extLst>
              </a:tr>
            </a:tbl>
          </a:graphicData>
        </a:graphic>
      </p:graphicFrame>
      <p:graphicFrame>
        <p:nvGraphicFramePr>
          <p:cNvPr id="5" name="表 4">
            <a:extLst>
              <a:ext uri="{FF2B5EF4-FFF2-40B4-BE49-F238E27FC236}">
                <a16:creationId xmlns:a16="http://schemas.microsoft.com/office/drawing/2014/main" id="{F499DB1F-DF58-6E96-1674-77882F47CB8D}"/>
              </a:ext>
            </a:extLst>
          </p:cNvPr>
          <p:cNvGraphicFramePr>
            <a:graphicFrameLocks noGrp="1"/>
          </p:cNvGraphicFramePr>
          <p:nvPr>
            <p:extLst>
              <p:ext uri="{D42A27DB-BD31-4B8C-83A1-F6EECF244321}">
                <p14:modId xmlns:p14="http://schemas.microsoft.com/office/powerpoint/2010/main" val="4120752358"/>
              </p:ext>
            </p:extLst>
          </p:nvPr>
        </p:nvGraphicFramePr>
        <p:xfrm>
          <a:off x="7252120" y="2907323"/>
          <a:ext cx="2788655" cy="3819120"/>
        </p:xfrm>
        <a:graphic>
          <a:graphicData uri="http://schemas.openxmlformats.org/drawingml/2006/table">
            <a:tbl>
              <a:tblPr firstRow="1" bandRow="1">
                <a:tableStyleId>{5940675A-B579-460E-94D1-54222C63F5DA}</a:tableStyleId>
              </a:tblPr>
              <a:tblGrid>
                <a:gridCol w="489645">
                  <a:extLst>
                    <a:ext uri="{9D8B030D-6E8A-4147-A177-3AD203B41FA5}">
                      <a16:colId xmlns:a16="http://schemas.microsoft.com/office/drawing/2014/main" val="3465218404"/>
                    </a:ext>
                  </a:extLst>
                </a:gridCol>
                <a:gridCol w="459802">
                  <a:extLst>
                    <a:ext uri="{9D8B030D-6E8A-4147-A177-3AD203B41FA5}">
                      <a16:colId xmlns:a16="http://schemas.microsoft.com/office/drawing/2014/main" val="1917530204"/>
                    </a:ext>
                  </a:extLst>
                </a:gridCol>
                <a:gridCol w="459802">
                  <a:extLst>
                    <a:ext uri="{9D8B030D-6E8A-4147-A177-3AD203B41FA5}">
                      <a16:colId xmlns:a16="http://schemas.microsoft.com/office/drawing/2014/main" val="3931487438"/>
                    </a:ext>
                  </a:extLst>
                </a:gridCol>
                <a:gridCol w="459802">
                  <a:extLst>
                    <a:ext uri="{9D8B030D-6E8A-4147-A177-3AD203B41FA5}">
                      <a16:colId xmlns:a16="http://schemas.microsoft.com/office/drawing/2014/main" val="2855778904"/>
                    </a:ext>
                  </a:extLst>
                </a:gridCol>
                <a:gridCol w="459802">
                  <a:extLst>
                    <a:ext uri="{9D8B030D-6E8A-4147-A177-3AD203B41FA5}">
                      <a16:colId xmlns:a16="http://schemas.microsoft.com/office/drawing/2014/main" val="2616318065"/>
                    </a:ext>
                  </a:extLst>
                </a:gridCol>
                <a:gridCol w="459802">
                  <a:extLst>
                    <a:ext uri="{9D8B030D-6E8A-4147-A177-3AD203B41FA5}">
                      <a16:colId xmlns:a16="http://schemas.microsoft.com/office/drawing/2014/main" val="17094713"/>
                    </a:ext>
                  </a:extLst>
                </a:gridCol>
              </a:tblGrid>
              <a:tr h="432000">
                <a:tc>
                  <a:txBody>
                    <a:bodyPr/>
                    <a:lstStyle/>
                    <a:p>
                      <a:pPr algn="ctr"/>
                      <a:r>
                        <a:rPr kumimoji="1" lang="vi-VN" altLang="ja-JP" sz="1600" dirty="0">
                          <a:latin typeface="Tahoma" panose="020B0604030504040204" pitchFamily="34" charset="0"/>
                          <a:ea typeface="Tahoma" panose="020B0604030504040204" pitchFamily="34" charset="0"/>
                          <a:cs typeface="Tahoma" panose="020B0604030504040204" pitchFamily="34" charset="0"/>
                        </a:rPr>
                        <a:t>Thời gian</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Tháng</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ba</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vi-VN" altLang="ja-JP" sz="1400" dirty="0">
                          <a:latin typeface="Tahoma" panose="020B0604030504040204" pitchFamily="34" charset="0"/>
                          <a:ea typeface="Tahoma" panose="020B0604030504040204" pitchFamily="34" charset="0"/>
                          <a:cs typeface="Tahoma" panose="020B0604030504040204" pitchFamily="34" charset="0"/>
                        </a:rPr>
                        <a:t>Thứ tư</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năm</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140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sáu</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1</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extLst>
                  <a:ext uri="{0D108BD9-81ED-4DB2-BD59-A6C34878D82A}">
                    <a16:rowId xmlns:a16="http://schemas.microsoft.com/office/drawing/2014/main" val="1051495343"/>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2</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extLst>
                  <a:ext uri="{0D108BD9-81ED-4DB2-BD59-A6C34878D82A}">
                    <a16:rowId xmlns:a16="http://schemas.microsoft.com/office/drawing/2014/main" val="1921678626"/>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3</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endParaRPr kumimoji="1" lang="ja-JP" altLang="en-US" sz="200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tc>
                <a:extLst>
                  <a:ext uri="{0D108BD9-81ED-4DB2-BD59-A6C34878D82A}">
                    <a16:rowId xmlns:a16="http://schemas.microsoft.com/office/drawing/2014/main" val="3693044852"/>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4</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C</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00B0F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tc>
                <a:extLst>
                  <a:ext uri="{0D108BD9-81ED-4DB2-BD59-A6C34878D82A}">
                    <a16:rowId xmlns:a16="http://schemas.microsoft.com/office/drawing/2014/main" val="369548197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5</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2000" dirty="0">
                          <a:latin typeface="Tahoma" panose="020B0604030504040204" pitchFamily="34" charset="0"/>
                          <a:ea typeface="Tahoma" panose="020B0604030504040204" pitchFamily="34" charset="0"/>
                          <a:cs typeface="Tahoma" panose="020B0604030504040204" pitchFamily="34" charset="0"/>
                        </a:rPr>
                        <a:t>A</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FF99FF"/>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2000" dirty="0">
                          <a:latin typeface="Tahoma" panose="020B0604030504040204" pitchFamily="34" charset="0"/>
                          <a:ea typeface="Tahoma" panose="020B0604030504040204" pitchFamily="34" charset="0"/>
                          <a:cs typeface="Tahoma" panose="020B0604030504040204" pitchFamily="34" charset="0"/>
                        </a:rPr>
                        <a:t>A</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FF99FF"/>
                    </a:solidFill>
                  </a:tcPr>
                </a:tc>
                <a:extLst>
                  <a:ext uri="{0D108BD9-81ED-4DB2-BD59-A6C34878D82A}">
                    <a16:rowId xmlns:a16="http://schemas.microsoft.com/office/drawing/2014/main" val="1246671287"/>
                  </a:ext>
                </a:extLst>
              </a:tr>
              <a:tr h="540000">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6</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2000" dirty="0">
                          <a:latin typeface="Tahoma" panose="020B0604030504040204" pitchFamily="34" charset="0"/>
                          <a:ea typeface="Tahoma" panose="020B0604030504040204" pitchFamily="34" charset="0"/>
                          <a:cs typeface="Tahoma" panose="020B0604030504040204" pitchFamily="34" charset="0"/>
                        </a:rPr>
                        <a:t>A</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solidFill>
                      <a:srgbClr val="FF99FF"/>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B</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solidFill>
                      <a:srgbClr val="FFFF00"/>
                    </a:solidFill>
                  </a:tcPr>
                </a:tc>
                <a:tc>
                  <a:txBody>
                    <a:bodyPr/>
                    <a:lstStyle/>
                    <a:p>
                      <a:pPr algn="ct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noFill/>
                  </a:tcPr>
                </a:tc>
                <a:extLst>
                  <a:ext uri="{0D108BD9-81ED-4DB2-BD59-A6C34878D82A}">
                    <a16:rowId xmlns:a16="http://schemas.microsoft.com/office/drawing/2014/main" val="3124970222"/>
                  </a:ext>
                </a:extLst>
              </a:tr>
            </a:tbl>
          </a:graphicData>
        </a:graphic>
      </p:graphicFrame>
    </p:spTree>
    <p:extLst>
      <p:ext uri="{BB962C8B-B14F-4D97-AF65-F5344CB8AC3E}">
        <p14:creationId xmlns:p14="http://schemas.microsoft.com/office/powerpoint/2010/main" val="32316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7" y="993465"/>
            <a:ext cx="8949302"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（３）</a:t>
            </a:r>
            <a:r>
              <a:rPr kumimoji="1" lang="vi-VN"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Các khoa của trường THPT công lập</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13</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49951DC4-4B99-A998-2AEC-5BE3B82AB7D6}"/>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292700" y="1465411"/>
            <a:ext cx="7884000" cy="64800"/>
          </a:xfrm>
          <a:prstGeom prst="rect">
            <a:avLst/>
          </a:prstGeom>
        </p:spPr>
      </p:pic>
      <p:graphicFrame>
        <p:nvGraphicFramePr>
          <p:cNvPr id="3" name="表 2">
            <a:extLst>
              <a:ext uri="{FF2B5EF4-FFF2-40B4-BE49-F238E27FC236}">
                <a16:creationId xmlns:a16="http://schemas.microsoft.com/office/drawing/2014/main" id="{CA5E2459-F6EC-F06D-5C65-8AB4131C6F7E}"/>
              </a:ext>
            </a:extLst>
          </p:cNvPr>
          <p:cNvGraphicFramePr>
            <a:graphicFrameLocks noGrp="1"/>
          </p:cNvGraphicFramePr>
          <p:nvPr>
            <p:extLst>
              <p:ext uri="{D42A27DB-BD31-4B8C-83A1-F6EECF244321}">
                <p14:modId xmlns:p14="http://schemas.microsoft.com/office/powerpoint/2010/main" val="3223350269"/>
              </p:ext>
            </p:extLst>
          </p:nvPr>
        </p:nvGraphicFramePr>
        <p:xfrm>
          <a:off x="1248796" y="1709202"/>
          <a:ext cx="8747819" cy="4956642"/>
        </p:xfrm>
        <a:graphic>
          <a:graphicData uri="http://schemas.openxmlformats.org/drawingml/2006/table">
            <a:tbl>
              <a:tblPr firstRow="1" bandRow="1">
                <a:tableStyleId>{2D5ABB26-0587-4C30-8999-92F81FD0307C}</a:tableStyleId>
              </a:tblPr>
              <a:tblGrid>
                <a:gridCol w="2587456">
                  <a:extLst>
                    <a:ext uri="{9D8B030D-6E8A-4147-A177-3AD203B41FA5}">
                      <a16:colId xmlns:a16="http://schemas.microsoft.com/office/drawing/2014/main" val="4243258940"/>
                    </a:ext>
                  </a:extLst>
                </a:gridCol>
                <a:gridCol w="6160363">
                  <a:extLst>
                    <a:ext uri="{9D8B030D-6E8A-4147-A177-3AD203B41FA5}">
                      <a16:colId xmlns:a16="http://schemas.microsoft.com/office/drawing/2014/main" val="3522978343"/>
                    </a:ext>
                  </a:extLst>
                </a:gridCol>
              </a:tblGrid>
              <a:tr h="2149893">
                <a:tc>
                  <a:txBody>
                    <a:bodyPr/>
                    <a:lstStyle/>
                    <a:p>
                      <a:pPr algn="ctr">
                        <a:lnSpc>
                          <a:spcPct val="100000"/>
                        </a:lnSpc>
                      </a:pPr>
                      <a:r>
                        <a:rPr kumimoji="1" lang="vi-VN" altLang="ja-JP" sz="2400" dirty="0">
                          <a:solidFill>
                            <a:schemeClr val="bg1"/>
                          </a:solidFill>
                          <a:latin typeface="Tahoma" panose="020B0604030504040204" pitchFamily="34" charset="0"/>
                          <a:ea typeface="Tahoma" panose="020B0604030504040204" pitchFamily="34" charset="0"/>
                          <a:cs typeface="Tahoma" panose="020B0604030504040204" pitchFamily="34" charset="0"/>
                        </a:rPr>
                        <a:t>Chương trình giáo dục phổ thông</a:t>
                      </a:r>
                      <a:endParaRPr kumimoji="1" lang="es-ES_tradnl" altLang="ja-JP"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tc>
                  <a:txBody>
                    <a:bodyPr/>
                    <a:lstStyle/>
                    <a:p>
                      <a:pPr marL="342900" indent="-342900">
                        <a:lnSpc>
                          <a:spcPct val="100000"/>
                        </a:lnSpc>
                        <a:spcBef>
                          <a:spcPts val="300"/>
                        </a:spcBef>
                        <a:buFont typeface="Wingdings" panose="05000000000000000000" pitchFamily="2" charset="2"/>
                        <a:buChar char="Ø"/>
                      </a:pPr>
                      <a:r>
                        <a:rPr kumimoji="1" lang="vi-VN" altLang="ja-JP" sz="2400" dirty="0">
                          <a:latin typeface="Tahoma" panose="020B0604030504040204" pitchFamily="34" charset="0"/>
                          <a:ea typeface="Tahoma" panose="020B0604030504040204" pitchFamily="34" charset="0"/>
                          <a:cs typeface="Tahoma" panose="020B0604030504040204" pitchFamily="34" charset="0"/>
                        </a:rPr>
                        <a:t>Học các môn học cần thiết để học lên các cấp cao hơn</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300"/>
                        </a:spcBef>
                        <a:buFont typeface="Wingdings" panose="05000000000000000000" pitchFamily="2" charset="2"/>
                        <a:buChar char="Ø"/>
                      </a:pPr>
                      <a:r>
                        <a:rPr kumimoji="1" lang="vi-VN" altLang="ja-JP" sz="2400" dirty="0">
                          <a:latin typeface="Tahoma" panose="020B0604030504040204" pitchFamily="34" charset="0"/>
                          <a:ea typeface="Tahoma" panose="020B0604030504040204" pitchFamily="34" charset="0"/>
                          <a:cs typeface="Tahoma" panose="020B0604030504040204" pitchFamily="34" charset="0"/>
                        </a:rPr>
                        <a:t>Chương trình giáo dục phổ thông</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Khoa Nghiên cứu Tương lai</a:t>
                      </a:r>
                      <a:r>
                        <a:rPr kumimoji="1" lang="en-US" altLang="ja-JP" sz="2400" dirty="0">
                          <a:latin typeface="Tahoma" panose="020B0604030504040204" pitchFamily="34" charset="0"/>
                          <a:ea typeface="Tahoma" panose="020B0604030504040204" pitchFamily="34" charset="0"/>
                          <a:cs typeface="Tahoma" panose="020B0604030504040204" pitchFamily="34" charset="0"/>
                        </a:rPr>
                        <a:t>,</a:t>
                      </a:r>
                      <a:r>
                        <a:rPr kumimoji="1" lang="ja-JP" altLang="en-US"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Khoa </a:t>
                      </a:r>
                      <a:r>
                        <a:rPr kumimoji="1"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Nghiên</a:t>
                      </a:r>
                      <a:r>
                        <a:rPr kumimoji="1"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cứu</a:t>
                      </a:r>
                      <a:r>
                        <a:rPr kumimoji="1"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Cộng</a:t>
                      </a:r>
                      <a:r>
                        <a:rPr kumimoji="1"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đồng</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vi-VN" altLang="ja-JP" sz="2400" dirty="0">
                          <a:latin typeface="Tahoma" panose="020B0604030504040204" pitchFamily="34" charset="0"/>
                          <a:ea typeface="Tahoma" panose="020B0604030504040204" pitchFamily="34" charset="0"/>
                          <a:cs typeface="Tahoma" panose="020B0604030504040204" pitchFamily="34" charset="0"/>
                        </a:rPr>
                        <a:t>...</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282915"/>
                  </a:ext>
                </a:extLst>
              </a:tr>
              <a:tr h="2033965">
                <a:tc>
                  <a:txBody>
                    <a:bodyPr/>
                    <a:lstStyle/>
                    <a:p>
                      <a:pPr algn="ctr">
                        <a:lnSpc>
                          <a:spcPct val="100000"/>
                        </a:lnSpc>
                      </a:pPr>
                      <a:r>
                        <a:rPr kumimoji="1" lang="vi-VN" altLang="ja-JP" sz="2400" dirty="0">
                          <a:solidFill>
                            <a:schemeClr val="bg1"/>
                          </a:solidFill>
                          <a:latin typeface="Tahoma" panose="020B0604030504040204" pitchFamily="34" charset="0"/>
                          <a:ea typeface="Tahoma" panose="020B0604030504040204" pitchFamily="34" charset="0"/>
                          <a:cs typeface="Tahoma" panose="020B0604030504040204" pitchFamily="34" charset="0"/>
                        </a:rPr>
                        <a:t>Chương trình dạy nghề</a:t>
                      </a:r>
                      <a:endParaRPr kumimoji="1" lang="ja-JP" altLang="en-US" sz="240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342900" indent="-342900">
                        <a:lnSpc>
                          <a:spcPct val="100000"/>
                        </a:lnSpc>
                        <a:spcBef>
                          <a:spcPts val="300"/>
                        </a:spcBef>
                        <a:buFont typeface="Wingdings" panose="05000000000000000000" pitchFamily="2" charset="2"/>
                        <a:buChar char="Ø"/>
                      </a:pPr>
                      <a:r>
                        <a:rPr kumimoji="1" lang="en-US" altLang="ja-JP" sz="24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các</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kiến</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thức</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và</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kỹ</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thuật</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thực</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hành</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300"/>
                        </a:spcBef>
                        <a:buFont typeface="Wingdings" panose="05000000000000000000" pitchFamily="2" charset="2"/>
                        <a:buChar char="Ø"/>
                      </a:pPr>
                      <a:r>
                        <a:rPr kumimoji="1" lang="vi-VN" altLang="ja-JP" sz="2400" dirty="0">
                          <a:latin typeface="Tahoma" panose="020B0604030504040204" pitchFamily="34" charset="0"/>
                          <a:ea typeface="Tahoma" panose="020B0604030504040204" pitchFamily="34" charset="0"/>
                          <a:cs typeface="Tahoma" panose="020B0604030504040204" pitchFamily="34" charset="0"/>
                        </a:rPr>
                        <a:t>Nông nghiệp, công nghiệp, thương mại, phúc lợi, kinh tế gia đình (văn hóa đời sống), Quan hệ Quốc tế,</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vi-VN" altLang="ja-JP" sz="2400" dirty="0">
                          <a:latin typeface="Tahoma" panose="020B0604030504040204" pitchFamily="34" charset="0"/>
                          <a:ea typeface="Tahoma" panose="020B0604030504040204" pitchFamily="34" charset="0"/>
                          <a:cs typeface="Tahoma" panose="020B0604030504040204" pitchFamily="34" charset="0"/>
                        </a:rPr>
                        <a:t>...</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765423"/>
                  </a:ext>
                </a:extLst>
              </a:tr>
              <a:tr h="772784">
                <a:tc>
                  <a:txBody>
                    <a:bodyPr/>
                    <a:lstStyle/>
                    <a:p>
                      <a:pPr algn="ctr">
                        <a:lnSpc>
                          <a:spcPct val="100000"/>
                        </a:lnSpc>
                      </a:pPr>
                      <a:r>
                        <a:rPr kumimoji="1" lang="es-ES_tradnl" altLang="ja-JP" sz="2400" dirty="0">
                          <a:solidFill>
                            <a:schemeClr val="bg1"/>
                          </a:solidFill>
                          <a:latin typeface="Tahoma" panose="020B0604030504040204" pitchFamily="34" charset="0"/>
                          <a:ea typeface="Tahoma" panose="020B0604030504040204" pitchFamily="34" charset="0"/>
                          <a:cs typeface="Tahoma" panose="020B0604030504040204" pitchFamily="34" charset="0"/>
                        </a:rPr>
                        <a:t>Khoa tổng hợp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342900" indent="-342900">
                        <a:lnSpc>
                          <a:spcPct val="100000"/>
                        </a:lnSpc>
                        <a:buFont typeface="Wingdings" panose="05000000000000000000" pitchFamily="2" charset="2"/>
                        <a:buChar char="Ø"/>
                      </a:pPr>
                      <a:r>
                        <a:rPr kumimoji="1" lang="en-US" altLang="ja-JP" sz="2400" dirty="0">
                          <a:latin typeface="Tahoma" panose="020B0604030504040204" pitchFamily="34" charset="0"/>
                          <a:ea typeface="Tahoma" panose="020B0604030504040204" pitchFamily="34" charset="0"/>
                          <a:cs typeface="Tahoma" panose="020B0604030504040204" pitchFamily="34" charset="0"/>
                        </a:rPr>
                        <a:t>Theo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sở</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thích</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nguyện</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vọng</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của</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cá</a:t>
                      </a:r>
                      <a:r>
                        <a:rPr kumimoji="1" lang="en-US" altLang="ja-JP"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2400" dirty="0" err="1">
                          <a:latin typeface="Tahoma" panose="020B0604030504040204" pitchFamily="34" charset="0"/>
                          <a:ea typeface="Tahoma" panose="020B0604030504040204" pitchFamily="34" charset="0"/>
                          <a:cs typeface="Tahoma" panose="020B0604030504040204" pitchFamily="34" charset="0"/>
                        </a:rPr>
                        <a:t>nhân</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666148"/>
                  </a:ext>
                </a:extLst>
              </a:tr>
            </a:tbl>
          </a:graphicData>
        </a:graphic>
      </p:graphicFrame>
    </p:spTree>
    <p:extLst>
      <p:ext uri="{BB962C8B-B14F-4D97-AF65-F5344CB8AC3E}">
        <p14:creationId xmlns:p14="http://schemas.microsoft.com/office/powerpoint/2010/main" val="26683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688434"/>
            <a:ext cx="8301482" cy="611064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Noto Sans JP"/>
            </a:endParaRPr>
          </a:p>
          <a:p>
            <a:pPr algn="ctr"/>
            <a:endParaRPr lang="en-US" altLang="ja-JP" dirty="0">
              <a:solidFill>
                <a:srgbClr val="000000"/>
              </a:solidFill>
              <a:latin typeface="Noto Sans JP"/>
            </a:endParaRPr>
          </a:p>
          <a:p>
            <a:endParaRPr lang="en-US" altLang="ja-JP" dirty="0">
              <a:solidFill>
                <a:srgbClr val="000000"/>
              </a:solidFill>
              <a:latin typeface="Noto Sans JP"/>
            </a:endParaRPr>
          </a:p>
          <a:p>
            <a:r>
              <a:rPr lang="ja-JP" altLang="en-US" dirty="0">
                <a:latin typeface="ＭＳ ゴシック" panose="020B0609070205080204" pitchFamily="49" charset="-128"/>
                <a:ea typeface="ＭＳ ゴシック" panose="020B0609070205080204" pitchFamily="49" charset="-128"/>
              </a:rPr>
              <a:t>豊田西高校</a:t>
            </a:r>
            <a:endParaRPr kumimoji="1" lang="ja-JP" altLang="en-US" dirty="0"/>
          </a:p>
        </p:txBody>
      </p:sp>
      <p:sp>
        <p:nvSpPr>
          <p:cNvPr id="11" name="四角形 81"/>
          <p:cNvSpPr txBox="1">
            <a:spLocks/>
          </p:cNvSpPr>
          <p:nvPr/>
        </p:nvSpPr>
        <p:spPr>
          <a:xfrm>
            <a:off x="1733318" y="3793005"/>
            <a:ext cx="7683524" cy="346890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pPr>
            <a:endParaRPr lang="ja-JP" altLang="en-US" sz="2400" b="1" dirty="0">
              <a:solidFill>
                <a:srgbClr val="FF0000"/>
              </a:solidFill>
              <a:latin typeface="+mn-ea"/>
            </a:endParaRP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2024441" y="5033043"/>
            <a:ext cx="6645856" cy="331694"/>
          </a:xfrm>
          <a:prstGeom prst="rect">
            <a:avLst/>
          </a:prstGeom>
          <a:noFill/>
        </p:spPr>
        <p:txBody>
          <a:bodyPr wrap="square" rtlCol="0" anchor="ctr">
            <a:spAutoFit/>
          </a:bodyPr>
          <a:lstStyle/>
          <a:p>
            <a:pPr>
              <a:lnSpc>
                <a:spcPct val="150000"/>
              </a:lnSpc>
            </a:pPr>
            <a:r>
              <a:rPr kumimoji="1" lang="ja-JP" altLang="en-US" sz="1200" dirty="0">
                <a:latin typeface="Tahoma" panose="020B0604030504040204" pitchFamily="34" charset="0"/>
                <a:ea typeface="ＭＳ ゴシック" panose="020B0609070205080204" pitchFamily="49" charset="-128"/>
                <a:cs typeface="Tahoma" panose="020B0604030504040204" pitchFamily="34" charset="0"/>
              </a:rPr>
              <a:t> </a:t>
            </a:r>
            <a:endParaRPr kumimoji="1" lang="ja-JP" altLang="en-US" sz="1600" b="1" dirty="0">
              <a:solidFill>
                <a:schemeClr val="bg1"/>
              </a:solidFill>
              <a:latin typeface="Tahoma" panose="020B0604030504040204" pitchFamily="34" charset="0"/>
              <a:ea typeface="ＭＳ ゴシック" panose="020B0609070205080204" pitchFamily="49" charset="-128"/>
              <a:cs typeface="Tahoma" panose="020B0604030504040204" pitchFamily="34" charset="0"/>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6" name="テキスト ボックス 25">
            <a:extLst>
              <a:ext uri="{FF2B5EF4-FFF2-40B4-BE49-F238E27FC236}">
                <a16:creationId xmlns:a16="http://schemas.microsoft.com/office/drawing/2014/main" id="{0B678105-7AC2-473C-8EB0-544FD7D8111E}"/>
              </a:ext>
            </a:extLst>
          </p:cNvPr>
          <p:cNvSpPr txBox="1"/>
          <p:nvPr/>
        </p:nvSpPr>
        <p:spPr>
          <a:xfrm>
            <a:off x="1806697" y="809559"/>
            <a:ext cx="7610145" cy="954107"/>
          </a:xfrm>
          <a:prstGeom prst="rect">
            <a:avLst/>
          </a:prstGeom>
          <a:noFill/>
        </p:spPr>
        <p:txBody>
          <a:bodyPr wrap="square" rtlCol="0">
            <a:spAutoFit/>
          </a:bodyPr>
          <a:lstStyle/>
          <a:p>
            <a:pPr marL="1166813" indent="-1166813"/>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（４）</a:t>
            </a:r>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 Những điểm cần lưu ý khi chọn trường THPT</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 name="テキスト ボックス 2">
            <a:extLst>
              <a:ext uri="{FF2B5EF4-FFF2-40B4-BE49-F238E27FC236}">
                <a16:creationId xmlns:a16="http://schemas.microsoft.com/office/drawing/2014/main" id="{A6519446-BE99-4A18-B67E-ECAAF3535A3C}"/>
              </a:ext>
            </a:extLst>
          </p:cNvPr>
          <p:cNvSpPr txBox="1"/>
          <p:nvPr/>
        </p:nvSpPr>
        <p:spPr>
          <a:xfrm>
            <a:off x="1733318" y="1921909"/>
            <a:ext cx="7403530" cy="4616648"/>
          </a:xfrm>
          <a:prstGeom prst="rect">
            <a:avLst/>
          </a:prstGeom>
          <a:noFill/>
        </p:spPr>
        <p:txBody>
          <a:bodyPr wrap="square" rtlCol="0">
            <a:spAutoFit/>
          </a:bodyPr>
          <a:lstStyle/>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Quyết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định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dựa</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trên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những</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điều</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mình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muốn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hoặc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những</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thứ</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mình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yêu</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thích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Suy</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nghĩ</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về</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những</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gì</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mình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muốn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làm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sau</a:t>
            </a:r>
            <a:b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b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khi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tốt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nghiệp</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THPT.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Tìm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hiểu</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về</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phí</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các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chi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phí</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khác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Thảo</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luận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với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thầy</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cô</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cha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mẹ</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Thảo</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luận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với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thầy</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cô</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cha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mẹ</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 Hỏi các anh chị đi trước về những</a:t>
            </a:r>
            <a:b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trải nghiệm và tình hình của trường. </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357188" indent="-357188">
              <a:spcBef>
                <a:spcPts val="600"/>
              </a:spcBef>
              <a:tabLst>
                <a:tab pos="5565775" algn="l"/>
              </a:tabLst>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Tìm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hiểu</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xem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liệu</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thể</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đi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nhà</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hay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không</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như là...</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図 4">
            <a:extLst>
              <a:ext uri="{FF2B5EF4-FFF2-40B4-BE49-F238E27FC236}">
                <a16:creationId xmlns:a16="http://schemas.microsoft.com/office/drawing/2014/main" id="{3AAE0E60-1714-E4E9-51AE-74644D320589}"/>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913594" y="1731266"/>
            <a:ext cx="7380000" cy="64800"/>
          </a:xfrm>
          <a:prstGeom prst="rect">
            <a:avLst/>
          </a:prstGeom>
        </p:spPr>
      </p:pic>
      <p:pic>
        <p:nvPicPr>
          <p:cNvPr id="8" name="図 7">
            <a:extLst>
              <a:ext uri="{FF2B5EF4-FFF2-40B4-BE49-F238E27FC236}">
                <a16:creationId xmlns:a16="http://schemas.microsoft.com/office/drawing/2014/main" id="{B496381E-57DC-45AC-9E5F-341327149CEF}"/>
              </a:ext>
            </a:extLst>
          </p:cNvPr>
          <p:cNvPicPr>
            <a:picLocks noChangeAspect="1"/>
          </p:cNvPicPr>
          <p:nvPr/>
        </p:nvPicPr>
        <p:blipFill>
          <a:blip r:embed="rId3"/>
          <a:stretch>
            <a:fillRect/>
          </a:stretch>
        </p:blipFill>
        <p:spPr>
          <a:xfrm>
            <a:off x="7577012" y="3522144"/>
            <a:ext cx="1994320" cy="1761022"/>
          </a:xfrm>
          <a:prstGeom prst="rect">
            <a:avLst/>
          </a:prstGeom>
        </p:spPr>
      </p:pic>
    </p:spTree>
    <p:extLst>
      <p:ext uri="{BB962C8B-B14F-4D97-AF65-F5344CB8AC3E}">
        <p14:creationId xmlns:p14="http://schemas.microsoft.com/office/powerpoint/2010/main" val="59043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893803" y="252248"/>
            <a:ext cx="9312800" cy="697524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ctr"/>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豊田西高校</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15</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6" name="テキスト ボックス 5">
            <a:extLst>
              <a:ext uri="{FF2B5EF4-FFF2-40B4-BE49-F238E27FC236}">
                <a16:creationId xmlns:a16="http://schemas.microsoft.com/office/drawing/2014/main" id="{83F7E9DD-6925-460F-859D-199B16689999}"/>
              </a:ext>
            </a:extLst>
          </p:cNvPr>
          <p:cNvSpPr txBox="1"/>
          <p:nvPr/>
        </p:nvSpPr>
        <p:spPr>
          <a:xfrm>
            <a:off x="1875674" y="3652443"/>
            <a:ext cx="724183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Hệ</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thống</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điều</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hướng</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trường</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công</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dirty="0" err="1">
                <a:latin typeface="Tahoma" panose="020B0604030504040204" pitchFamily="34" charset="0"/>
                <a:ea typeface="UD デジタル 教科書体 NP-B" panose="02020700000000000000" pitchFamily="18" charset="-128"/>
                <a:cs typeface="Tahoma" panose="020B0604030504040204" pitchFamily="34" charset="0"/>
              </a:rPr>
              <a:t>lập</a:t>
            </a:r>
            <a:r>
              <a:rPr lang="en-US" altLang="ja-JP" dirty="0">
                <a:latin typeface="Tahoma" panose="020B0604030504040204" pitchFamily="34" charset="0"/>
                <a:ea typeface="UD デジタル 教科書体 NP-B" panose="02020700000000000000" pitchFamily="18" charset="-128"/>
                <a:cs typeface="Tahoma" panose="020B0604030504040204" pitchFamily="34" charset="0"/>
              </a:rPr>
              <a:t> Aichi </a:t>
            </a:r>
            <a:r>
              <a:rPr lang="en-US" altLang="ja-JP" i="1"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i="1" dirty="0" err="1">
                <a:latin typeface="Tahoma" panose="020B0604030504040204" pitchFamily="34" charset="0"/>
                <a:ea typeface="UD デジタル 教科書体 NP-B" panose="02020700000000000000" pitchFamily="18" charset="-128"/>
                <a:cs typeface="Tahoma" panose="020B0604030504040204" pitchFamily="34" charset="0"/>
              </a:rPr>
              <a:t>Sagaso</a:t>
            </a:r>
            <a:r>
              <a:rPr lang="en-US" altLang="ja-JP" i="1" dirty="0">
                <a:latin typeface="Tahoma" panose="020B0604030504040204" pitchFamily="34" charset="0"/>
                <a:ea typeface="UD デジタル 教科書体 NP-B" panose="02020700000000000000" pitchFamily="18" charset="-128"/>
                <a:cs typeface="Tahoma" panose="020B0604030504040204" pitchFamily="34" charset="0"/>
              </a:rPr>
              <a:t> My School'</a:t>
            </a:r>
            <a:r>
              <a:rPr lang="ja-JP" altLang="en-US" dirty="0">
                <a:highlight>
                  <a:srgbClr val="FFFF00"/>
                </a:highlight>
                <a:latin typeface="Tahoma" panose="020B0604030504040204" pitchFamily="34" charset="0"/>
                <a:ea typeface="UD デジタル 教科書体 NP-B" panose="02020700000000000000" pitchFamily="18" charset="-128"/>
                <a:cs typeface="Tahoma" panose="020B0604030504040204" pitchFamily="34" charset="0"/>
              </a:rPr>
              <a:t> </a:t>
            </a:r>
            <a:endParaRPr kumimoji="1" lang="ja-JP" altLang="en-US" dirty="0">
              <a:highlight>
                <a:srgbClr val="FFFF00"/>
              </a:highlight>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9" name="テキスト ボックス 8">
            <a:extLst>
              <a:ext uri="{FF2B5EF4-FFF2-40B4-BE49-F238E27FC236}">
                <a16:creationId xmlns:a16="http://schemas.microsoft.com/office/drawing/2014/main" id="{4B2C6912-8459-465C-9645-A9B6F95D6745}"/>
              </a:ext>
            </a:extLst>
          </p:cNvPr>
          <p:cNvSpPr txBox="1"/>
          <p:nvPr/>
        </p:nvSpPr>
        <p:spPr>
          <a:xfrm>
            <a:off x="1814191" y="5078367"/>
            <a:ext cx="6038157" cy="369332"/>
          </a:xfrm>
          <a:prstGeom prst="rect">
            <a:avLst/>
          </a:prstGeom>
          <a:noFill/>
        </p:spPr>
        <p:txBody>
          <a:bodyPr wrap="square" rtlCol="0">
            <a:spAutoFit/>
          </a:bodyPr>
          <a:lstStyle/>
          <a:p>
            <a:pPr marL="285750" indent="-285750">
              <a:buFont typeface="Wingdings" panose="05000000000000000000" pitchFamily="2" charset="2"/>
              <a:buChar char="Ø"/>
            </a:pPr>
            <a:r>
              <a:rPr lang="vi-VN" altLang="ja-JP" dirty="0">
                <a:latin typeface="Tahoma" panose="020B0604030504040204" pitchFamily="34" charset="0"/>
                <a:ea typeface="UD デジタル 教科書体 NP-B" panose="02020700000000000000" pitchFamily="18" charset="-128"/>
                <a:cs typeface="Tahoma" panose="020B0604030504040204" pitchFamily="34" charset="0"/>
              </a:rPr>
              <a:t>Trang chủ trường trung học thành phố Nagoya</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0" name="テキスト ボックス 9">
            <a:extLst>
              <a:ext uri="{FF2B5EF4-FFF2-40B4-BE49-F238E27FC236}">
                <a16:creationId xmlns:a16="http://schemas.microsoft.com/office/drawing/2014/main" id="{FB95A905-4BF6-4CF1-AC2D-003DC08F9E29}"/>
              </a:ext>
            </a:extLst>
          </p:cNvPr>
          <p:cNvSpPr txBox="1"/>
          <p:nvPr/>
        </p:nvSpPr>
        <p:spPr>
          <a:xfrm>
            <a:off x="1233296" y="4301079"/>
            <a:ext cx="6291435" cy="806311"/>
          </a:xfrm>
          <a:prstGeom prst="rect">
            <a:avLst/>
          </a:prstGeom>
          <a:noFill/>
        </p:spPr>
        <p:txBody>
          <a:bodyPr wrap="square" rtlCol="0">
            <a:spAutoFit/>
          </a:bodyPr>
          <a:lstStyle/>
          <a:p>
            <a:pPr marL="450850" indent="-450850">
              <a:lnSpc>
                <a:spcPts val="2900"/>
              </a:lnSpc>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Tahoma" panose="020B0604030504040204" pitchFamily="34" charset="0"/>
                <a:cs typeface="Tahoma" panose="020B0604030504040204" pitchFamily="34" charset="0"/>
              </a:rPr>
              <a:t> Tìm hiểu về Trường THPT công lập tỉnh Aichi ở dưới đây </a:t>
            </a:r>
            <a:endPar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7" name="テキスト ボックス 26">
            <a:extLst>
              <a:ext uri="{FF2B5EF4-FFF2-40B4-BE49-F238E27FC236}">
                <a16:creationId xmlns:a16="http://schemas.microsoft.com/office/drawing/2014/main" id="{1AB40F52-0774-4F6A-B0B6-EE3B65AFFA06}"/>
              </a:ext>
            </a:extLst>
          </p:cNvPr>
          <p:cNvSpPr txBox="1"/>
          <p:nvPr/>
        </p:nvSpPr>
        <p:spPr>
          <a:xfrm>
            <a:off x="1233392" y="2877209"/>
            <a:ext cx="8043129" cy="825932"/>
          </a:xfrm>
          <a:prstGeom prst="rect">
            <a:avLst/>
          </a:prstGeom>
          <a:noFill/>
        </p:spPr>
        <p:txBody>
          <a:bodyPr wrap="square" rtlCol="0">
            <a:spAutoFit/>
          </a:bodyPr>
          <a:lstStyle/>
          <a:p>
            <a:pPr marL="450850" indent="-450850">
              <a:lnSpc>
                <a:spcPts val="2900"/>
              </a:lnSpc>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Tahoma" panose="020B0604030504040204" pitchFamily="34" charset="0"/>
                <a:cs typeface="Tahoma" panose="020B0604030504040204" pitchFamily="34" charset="0"/>
              </a:rPr>
              <a:t> Bạn có thể tìm các trường cấp 3 công lập trong tỉnh Aichi qua </a:t>
            </a:r>
            <a:r>
              <a:rPr kumimoji="1" lang="vi-VN" altLang="ja-JP" sz="2400" b="1" i="1" dirty="0">
                <a:latin typeface="Tahoma" panose="020B0604030504040204" pitchFamily="34" charset="0"/>
                <a:ea typeface="Tahoma" panose="020B0604030504040204" pitchFamily="34" charset="0"/>
                <a:cs typeface="Tahoma" panose="020B0604030504040204" pitchFamily="34" charset="0"/>
              </a:rPr>
              <a:t>'</a:t>
            </a:r>
            <a:r>
              <a:rPr kumimoji="1" lang="en-US" altLang="ja-JP" sz="2400" b="1" i="1" dirty="0" err="1">
                <a:latin typeface="Tahoma" panose="020B0604030504040204" pitchFamily="34" charset="0"/>
                <a:ea typeface="UD デジタル 教科書体 NP-B" panose="02020700000000000000" pitchFamily="18" charset="-128"/>
                <a:cs typeface="Tahoma" panose="020B0604030504040204" pitchFamily="34" charset="0"/>
              </a:rPr>
              <a:t>Sagaso</a:t>
            </a:r>
            <a:r>
              <a:rPr kumimoji="1" lang="en-US" altLang="ja-JP" sz="2400" b="1" i="1" dirty="0">
                <a:latin typeface="Tahoma" panose="020B0604030504040204" pitchFamily="34" charset="0"/>
                <a:ea typeface="UD デジタル 教科書体 NP-B" panose="02020700000000000000" pitchFamily="18" charset="-128"/>
                <a:cs typeface="Tahoma" panose="020B0604030504040204" pitchFamily="34" charset="0"/>
              </a:rPr>
              <a:t> My School</a:t>
            </a:r>
            <a:r>
              <a:rPr kumimoji="1" lang="en-US" altLang="ja-JP" sz="2400" b="1" i="1" dirty="0">
                <a:latin typeface="Tahoma" panose="020B0604030504040204" pitchFamily="34" charset="0"/>
                <a:ea typeface="Tahoma" panose="020B0604030504040204" pitchFamily="34" charset="0"/>
                <a:cs typeface="Tahoma" panose="020B0604030504040204" pitchFamily="34" charset="0"/>
              </a:rPr>
              <a:t>' </a:t>
            </a:r>
            <a:endParaRPr kumimoji="1" lang="ja-JP" altLang="en-US" b="1" i="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8" name="テキスト ボックス 27">
            <a:extLst>
              <a:ext uri="{FF2B5EF4-FFF2-40B4-BE49-F238E27FC236}">
                <a16:creationId xmlns:a16="http://schemas.microsoft.com/office/drawing/2014/main" id="{CA124C2E-998C-491D-A89F-039AF29EFF87}"/>
              </a:ext>
            </a:extLst>
          </p:cNvPr>
          <p:cNvSpPr txBox="1"/>
          <p:nvPr/>
        </p:nvSpPr>
        <p:spPr>
          <a:xfrm>
            <a:off x="1217865" y="1090743"/>
            <a:ext cx="7912883" cy="454035"/>
          </a:xfrm>
          <a:prstGeom prst="rect">
            <a:avLst/>
          </a:prstGeom>
          <a:noFill/>
        </p:spPr>
        <p:txBody>
          <a:bodyPr wrap="square" rtlCol="0">
            <a:spAutoFit/>
          </a:bodyPr>
          <a:lstStyle/>
          <a:p>
            <a:pPr marL="450850" indent="-450850">
              <a:lnSpc>
                <a:spcPts val="2900"/>
              </a:lnSpc>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Tahoma" panose="020B0604030504040204" pitchFamily="34" charset="0"/>
                <a:cs typeface="Tahoma" panose="020B0604030504040204" pitchFamily="34" charset="0"/>
              </a:rPr>
              <a:t> Có 2 trường THPT quốc lập thuộc tỉnh Aichi </a:t>
            </a: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9" name="テキスト ボックス 28">
            <a:extLst>
              <a:ext uri="{FF2B5EF4-FFF2-40B4-BE49-F238E27FC236}">
                <a16:creationId xmlns:a16="http://schemas.microsoft.com/office/drawing/2014/main" id="{0A79F6AA-DFDE-4D80-8C4D-BB3214DF9567}"/>
              </a:ext>
            </a:extLst>
          </p:cNvPr>
          <p:cNvSpPr txBox="1"/>
          <p:nvPr/>
        </p:nvSpPr>
        <p:spPr>
          <a:xfrm>
            <a:off x="1893985" y="2162372"/>
            <a:ext cx="5468092" cy="369332"/>
          </a:xfrm>
          <a:prstGeom prst="rect">
            <a:avLst/>
          </a:prstGeom>
          <a:noFill/>
        </p:spPr>
        <p:txBody>
          <a:bodyPr wrap="square" rtlCol="0">
            <a:spAutoFit/>
          </a:bodyPr>
          <a:lstStyle/>
          <a:p>
            <a:pPr marL="285750" indent="-285750">
              <a:buFont typeface="Wingdings" panose="05000000000000000000" pitchFamily="2" charset="2"/>
              <a:buChar char="u"/>
            </a:pPr>
            <a:r>
              <a:rPr lang="vi-VN" altLang="ja-JP" dirty="0">
                <a:latin typeface="Tahoma" panose="020B0604030504040204" pitchFamily="34" charset="0"/>
                <a:ea typeface="UD デジタル 教科書体 NP-B" panose="02020700000000000000" pitchFamily="18" charset="-128"/>
                <a:cs typeface="Tahoma" panose="020B0604030504040204" pitchFamily="34" charset="0"/>
              </a:rPr>
              <a:t>Trường THPT trực thuộc Đại học Giáo dục Aichi.</a:t>
            </a:r>
            <a:endParaRPr kumimoji="1" lang="ja-JP" altLang="en-US" b="1" dirty="0">
              <a:solidFill>
                <a:srgbClr val="0070C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2" name="図 1">
            <a:extLst>
              <a:ext uri="{FF2B5EF4-FFF2-40B4-BE49-F238E27FC236}">
                <a16:creationId xmlns:a16="http://schemas.microsoft.com/office/drawing/2014/main" id="{3C40F3CC-E796-4B9A-BF80-37F191D4C7E3}"/>
              </a:ext>
            </a:extLst>
          </p:cNvPr>
          <p:cNvPicPr>
            <a:picLocks noChangeAspect="1"/>
          </p:cNvPicPr>
          <p:nvPr/>
        </p:nvPicPr>
        <p:blipFill>
          <a:blip r:embed="rId2"/>
          <a:stretch>
            <a:fillRect/>
          </a:stretch>
        </p:blipFill>
        <p:spPr>
          <a:xfrm>
            <a:off x="8424337" y="5212130"/>
            <a:ext cx="1599062" cy="1722917"/>
          </a:xfrm>
          <a:prstGeom prst="rect">
            <a:avLst/>
          </a:prstGeom>
        </p:spPr>
      </p:pic>
      <p:sp>
        <p:nvSpPr>
          <p:cNvPr id="26" name="テキスト ボックス 25">
            <a:extLst>
              <a:ext uri="{FF2B5EF4-FFF2-40B4-BE49-F238E27FC236}">
                <a16:creationId xmlns:a16="http://schemas.microsoft.com/office/drawing/2014/main" id="{0B678105-7AC2-473C-8EB0-544FD7D8111E}"/>
              </a:ext>
            </a:extLst>
          </p:cNvPr>
          <p:cNvSpPr txBox="1"/>
          <p:nvPr/>
        </p:nvSpPr>
        <p:spPr>
          <a:xfrm>
            <a:off x="1214696" y="494065"/>
            <a:ext cx="6501062"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（５）</a:t>
            </a:r>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 Cách tìm trường THPT</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3" name="テキスト ボックス 32">
            <a:extLst>
              <a:ext uri="{FF2B5EF4-FFF2-40B4-BE49-F238E27FC236}">
                <a16:creationId xmlns:a16="http://schemas.microsoft.com/office/drawing/2014/main" id="{E05CAAEA-9C5D-4C42-8507-015B21896DB5}"/>
              </a:ext>
            </a:extLst>
          </p:cNvPr>
          <p:cNvSpPr txBox="1"/>
          <p:nvPr/>
        </p:nvSpPr>
        <p:spPr>
          <a:xfrm>
            <a:off x="1245597" y="5723744"/>
            <a:ext cx="6688469" cy="806311"/>
          </a:xfrm>
          <a:prstGeom prst="rect">
            <a:avLst/>
          </a:prstGeom>
          <a:noFill/>
        </p:spPr>
        <p:txBody>
          <a:bodyPr wrap="square" rtlCol="0">
            <a:spAutoFit/>
          </a:bodyPr>
          <a:lstStyle/>
          <a:p>
            <a:pPr marL="450850" indent="-450850">
              <a:lnSpc>
                <a:spcPts val="2900"/>
              </a:lnSpc>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Tahoma" panose="020B0604030504040204" pitchFamily="34" charset="0"/>
                <a:cs typeface="Tahoma" panose="020B0604030504040204" pitchFamily="34" charset="0"/>
              </a:rPr>
              <a:t> Có thể tìm các trường cấp 3 tư thục trong tỉnh Aichi. </a:t>
            </a: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5" name="テキスト ボックス 34">
            <a:extLst>
              <a:ext uri="{FF2B5EF4-FFF2-40B4-BE49-F238E27FC236}">
                <a16:creationId xmlns:a16="http://schemas.microsoft.com/office/drawing/2014/main" id="{59382608-A04D-4D08-BE89-37B1107ACFB2}"/>
              </a:ext>
            </a:extLst>
          </p:cNvPr>
          <p:cNvSpPr txBox="1"/>
          <p:nvPr/>
        </p:nvSpPr>
        <p:spPr>
          <a:xfrm>
            <a:off x="1821246" y="6504104"/>
            <a:ext cx="6481502" cy="369332"/>
          </a:xfrm>
          <a:prstGeom prst="rect">
            <a:avLst/>
          </a:prstGeom>
          <a:noFill/>
        </p:spPr>
        <p:txBody>
          <a:bodyPr wrap="square" rtlCol="0">
            <a:spAutoFit/>
          </a:bodyPr>
          <a:lstStyle/>
          <a:p>
            <a:pPr marL="285750" indent="-285750">
              <a:buFont typeface="Wingdings" panose="05000000000000000000" pitchFamily="2" charset="2"/>
              <a:buChar char="Ø"/>
            </a:pPr>
            <a:r>
              <a:rPr lang="vi-VN" altLang="ja-JP" dirty="0">
                <a:latin typeface="Tahoma" panose="020B0604030504040204" pitchFamily="34" charset="0"/>
                <a:ea typeface="UD デジタル 教科書体 NP-B" panose="02020700000000000000" pitchFamily="18" charset="-128"/>
                <a:cs typeface="Tahoma" panose="020B0604030504040204" pitchFamily="34" charset="0"/>
              </a:rPr>
              <a:t>Trang chủ của các trường trung học tư thục ở tỉnh Aichi</a:t>
            </a:r>
            <a:r>
              <a:rPr lang="ja-JP" altLang="en-US"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 name="テキスト ボックス 2">
            <a:extLst>
              <a:ext uri="{FF2B5EF4-FFF2-40B4-BE49-F238E27FC236}">
                <a16:creationId xmlns:a16="http://schemas.microsoft.com/office/drawing/2014/main" id="{CED3AF0F-9BAC-4476-99BF-534FA38F45F9}"/>
              </a:ext>
            </a:extLst>
          </p:cNvPr>
          <p:cNvSpPr txBox="1"/>
          <p:nvPr/>
        </p:nvSpPr>
        <p:spPr>
          <a:xfrm>
            <a:off x="1918293" y="1536342"/>
            <a:ext cx="6384455" cy="369332"/>
          </a:xfrm>
          <a:prstGeom prst="rect">
            <a:avLst/>
          </a:prstGeom>
          <a:noFill/>
        </p:spPr>
        <p:txBody>
          <a:bodyPr wrap="square" rtlCol="0">
            <a:spAutoFit/>
          </a:bodyPr>
          <a:lstStyle/>
          <a:p>
            <a:pPr marL="285750" indent="-285750">
              <a:buFont typeface="Wingdings" panose="05000000000000000000" pitchFamily="2" charset="2"/>
              <a:buChar char="u"/>
            </a:pPr>
            <a:r>
              <a:rPr lang="vi-VN" altLang="ja-JP" dirty="0">
                <a:latin typeface="Tahoma" panose="020B0604030504040204" pitchFamily="34" charset="0"/>
                <a:ea typeface="UD デジタル 教科書体 NP-B" panose="02020700000000000000" pitchFamily="18" charset="-128"/>
                <a:cs typeface="Tahoma" panose="020B0604030504040204" pitchFamily="34" charset="0"/>
              </a:rPr>
              <a:t>Trường THPT trực thuộc Khoa Giáo dục, Đại học Nagoya.</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5" name="図 4">
            <a:extLst>
              <a:ext uri="{FF2B5EF4-FFF2-40B4-BE49-F238E27FC236}">
                <a16:creationId xmlns:a16="http://schemas.microsoft.com/office/drawing/2014/main" id="{54D2F382-EAF3-3AEE-68E3-99661436E884}"/>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1392500" y="981540"/>
            <a:ext cx="5256000" cy="64800"/>
          </a:xfrm>
          <a:prstGeom prst="rect">
            <a:avLst/>
          </a:prstGeom>
        </p:spPr>
      </p:pic>
      <p:pic>
        <p:nvPicPr>
          <p:cNvPr id="15" name="図 14">
            <a:extLst>
              <a:ext uri="{FF2B5EF4-FFF2-40B4-BE49-F238E27FC236}">
                <a16:creationId xmlns:a16="http://schemas.microsoft.com/office/drawing/2014/main" id="{02204C48-661D-4377-ADD9-7AE20E3F1B1C}"/>
              </a:ext>
            </a:extLst>
          </p:cNvPr>
          <p:cNvPicPr>
            <a:picLocks noChangeAspect="1"/>
          </p:cNvPicPr>
          <p:nvPr/>
        </p:nvPicPr>
        <p:blipFill>
          <a:blip r:embed="rId4"/>
          <a:stretch>
            <a:fillRect/>
          </a:stretch>
        </p:blipFill>
        <p:spPr>
          <a:xfrm>
            <a:off x="8260849" y="1429563"/>
            <a:ext cx="828000" cy="828000"/>
          </a:xfrm>
          <a:prstGeom prst="rect">
            <a:avLst/>
          </a:prstGeom>
        </p:spPr>
      </p:pic>
      <p:pic>
        <p:nvPicPr>
          <p:cNvPr id="17" name="図 16">
            <a:extLst>
              <a:ext uri="{FF2B5EF4-FFF2-40B4-BE49-F238E27FC236}">
                <a16:creationId xmlns:a16="http://schemas.microsoft.com/office/drawing/2014/main" id="{DA5EC36D-8D78-4274-BDAC-E691147FC66D}"/>
              </a:ext>
            </a:extLst>
          </p:cNvPr>
          <p:cNvPicPr>
            <a:picLocks noChangeAspect="1"/>
          </p:cNvPicPr>
          <p:nvPr/>
        </p:nvPicPr>
        <p:blipFill>
          <a:blip r:embed="rId5"/>
          <a:stretch>
            <a:fillRect/>
          </a:stretch>
        </p:blipFill>
        <p:spPr>
          <a:xfrm>
            <a:off x="7268472" y="2000788"/>
            <a:ext cx="828000" cy="828000"/>
          </a:xfrm>
          <a:prstGeom prst="rect">
            <a:avLst/>
          </a:prstGeom>
        </p:spPr>
      </p:pic>
      <p:pic>
        <p:nvPicPr>
          <p:cNvPr id="19" name="図 18">
            <a:extLst>
              <a:ext uri="{FF2B5EF4-FFF2-40B4-BE49-F238E27FC236}">
                <a16:creationId xmlns:a16="http://schemas.microsoft.com/office/drawing/2014/main" id="{94A56846-42A2-48CB-8A10-42BEBE084EB1}"/>
              </a:ext>
            </a:extLst>
          </p:cNvPr>
          <p:cNvPicPr>
            <a:picLocks noChangeAspect="1"/>
          </p:cNvPicPr>
          <p:nvPr/>
        </p:nvPicPr>
        <p:blipFill>
          <a:blip r:embed="rId6"/>
          <a:stretch>
            <a:fillRect/>
          </a:stretch>
        </p:blipFill>
        <p:spPr>
          <a:xfrm>
            <a:off x="9002737" y="2976471"/>
            <a:ext cx="997438" cy="997438"/>
          </a:xfrm>
          <a:prstGeom prst="rect">
            <a:avLst/>
          </a:prstGeom>
        </p:spPr>
      </p:pic>
      <p:pic>
        <p:nvPicPr>
          <p:cNvPr id="22" name="図 21">
            <a:extLst>
              <a:ext uri="{FF2B5EF4-FFF2-40B4-BE49-F238E27FC236}">
                <a16:creationId xmlns:a16="http://schemas.microsoft.com/office/drawing/2014/main" id="{9F118858-AEDD-4D51-9AC6-41B9DABDCC04}"/>
              </a:ext>
            </a:extLst>
          </p:cNvPr>
          <p:cNvPicPr>
            <a:picLocks noChangeAspect="1"/>
          </p:cNvPicPr>
          <p:nvPr/>
        </p:nvPicPr>
        <p:blipFill>
          <a:blip r:embed="rId7"/>
          <a:stretch>
            <a:fillRect/>
          </a:stretch>
        </p:blipFill>
        <p:spPr>
          <a:xfrm>
            <a:off x="7214804" y="4296865"/>
            <a:ext cx="900000" cy="900000"/>
          </a:xfrm>
          <a:prstGeom prst="rect">
            <a:avLst/>
          </a:prstGeom>
        </p:spPr>
      </p:pic>
      <p:pic>
        <p:nvPicPr>
          <p:cNvPr id="24" name="図 23">
            <a:extLst>
              <a:ext uri="{FF2B5EF4-FFF2-40B4-BE49-F238E27FC236}">
                <a16:creationId xmlns:a16="http://schemas.microsoft.com/office/drawing/2014/main" id="{197DF28A-7895-4088-9294-1092EEE7AB64}"/>
              </a:ext>
            </a:extLst>
          </p:cNvPr>
          <p:cNvPicPr>
            <a:picLocks noChangeAspect="1"/>
          </p:cNvPicPr>
          <p:nvPr/>
        </p:nvPicPr>
        <p:blipFill>
          <a:blip r:embed="rId8"/>
          <a:stretch>
            <a:fillRect/>
          </a:stretch>
        </p:blipFill>
        <p:spPr>
          <a:xfrm>
            <a:off x="7279202" y="5559442"/>
            <a:ext cx="900000" cy="900000"/>
          </a:xfrm>
          <a:prstGeom prst="rect">
            <a:avLst/>
          </a:prstGeom>
        </p:spPr>
      </p:pic>
      <p:sp>
        <p:nvSpPr>
          <p:cNvPr id="25" name="テキスト ボックス 24">
            <a:extLst>
              <a:ext uri="{FF2B5EF4-FFF2-40B4-BE49-F238E27FC236}">
                <a16:creationId xmlns:a16="http://schemas.microsoft.com/office/drawing/2014/main" id="{5D58ED61-4068-4DB6-B182-D4AD527B2CC1}"/>
              </a:ext>
            </a:extLst>
          </p:cNvPr>
          <p:cNvSpPr txBox="1"/>
          <p:nvPr/>
        </p:nvSpPr>
        <p:spPr>
          <a:xfrm>
            <a:off x="2122773" y="6759943"/>
            <a:ext cx="6445494"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https://www.aichi-shigaku.gr.jp/contents/school.htm</a:t>
            </a:r>
            <a:endParaRPr kumimoji="1" lang="ja-JP" altLang="en-US" dirty="0">
              <a:latin typeface="Tahoma" panose="020B0604030504040204" pitchFamily="34" charset="0"/>
              <a:cs typeface="Tahoma" panose="020B0604030504040204" pitchFamily="34" charset="0"/>
            </a:endParaRPr>
          </a:p>
        </p:txBody>
      </p:sp>
      <p:sp>
        <p:nvSpPr>
          <p:cNvPr id="42" name="テキスト ボックス 41">
            <a:extLst>
              <a:ext uri="{FF2B5EF4-FFF2-40B4-BE49-F238E27FC236}">
                <a16:creationId xmlns:a16="http://schemas.microsoft.com/office/drawing/2014/main" id="{EAD46976-326F-4B0F-8A28-DFF49938D48B}"/>
              </a:ext>
            </a:extLst>
          </p:cNvPr>
          <p:cNvSpPr txBox="1"/>
          <p:nvPr/>
        </p:nvSpPr>
        <p:spPr>
          <a:xfrm>
            <a:off x="2169431" y="5350008"/>
            <a:ext cx="5192646"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https://www.nagoya-c.ed.jp/highschool/</a:t>
            </a:r>
            <a:endParaRPr kumimoji="1" lang="ja-JP" altLang="en-US" dirty="0">
              <a:latin typeface="Tahoma" panose="020B0604030504040204" pitchFamily="34" charset="0"/>
              <a:cs typeface="Tahoma" panose="020B0604030504040204" pitchFamily="34" charset="0"/>
            </a:endParaRPr>
          </a:p>
        </p:txBody>
      </p:sp>
      <p:sp>
        <p:nvSpPr>
          <p:cNvPr id="43" name="テキスト ボックス 42">
            <a:extLst>
              <a:ext uri="{FF2B5EF4-FFF2-40B4-BE49-F238E27FC236}">
                <a16:creationId xmlns:a16="http://schemas.microsoft.com/office/drawing/2014/main" id="{0FC1F5CA-7BA6-4038-A807-F8DC3A0616DA}"/>
              </a:ext>
            </a:extLst>
          </p:cNvPr>
          <p:cNvSpPr txBox="1"/>
          <p:nvPr/>
        </p:nvSpPr>
        <p:spPr>
          <a:xfrm>
            <a:off x="2192737" y="3928339"/>
            <a:ext cx="4480025"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https://aichi-school-navi.aichi-c.ed.jp/</a:t>
            </a:r>
            <a:endParaRPr kumimoji="1" lang="ja-JP" altLang="en-US" dirty="0">
              <a:latin typeface="Tahoma" panose="020B0604030504040204" pitchFamily="34" charset="0"/>
              <a:cs typeface="Tahoma" panose="020B0604030504040204" pitchFamily="34" charset="0"/>
            </a:endParaRPr>
          </a:p>
        </p:txBody>
      </p:sp>
      <p:sp>
        <p:nvSpPr>
          <p:cNvPr id="44" name="テキスト ボックス 43">
            <a:extLst>
              <a:ext uri="{FF2B5EF4-FFF2-40B4-BE49-F238E27FC236}">
                <a16:creationId xmlns:a16="http://schemas.microsoft.com/office/drawing/2014/main" id="{87F6D46F-77AF-4DDB-B94F-7404F1B055F1}"/>
              </a:ext>
            </a:extLst>
          </p:cNvPr>
          <p:cNvSpPr txBox="1"/>
          <p:nvPr/>
        </p:nvSpPr>
        <p:spPr>
          <a:xfrm>
            <a:off x="2192737" y="2409960"/>
            <a:ext cx="4104997"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http://www.auehs.aichi-edu.ac.jp/</a:t>
            </a:r>
            <a:endParaRPr kumimoji="1" lang="ja-JP" altLang="en-US" dirty="0">
              <a:latin typeface="Tahoma" panose="020B0604030504040204" pitchFamily="34" charset="0"/>
              <a:cs typeface="Tahoma" panose="020B0604030504040204" pitchFamily="34" charset="0"/>
            </a:endParaRPr>
          </a:p>
        </p:txBody>
      </p:sp>
      <p:sp>
        <p:nvSpPr>
          <p:cNvPr id="45" name="テキスト ボックス 44">
            <a:extLst>
              <a:ext uri="{FF2B5EF4-FFF2-40B4-BE49-F238E27FC236}">
                <a16:creationId xmlns:a16="http://schemas.microsoft.com/office/drawing/2014/main" id="{2833CCC0-5F2B-4A4A-9478-78F877ACDE5A}"/>
              </a:ext>
            </a:extLst>
          </p:cNvPr>
          <p:cNvSpPr txBox="1"/>
          <p:nvPr/>
        </p:nvSpPr>
        <p:spPr>
          <a:xfrm>
            <a:off x="2192737" y="1773386"/>
            <a:ext cx="4497358"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https://highschl.educa.nagoya-u.ac.jp/</a:t>
            </a:r>
            <a:endParaRPr kumimoji="1" lang="ja-JP" altLang="en-US"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89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3">
            <a:extLst>
              <a:ext uri="{FF2B5EF4-FFF2-40B4-BE49-F238E27FC236}">
                <a16:creationId xmlns:a16="http://schemas.microsoft.com/office/drawing/2014/main" id="{BCA097A4-EE71-7F4F-B37D-15E725DCE69A}"/>
              </a:ext>
            </a:extLst>
          </p:cNvPr>
          <p:cNvSpPr/>
          <p:nvPr/>
        </p:nvSpPr>
        <p:spPr>
          <a:xfrm>
            <a:off x="790422" y="211992"/>
            <a:ext cx="9681670" cy="692854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5" name="テキスト ボックス 4">
            <a:extLst>
              <a:ext uri="{FF2B5EF4-FFF2-40B4-BE49-F238E27FC236}">
                <a16:creationId xmlns:a16="http://schemas.microsoft.com/office/drawing/2014/main" id="{98D38340-87E1-72E6-EF55-88FA60C25AFB}"/>
              </a:ext>
            </a:extLst>
          </p:cNvPr>
          <p:cNvSpPr txBox="1"/>
          <p:nvPr/>
        </p:nvSpPr>
        <p:spPr>
          <a:xfrm>
            <a:off x="1421009" y="419140"/>
            <a:ext cx="4511705"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6</a:t>
            </a:r>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Chi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phí</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THPT</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9" name="図 8">
            <a:extLst>
              <a:ext uri="{FF2B5EF4-FFF2-40B4-BE49-F238E27FC236}">
                <a16:creationId xmlns:a16="http://schemas.microsoft.com/office/drawing/2014/main" id="{684FB141-28CE-09F1-FF6F-C4DDFE661C35}"/>
              </a:ext>
            </a:extLst>
          </p:cNvPr>
          <p:cNvPicPr>
            <a:picLocks/>
          </p:cNvPicPr>
          <p:nvPr/>
        </p:nvPicPr>
        <p:blipFill rotWithShape="1">
          <a:blip r:embed="rId2" cstate="screen">
            <a:extLst>
              <a:ext uri="{28A0092B-C50C-407E-A947-70E740481C1C}">
                <a14:useLocalDpi xmlns:a14="http://schemas.microsoft.com/office/drawing/2010/main"/>
              </a:ext>
            </a:extLst>
          </a:blip>
          <a:srcRect r="31251" b="-27173"/>
          <a:stretch/>
        </p:blipFill>
        <p:spPr>
          <a:xfrm>
            <a:off x="1464912" y="889190"/>
            <a:ext cx="4157966" cy="82408"/>
          </a:xfrm>
          <a:prstGeom prst="rect">
            <a:avLst/>
          </a:prstGeom>
        </p:spPr>
      </p:pic>
      <p:pic>
        <p:nvPicPr>
          <p:cNvPr id="31" name="図 30">
            <a:extLst>
              <a:ext uri="{FF2B5EF4-FFF2-40B4-BE49-F238E27FC236}">
                <a16:creationId xmlns:a16="http://schemas.microsoft.com/office/drawing/2014/main" id="{7F24AFD0-A37E-D8E1-FAB8-0A19B75DF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86740">
            <a:off x="874576" y="291905"/>
            <a:ext cx="500263" cy="743362"/>
          </a:xfrm>
          <a:prstGeom prst="rect">
            <a:avLst/>
          </a:prstGeom>
        </p:spPr>
      </p:pic>
      <p:pic>
        <p:nvPicPr>
          <p:cNvPr id="60" name="図 59">
            <a:extLst>
              <a:ext uri="{FF2B5EF4-FFF2-40B4-BE49-F238E27FC236}">
                <a16:creationId xmlns:a16="http://schemas.microsoft.com/office/drawing/2014/main" id="{93E3F2E0-3ABC-429D-2AE3-B14D55E338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415" y="136759"/>
            <a:ext cx="283500" cy="504000"/>
          </a:xfrm>
          <a:prstGeom prst="rect">
            <a:avLst/>
          </a:prstGeom>
        </p:spPr>
      </p:pic>
      <p:graphicFrame>
        <p:nvGraphicFramePr>
          <p:cNvPr id="225" name="表 224">
            <a:extLst>
              <a:ext uri="{FF2B5EF4-FFF2-40B4-BE49-F238E27FC236}">
                <a16:creationId xmlns:a16="http://schemas.microsoft.com/office/drawing/2014/main" id="{AC1DDA9D-E788-38E1-9A06-A6233CCBBEAA}"/>
              </a:ext>
            </a:extLst>
          </p:cNvPr>
          <p:cNvGraphicFramePr>
            <a:graphicFrameLocks noGrp="1"/>
          </p:cNvGraphicFramePr>
          <p:nvPr>
            <p:extLst>
              <p:ext uri="{D42A27DB-BD31-4B8C-83A1-F6EECF244321}">
                <p14:modId xmlns:p14="http://schemas.microsoft.com/office/powerpoint/2010/main" val="191625937"/>
              </p:ext>
            </p:extLst>
          </p:nvPr>
        </p:nvGraphicFramePr>
        <p:xfrm>
          <a:off x="991925" y="1058553"/>
          <a:ext cx="9283571" cy="4842947"/>
        </p:xfrm>
        <a:graphic>
          <a:graphicData uri="http://schemas.openxmlformats.org/drawingml/2006/table">
            <a:tbl>
              <a:tblPr firstRow="1" bandRow="1">
                <a:tableStyleId>{93296810-A885-4BE3-A3E7-6D5BEEA58F35}</a:tableStyleId>
              </a:tblPr>
              <a:tblGrid>
                <a:gridCol w="1440000">
                  <a:extLst>
                    <a:ext uri="{9D8B030D-6E8A-4147-A177-3AD203B41FA5}">
                      <a16:colId xmlns:a16="http://schemas.microsoft.com/office/drawing/2014/main" val="3265908141"/>
                    </a:ext>
                  </a:extLst>
                </a:gridCol>
                <a:gridCol w="1848527">
                  <a:extLst>
                    <a:ext uri="{9D8B030D-6E8A-4147-A177-3AD203B41FA5}">
                      <a16:colId xmlns:a16="http://schemas.microsoft.com/office/drawing/2014/main" val="2038933338"/>
                    </a:ext>
                  </a:extLst>
                </a:gridCol>
                <a:gridCol w="2039473">
                  <a:extLst>
                    <a:ext uri="{9D8B030D-6E8A-4147-A177-3AD203B41FA5}">
                      <a16:colId xmlns:a16="http://schemas.microsoft.com/office/drawing/2014/main" val="2840290565"/>
                    </a:ext>
                  </a:extLst>
                </a:gridCol>
                <a:gridCol w="1939571">
                  <a:extLst>
                    <a:ext uri="{9D8B030D-6E8A-4147-A177-3AD203B41FA5}">
                      <a16:colId xmlns:a16="http://schemas.microsoft.com/office/drawing/2014/main" val="677832052"/>
                    </a:ext>
                  </a:extLst>
                </a:gridCol>
                <a:gridCol w="2016000">
                  <a:extLst>
                    <a:ext uri="{9D8B030D-6E8A-4147-A177-3AD203B41FA5}">
                      <a16:colId xmlns:a16="http://schemas.microsoft.com/office/drawing/2014/main" val="3335863799"/>
                    </a:ext>
                  </a:extLst>
                </a:gridCol>
              </a:tblGrid>
              <a:tr h="355390">
                <a:tc rowSpan="2">
                  <a:txBody>
                    <a:bodyPr/>
                    <a:lstStyle/>
                    <a:p>
                      <a:pPr algn="ctr">
                        <a:lnSpc>
                          <a:spcPct val="100000"/>
                        </a:lnSpc>
                      </a:pPr>
                      <a:r>
                        <a:rPr kumimoji="1" lang="es-ES_tradnl" altLang="ja-JP" sz="1800" b="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Các loại</a:t>
                      </a:r>
                      <a:endParaRPr kumimoji="1" lang="ja-JP" altLang="en-US" sz="1800" b="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3">
                  <a:txBody>
                    <a:bodyPr/>
                    <a:lstStyle/>
                    <a:p>
                      <a:pPr algn="ctr">
                        <a:lnSpc>
                          <a:spcPct val="100000"/>
                        </a:lnSpc>
                      </a:pPr>
                      <a:r>
                        <a:rPr kumimoji="1" lang="vi-VN" altLang="ja-JP" sz="1800" b="0" dirty="0">
                          <a:latin typeface="Tahoma" panose="020B0604030504040204" pitchFamily="34" charset="0"/>
                          <a:ea typeface="Tahoma" panose="020B0604030504040204" pitchFamily="34" charset="0"/>
                          <a:cs typeface="Tahoma" panose="020B0604030504040204" pitchFamily="34" charset="0"/>
                        </a:rPr>
                        <a:t>Trường trung học phổ thông công lập</a:t>
                      </a:r>
                      <a:endParaRPr kumimoji="1" lang="ja-JP" altLang="en-US" sz="18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lnSpc>
                          <a:spcPct val="100000"/>
                        </a:lnSpc>
                      </a:pPr>
                      <a:r>
                        <a:rPr kumimoji="1" lang="vi-VN" altLang="ja-JP" sz="1500" b="0" dirty="0">
                          <a:solidFill>
                            <a:schemeClr val="bg1"/>
                          </a:solidFill>
                          <a:latin typeface="Tahoma" panose="020B0604030504040204" pitchFamily="34" charset="0"/>
                          <a:ea typeface="Tahoma" panose="020B0604030504040204" pitchFamily="34" charset="0"/>
                          <a:cs typeface="Tahoma" panose="020B0604030504040204" pitchFamily="34" charset="0"/>
                        </a:rPr>
                        <a:t>Trường THPT dân lập</a:t>
                      </a:r>
                    </a:p>
                  </a:txBody>
                  <a:tcPr marL="36000" marR="36000" anchor="b">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3517669504"/>
                  </a:ext>
                </a:extLst>
              </a:tr>
              <a:tr h="342143">
                <a:tc vMerge="1">
                  <a:txBody>
                    <a:bodyPr/>
                    <a:lstStyle/>
                    <a:p>
                      <a:endParaRPr kumimoji="1" lang="ja-JP" altLang="en-US"/>
                    </a:p>
                  </a:txBody>
                  <a:tcPr/>
                </a:tc>
                <a:tc>
                  <a:txBody>
                    <a:bodyPr/>
                    <a:lstStyle/>
                    <a:p>
                      <a:pPr algn="ctr"/>
                      <a:r>
                        <a:rPr kumimoji="1" lang="vi-VN" altLang="ja-JP" sz="1500" b="0" baseline="0" dirty="0">
                          <a:solidFill>
                            <a:schemeClr val="bg1"/>
                          </a:solidFill>
                          <a:latin typeface="Tahoma" panose="020B0604030504040204" pitchFamily="34" charset="0"/>
                          <a:ea typeface="Tahoma" panose="020B0604030504040204" pitchFamily="34" charset="0"/>
                          <a:cs typeface="Tahoma" panose="020B0604030504040204" pitchFamily="34" charset="0"/>
                        </a:rPr>
                        <a:t>Hệ học cả ngày</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r>
                        <a:rPr kumimoji="1" lang="vi-VN" altLang="ja-JP" sz="1500" b="0" baseline="0" dirty="0">
                          <a:solidFill>
                            <a:schemeClr val="bg1"/>
                          </a:solidFill>
                          <a:latin typeface="Tahoma" panose="020B0604030504040204" pitchFamily="34" charset="0"/>
                          <a:ea typeface="Tahoma" panose="020B0604030504040204" pitchFamily="34" charset="0"/>
                          <a:cs typeface="Tahoma" panose="020B0604030504040204" pitchFamily="34" charset="0"/>
                        </a:rPr>
                        <a:t>Hệ học nửa buổi</a:t>
                      </a: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r>
                        <a:rPr kumimoji="1" lang="vi-VN" altLang="ja-JP" sz="1500" b="0" baseline="0" dirty="0">
                          <a:solidFill>
                            <a:schemeClr val="bg1"/>
                          </a:solidFill>
                          <a:latin typeface="Tahoma" panose="020B0604030504040204" pitchFamily="34" charset="0"/>
                          <a:ea typeface="Tahoma" panose="020B0604030504040204" pitchFamily="34" charset="0"/>
                          <a:cs typeface="Tahoma" panose="020B0604030504040204" pitchFamily="34" charset="0"/>
                        </a:rPr>
                        <a:t>Hình thức học từ xa</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ct val="100000"/>
                        </a:lnSpc>
                      </a:pPr>
                      <a:r>
                        <a:rPr kumimoji="1" lang="vi-VN" altLang="ja-JP" sz="1500" b="0" baseline="0" dirty="0">
                          <a:solidFill>
                            <a:schemeClr val="bg1"/>
                          </a:solidFill>
                          <a:latin typeface="Tahoma" panose="020B0604030504040204" pitchFamily="34" charset="0"/>
                          <a:ea typeface="Tahoma" panose="020B0604030504040204" pitchFamily="34" charset="0"/>
                          <a:cs typeface="Tahoma" panose="020B0604030504040204" pitchFamily="34" charset="0"/>
                        </a:rPr>
                        <a:t>Hệ học cả ngày</a:t>
                      </a:r>
                      <a:endParaRPr kumimoji="1" lang="ja-JP" altLang="en-US" sz="1500" b="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770731697"/>
                  </a:ext>
                </a:extLst>
              </a:tr>
              <a:tr h="673856">
                <a:tc>
                  <a:txBody>
                    <a:bodyPr/>
                    <a:lstStyle/>
                    <a:p>
                      <a:pPr algn="ctr">
                        <a:lnSpc>
                          <a:spcPct val="100000"/>
                        </a:lnSpc>
                        <a:spcBef>
                          <a:spcPts val="0"/>
                        </a:spcBef>
                        <a:spcAft>
                          <a:spcPts val="0"/>
                        </a:spcAft>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00000"/>
                        </a:lnSpc>
                        <a:spcBef>
                          <a:spcPts val="0"/>
                        </a:spcBef>
                        <a:spcAft>
                          <a:spcPts val="0"/>
                        </a:spcAft>
                      </a:pPr>
                      <a:r>
                        <a:rPr kumimoji="1" lang="es-ES_tradnl" altLang="ja-JP" sz="2000" dirty="0">
                          <a:latin typeface="Tahoma" panose="020B0604030504040204" pitchFamily="34" charset="0"/>
                          <a:ea typeface="Tahoma" panose="020B0604030504040204" pitchFamily="34" charset="0"/>
                          <a:cs typeface="Tahoma" panose="020B0604030504040204" pitchFamily="34" charset="0"/>
                        </a:rPr>
                        <a:t>118,800</a:t>
                      </a:r>
                      <a:r>
                        <a:rPr kumimoji="1" lang="ja-JP" altLang="en-US"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es-ES_tradnl" altLang="ja-JP" sz="1400" dirty="0">
                        <a:latin typeface="Tahoma" panose="020B0604030504040204" pitchFamily="34" charset="0"/>
                        <a:ea typeface="Tahoma" panose="020B0604030504040204" pitchFamily="34" charset="0"/>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22,800</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000" dirty="0">
                          <a:latin typeface="Tahoma" panose="020B0604030504040204" pitchFamily="34" charset="0"/>
                          <a:ea typeface="Tahoma" panose="020B0604030504040204" pitchFamily="34" charset="0"/>
                          <a:cs typeface="Tahoma" panose="020B0604030504040204" pitchFamily="34" charset="0"/>
                        </a:rPr>
                        <a:t>32,400</a:t>
                      </a:r>
                      <a:r>
                        <a:rPr kumimoji="1" lang="ja-JP" altLang="en-US"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336</a:t>
                      </a:r>
                      <a:r>
                        <a:rPr kumimoji="1" lang="ja-JP" altLang="en-US"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yên</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tín</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chỉ</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00000"/>
                        </a:lnSpc>
                        <a:spcBef>
                          <a:spcPts val="0"/>
                        </a:spcBef>
                        <a:spcAft>
                          <a:spcPts val="0"/>
                        </a:spcAft>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ts val="24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400,000</a:t>
                      </a:r>
                      <a:r>
                        <a:rPr kumimoji="1" lang="ja-JP" altLang="en-US" sz="2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07937893"/>
                  </a:ext>
                </a:extLst>
              </a:tr>
              <a:tr h="562700">
                <a:tc>
                  <a:txBody>
                    <a:bodyPr/>
                    <a:lstStyle/>
                    <a:p>
                      <a:pPr algn="ctr">
                        <a:lnSpc>
                          <a:spcPct val="100000"/>
                        </a:lnSpc>
                        <a:spcBef>
                          <a:spcPts val="0"/>
                        </a:spcBef>
                        <a:spcAft>
                          <a:spcPts val="0"/>
                        </a:spcAft>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nhập</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học</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5,650</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2,100</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500</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200,000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828037753"/>
                  </a:ext>
                </a:extLst>
              </a:tr>
              <a:tr h="1391944">
                <a:tc>
                  <a:txBody>
                    <a:bodyPr/>
                    <a:lstStyle/>
                    <a:p>
                      <a:pPr algn="ctr">
                        <a:lnSpc>
                          <a:spcPct val="100000"/>
                        </a:lnSpc>
                        <a:spcBef>
                          <a:spcPts val="0"/>
                        </a:spcBef>
                        <a:spcAft>
                          <a:spcPts val="0"/>
                        </a:spcAft>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liên</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quan</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đến</a:t>
                      </a:r>
                      <a:r>
                        <a:rPr kumimoji="1" lang="en-US" altLang="ja-JP" sz="1800" dirty="0">
                          <a:latin typeface="Tahoma" panose="020B0604030504040204" pitchFamily="34" charset="0"/>
                          <a:ea typeface="Tahoma" panose="020B0604030504040204" pitchFamily="34" charset="0"/>
                          <a:cs typeface="Tahoma" panose="020B0604030504040204" pitchFamily="34" charset="0"/>
                        </a:rPr>
                        <a:t> PTA -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Hội</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sinh</a:t>
                      </a:r>
                      <a:endParaRPr kumimoji="1" lang="en-US" altLang="ja-JP" sz="1800" dirty="0">
                        <a:latin typeface="Tahoma" panose="020B0604030504040204" pitchFamily="34" charset="0"/>
                        <a:ea typeface="Tahoma" panose="020B0604030504040204" pitchFamily="34" charset="0"/>
                        <a:cs typeface="Tahoma" panose="020B0604030504040204" pitchFamily="34" charset="0"/>
                      </a:endParaRPr>
                    </a:p>
                  </a:txBody>
                  <a:tcPr marL="36000" marR="36000" anchor="ctr">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6,000</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yên</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tháng</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2000" dirty="0">
                          <a:latin typeface="Tahoma" panose="020B0604030504040204" pitchFamily="34" charset="0"/>
                          <a:ea typeface="Tahoma" panose="020B0604030504040204" pitchFamily="34" charset="0"/>
                          <a:cs typeface="Tahoma" panose="020B0604030504040204" pitchFamily="34" charset="0"/>
                        </a:rPr>
                        <a:t>7,550</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1007943" rtl="0" eaLnBrk="1" fontAlgn="auto" latinLnBrk="0" hangingPunct="1">
                        <a:lnSpc>
                          <a:spcPct val="100000"/>
                        </a:lnSpc>
                        <a:spcBef>
                          <a:spcPts val="300"/>
                        </a:spcBef>
                        <a:spcAft>
                          <a:spcPts val="0"/>
                        </a:spcAft>
                        <a:buClrTx/>
                        <a:buSzTx/>
                        <a:buFontTx/>
                        <a:buNone/>
                        <a:tabLst/>
                        <a:defRPr/>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Buổi</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tối</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2000" dirty="0">
                          <a:latin typeface="Tahoma" panose="020B0604030504040204" pitchFamily="34" charset="0"/>
                          <a:ea typeface="Tahoma" panose="020B0604030504040204" pitchFamily="34" charset="0"/>
                          <a:cs typeface="Tahoma" panose="020B0604030504040204" pitchFamily="34" charset="0"/>
                        </a:rPr>
                        <a:t>4,350</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30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 (bao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gồm</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tiền</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quỹ</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35,000</a:t>
                      </a:r>
                      <a:r>
                        <a:rPr kumimoji="1" lang="en-US" altLang="ja-JP" sz="1400" dirty="0">
                          <a:latin typeface="Tahoma" panose="020B0604030504040204" pitchFamily="34" charset="0"/>
                          <a:ea typeface="Tahoma" panose="020B0604030504040204" pitchFamily="34" charset="0"/>
                          <a:cs typeface="Tahoma" panose="020B0604030504040204" pitchFamily="34" charset="0"/>
                        </a:rPr>
                        <a:t> /p</a:t>
                      </a:r>
                    </a:p>
                    <a:p>
                      <a:pPr algn="ctr">
                        <a:lnSpc>
                          <a:spcPct val="100000"/>
                        </a:lnSpc>
                        <a:spcBef>
                          <a:spcPts val="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vi-VN" altLang="ja-JP" sz="1400" dirty="0">
                          <a:latin typeface="Tahoma" panose="020B0604030504040204" pitchFamily="34" charset="0"/>
                          <a:ea typeface="Tahoma" panose="020B0604030504040204" pitchFamily="34" charset="0"/>
                          <a:cs typeface="Tahoma" panose="020B0604030504040204" pitchFamily="34" charset="0"/>
                        </a:rPr>
                        <a:t>phí thu</a:t>
                      </a:r>
                    </a:p>
                    <a:p>
                      <a:pPr algn="ctr">
                        <a:lnSpc>
                          <a:spcPct val="100000"/>
                        </a:lnSpc>
                        <a:spcBef>
                          <a:spcPts val="0"/>
                        </a:spcBef>
                        <a:spcAft>
                          <a:spcPts val="0"/>
                        </a:spcAft>
                      </a:pPr>
                      <a:r>
                        <a:rPr kumimoji="1" lang="vi-VN" altLang="ja-JP" sz="1400" dirty="0">
                          <a:latin typeface="Tahoma" panose="020B0604030504040204" pitchFamily="34" charset="0"/>
                          <a:ea typeface="Tahoma" panose="020B0604030504040204" pitchFamily="34" charset="0"/>
                          <a:cs typeface="Tahoma" panose="020B0604030504040204" pitchFamily="34" charset="0"/>
                        </a:rPr>
                        <a:t>của nhà trường,</a:t>
                      </a:r>
                    </a:p>
                    <a:p>
                      <a:pPr algn="ctr">
                        <a:lnSpc>
                          <a:spcPct val="100000"/>
                        </a:lnSpc>
                        <a:spcBef>
                          <a:spcPts val="0"/>
                        </a:spcBef>
                        <a:spcAft>
                          <a:spcPts val="0"/>
                        </a:spcAft>
                      </a:pPr>
                      <a:r>
                        <a:rPr kumimoji="1" lang="vi-VN" altLang="ja-JP" sz="1400" dirty="0">
                          <a:latin typeface="Tahoma" panose="020B0604030504040204" pitchFamily="34" charset="0"/>
                          <a:ea typeface="Tahoma" panose="020B0604030504040204" pitchFamily="34" charset="0"/>
                          <a:cs typeface="Tahoma" panose="020B0604030504040204" pitchFamily="34" charset="0"/>
                        </a:rPr>
                        <a:t>v.v...</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20,000</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yên</a:t>
                      </a:r>
                      <a:r>
                        <a:rPr kumimoji="1" lang="en-US" altLang="ja-JP" sz="1400" baseline="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kumimoji="1" lang="en-US" altLang="ja-JP" sz="1400" baseline="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năm</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38484983"/>
                  </a:ext>
                </a:extLst>
              </a:tr>
              <a:tr h="794188">
                <a:tc>
                  <a:txBody>
                    <a:bodyPr/>
                    <a:lstStyle/>
                    <a:p>
                      <a:pPr algn="ctr">
                        <a:lnSpc>
                          <a:spcPct val="100000"/>
                        </a:lnSpc>
                        <a:spcBef>
                          <a:spcPts val="0"/>
                        </a:spcBef>
                        <a:spcAft>
                          <a:spcPts val="0"/>
                        </a:spcAft>
                      </a:pPr>
                      <a:r>
                        <a:rPr kumimoji="1" lang="es-ES_tradnl" altLang="ja-JP" sz="1800" dirty="0">
                          <a:latin typeface="Tahoma" panose="020B0604030504040204" pitchFamily="34" charset="0"/>
                          <a:ea typeface="Tahoma" panose="020B0604030504040204" pitchFamily="34" charset="0"/>
                          <a:cs typeface="Tahoma" panose="020B0604030504040204" pitchFamily="34" charset="0"/>
                        </a:rPr>
                        <a:t>Tiền ăn</a:t>
                      </a:r>
                    </a:p>
                  </a:txBody>
                  <a:tcPr marL="36000" marR="36000" anchor="ctr">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Không có suất ăn</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5,300</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yên/tháng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Chỉ</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có</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bữa</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ăn</a:t>
                      </a:r>
                      <a:r>
                        <a:rPr kumimoji="1" lang="en-US" altLang="ja-JP"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dirty="0" err="1">
                          <a:latin typeface="Tahoma" panose="020B0604030504040204" pitchFamily="34" charset="0"/>
                          <a:ea typeface="Tahoma" panose="020B0604030504040204" pitchFamily="34" charset="0"/>
                          <a:cs typeface="Tahoma" panose="020B0604030504040204" pitchFamily="34" charset="0"/>
                        </a:rPr>
                        <a:t>tối</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Không có suất ăn</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1400" dirty="0">
                          <a:latin typeface="Tahoma" panose="020B0604030504040204" pitchFamily="34" charset="0"/>
                          <a:ea typeface="Tahoma" panose="020B0604030504040204" pitchFamily="34" charset="0"/>
                          <a:cs typeface="Tahoma" panose="020B0604030504040204" pitchFamily="34" charset="0"/>
                        </a:rPr>
                        <a:t>(</a:t>
                      </a:r>
                      <a:r>
                        <a:rPr kumimoji="1" lang="es-ES_tradnl" altLang="ja-JP" sz="1400" dirty="0">
                          <a:latin typeface="Tahoma" panose="020B0604030504040204" pitchFamily="34" charset="0"/>
                          <a:ea typeface="Tahoma" panose="020B0604030504040204" pitchFamily="34" charset="0"/>
                          <a:cs typeface="Tahoma" panose="020B0604030504040204" pitchFamily="34" charset="0"/>
                        </a:rPr>
                        <a:t>Không có suất ăn</a:t>
                      </a:r>
                      <a:r>
                        <a:rPr kumimoji="1" lang="en-US" altLang="ja-JP" sz="1400" dirty="0">
                          <a:latin typeface="Tahoma" panose="020B0604030504040204" pitchFamily="34" charset="0"/>
                          <a:ea typeface="Tahoma" panose="020B0604030504040204" pitchFamily="34" charset="0"/>
                          <a:cs typeface="Tahoma" panose="020B0604030504040204" pitchFamily="34" charset="0"/>
                        </a:rPr>
                        <a:t>)</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69425652"/>
                  </a:ext>
                </a:extLst>
              </a:tr>
              <a:tr h="562700">
                <a:tc>
                  <a:txBody>
                    <a:bodyPr/>
                    <a:lstStyle/>
                    <a:p>
                      <a:pPr algn="ctr">
                        <a:lnSpc>
                          <a:spcPct val="100000"/>
                        </a:lnSpc>
                        <a:spcBef>
                          <a:spcPts val="0"/>
                        </a:spcBef>
                        <a:spcAft>
                          <a:spcPts val="0"/>
                        </a:spcAft>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Lệ</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thi</a:t>
                      </a:r>
                      <a:r>
                        <a:rPr kumimoji="1" lang="en-US" altLang="ja-JP" sz="1800" dirty="0">
                          <a:latin typeface="Tahoma" panose="020B0604030504040204" pitchFamily="34" charset="0"/>
                          <a:ea typeface="Tahoma" panose="020B0604030504040204" pitchFamily="34" charset="0"/>
                          <a:cs typeface="Tahoma" panose="020B0604030504040204" pitchFamily="34" charset="0"/>
                        </a:rPr>
                        <a:t> – </a:t>
                      </a:r>
                    </a:p>
                    <a:p>
                      <a:pPr algn="ctr">
                        <a:lnSpc>
                          <a:spcPct val="100000"/>
                        </a:lnSpc>
                        <a:spcBef>
                          <a:spcPts val="0"/>
                        </a:spcBef>
                        <a:spcAft>
                          <a:spcPts val="0"/>
                        </a:spcAft>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Phí</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dự</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thi</a:t>
                      </a:r>
                      <a:endParaRPr kumimoji="1" lang="en-US" altLang="ja-JP" sz="1800" dirty="0">
                        <a:latin typeface="Tahoma" panose="020B0604030504040204" pitchFamily="34" charset="0"/>
                        <a:ea typeface="Tahoma" panose="020B0604030504040204" pitchFamily="34" charset="0"/>
                        <a:cs typeface="Tahoma" panose="020B0604030504040204" pitchFamily="34" charset="0"/>
                      </a:endParaRPr>
                    </a:p>
                  </a:txBody>
                  <a:tcPr marL="36000" marR="36000" anchor="ctr">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2,200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950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0"/>
                        </a:spcBef>
                        <a:spcAft>
                          <a:spcPts val="0"/>
                        </a:spcAft>
                      </a:pPr>
                      <a:r>
                        <a:rPr kumimoji="1" lang="en-US" altLang="ja-JP" sz="1400" dirty="0" err="1">
                          <a:latin typeface="Tahoma" panose="020B0604030504040204" pitchFamily="34" charset="0"/>
                          <a:ea typeface="Tahoma" panose="020B0604030504040204" pitchFamily="34" charset="0"/>
                          <a:cs typeface="Tahoma" panose="020B0604030504040204" pitchFamily="34" charset="0"/>
                        </a:rPr>
                        <a:t>khoảng</a:t>
                      </a:r>
                      <a:endParaRPr kumimoji="1" lang="en-US" altLang="ja-JP" sz="1400" dirty="0">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0"/>
                        </a:spcBef>
                        <a:spcAft>
                          <a:spcPts val="0"/>
                        </a:spcAft>
                      </a:pPr>
                      <a:r>
                        <a:rPr kumimoji="1" lang="en-US" altLang="ja-JP" sz="2000" dirty="0">
                          <a:latin typeface="Tahoma" panose="020B0604030504040204" pitchFamily="34" charset="0"/>
                          <a:ea typeface="Tahoma" panose="020B0604030504040204" pitchFamily="34" charset="0"/>
                          <a:cs typeface="Tahoma" panose="020B0604030504040204" pitchFamily="34" charset="0"/>
                        </a:rPr>
                        <a:t>14,000</a:t>
                      </a:r>
                      <a:r>
                        <a:rPr kumimoji="1" lang="ja-JP" altLang="en-US" sz="1400" dirty="0">
                          <a:latin typeface="Tahoma" panose="020B0604030504040204" pitchFamily="34" charset="0"/>
                          <a:ea typeface="Tahoma" panose="020B0604030504040204" pitchFamily="34" charset="0"/>
                          <a:cs typeface="Tahoma" panose="020B0604030504040204" pitchFamily="34" charset="0"/>
                        </a:rPr>
                        <a:t> </a:t>
                      </a:r>
                      <a:r>
                        <a:rPr kumimoji="1" lang="en-US" altLang="ja-JP" sz="1400" baseline="0" dirty="0" err="1">
                          <a:solidFill>
                            <a:schemeClr val="tx1"/>
                          </a:solidFill>
                          <a:latin typeface="Arial" panose="020B0604020202020204" pitchFamily="34" charset="0"/>
                          <a:cs typeface="Arial" panose="020B0604020202020204" pitchFamily="34" charset="0"/>
                        </a:rPr>
                        <a:t>yên</a:t>
                      </a: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36000" marR="3600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2654316"/>
                  </a:ext>
                </a:extLst>
              </a:tr>
            </a:tbl>
          </a:graphicData>
        </a:graphic>
      </p:graphicFrame>
      <p:sp>
        <p:nvSpPr>
          <p:cNvPr id="226" name="テキスト ボックス 225">
            <a:extLst>
              <a:ext uri="{FF2B5EF4-FFF2-40B4-BE49-F238E27FC236}">
                <a16:creationId xmlns:a16="http://schemas.microsoft.com/office/drawing/2014/main" id="{8C6374FF-1075-D8B7-AA4E-FB6E74BF35C4}"/>
              </a:ext>
            </a:extLst>
          </p:cNvPr>
          <p:cNvSpPr txBox="1"/>
          <p:nvPr/>
        </p:nvSpPr>
        <p:spPr>
          <a:xfrm>
            <a:off x="1124707" y="5946483"/>
            <a:ext cx="8914973" cy="1109278"/>
          </a:xfrm>
          <a:prstGeom prst="rect">
            <a:avLst/>
          </a:prstGeom>
          <a:noFill/>
        </p:spPr>
        <p:txBody>
          <a:bodyPr wrap="square" rtlCol="0">
            <a:spAutoFit/>
          </a:bodyPr>
          <a:lstStyle/>
          <a:p>
            <a:pPr marL="185738" indent="-185738">
              <a:lnSpc>
                <a:spcPts val="2000"/>
              </a:lnSpc>
              <a:buClr>
                <a:srgbClr val="FF3399"/>
              </a:buClr>
            </a:pPr>
            <a:r>
              <a:rPr kumimoji="1" lang="en-US" altLang="ja-JP" sz="1600" dirty="0">
                <a:latin typeface="Tahoma" panose="020B0604030504040204" pitchFamily="34" charset="0"/>
                <a:ea typeface="Tahoma" panose="020B0604030504040204" pitchFamily="34" charset="0"/>
                <a:cs typeface="Tahoma" panose="020B0604030504040204" pitchFamily="34" charset="0"/>
              </a:rPr>
              <a:t>※</a:t>
            </a:r>
            <a:r>
              <a:rPr kumimoji="1" lang="vi-VN" altLang="ja-JP" sz="1600" dirty="0">
                <a:latin typeface="Tahoma" panose="020B0604030504040204" pitchFamily="34" charset="0"/>
                <a:ea typeface="Tahoma" panose="020B0604030504040204" pitchFamily="34" charset="0"/>
                <a:cs typeface="Tahoma" panose="020B0604030504040204" pitchFamily="34" charset="0"/>
              </a:rPr>
              <a:t>Phí xét tuyển, phí dự thi tuyển sinh niên khóa 202</a:t>
            </a:r>
            <a:r>
              <a:rPr kumimoji="1" lang="en-US" altLang="ja-JP" sz="1600" dirty="0">
                <a:latin typeface="Tahoma" panose="020B0604030504040204" pitchFamily="34" charset="0"/>
                <a:ea typeface="Tahoma" panose="020B0604030504040204" pitchFamily="34" charset="0"/>
                <a:cs typeface="Tahoma" panose="020B0604030504040204" pitchFamily="34" charset="0"/>
              </a:rPr>
              <a:t>5</a:t>
            </a:r>
            <a:r>
              <a:rPr kumimoji="1" lang="vi-VN" altLang="ja-JP" sz="1600" dirty="0">
                <a:latin typeface="Tahoma" panose="020B0604030504040204" pitchFamily="34" charset="0"/>
                <a:ea typeface="Tahoma" panose="020B0604030504040204" pitchFamily="34" charset="0"/>
                <a:cs typeface="Tahoma" panose="020B0604030504040204" pitchFamily="34" charset="0"/>
              </a:rPr>
              <a:t> sẽ được công bố vào khoảng tháng 11</a:t>
            </a:r>
            <a:endParaRPr kumimoji="1" lang="en-US" altLang="ja-JP" sz="1600" dirty="0">
              <a:latin typeface="Tahoma" panose="020B0604030504040204" pitchFamily="34" charset="0"/>
              <a:ea typeface="Tahoma" panose="020B0604030504040204" pitchFamily="34" charset="0"/>
              <a:cs typeface="Tahoma" panose="020B0604030504040204" pitchFamily="34" charset="0"/>
            </a:endParaRPr>
          </a:p>
          <a:p>
            <a:pPr marL="185738" indent="-185738">
              <a:lnSpc>
                <a:spcPts val="2000"/>
              </a:lnSpc>
              <a:buClr>
                <a:srgbClr val="FF3399"/>
              </a:buClr>
            </a:pPr>
            <a:r>
              <a:rPr kumimoji="1" lang="en-US" altLang="ja-JP" sz="1600" dirty="0">
                <a:latin typeface="Tahoma" panose="020B0604030504040204" pitchFamily="34" charset="0"/>
                <a:ea typeface="Tahoma" panose="020B0604030504040204" pitchFamily="34" charset="0"/>
                <a:cs typeface="Tahoma" panose="020B0604030504040204" pitchFamily="34" charset="0"/>
              </a:rPr>
              <a:t>※</a:t>
            </a:r>
            <a:r>
              <a:rPr kumimoji="1" lang="vi-VN" altLang="ja-JP" sz="1600" dirty="0">
                <a:latin typeface="Tahoma" panose="020B0604030504040204" pitchFamily="34" charset="0"/>
                <a:ea typeface="Tahoma" panose="020B0604030504040204" pitchFamily="34" charset="0"/>
                <a:cs typeface="Tahoma" panose="020B0604030504040204" pitchFamily="34" charset="0"/>
              </a:rPr>
              <a:t>Ngoài các khoản phí trên, còn có tiền sách giáo khoa, chi phí tham quan trường học, chi phí tài liệu giảng dạy, tiền đồng phục, tiền giao thông, v.v...</a:t>
            </a:r>
            <a:endParaRPr kumimoji="1" lang="en-US" altLang="ja-JP" sz="1600" dirty="0">
              <a:latin typeface="Tahoma" panose="020B0604030504040204" pitchFamily="34" charset="0"/>
              <a:ea typeface="Tahoma" panose="020B0604030504040204" pitchFamily="34" charset="0"/>
              <a:cs typeface="Tahoma" panose="020B0604030504040204" pitchFamily="34" charset="0"/>
            </a:endParaRPr>
          </a:p>
          <a:p>
            <a:pPr algn="r">
              <a:lnSpc>
                <a:spcPts val="2000"/>
              </a:lnSpc>
              <a:buClr>
                <a:srgbClr val="FF3399"/>
              </a:buClr>
            </a:pP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600" dirty="0">
                <a:latin typeface="Tahoma" panose="020B0604030504040204" pitchFamily="34" charset="0"/>
                <a:ea typeface="Tahoma" panose="020B0604030504040204" pitchFamily="34" charset="0"/>
                <a:cs typeface="Tahoma" panose="020B0604030504040204" pitchFamily="34" charset="0"/>
              </a:rPr>
              <a:t>Ref: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Nguồn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tham</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khảo</a:t>
            </a:r>
            <a:r>
              <a:rPr kumimoji="1" lang="en-US" altLang="ja-JP" sz="1600" dirty="0">
                <a:latin typeface="Tahoma" panose="020B0604030504040204" pitchFamily="34" charset="0"/>
                <a:ea typeface="Tahoma" panose="020B0604030504040204" pitchFamily="34" charset="0"/>
                <a:cs typeface="Tahoma" panose="020B0604030504040204" pitchFamily="34" charset="0"/>
              </a:rPr>
              <a:t>: Website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Hội</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đồng</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Giáo</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dục</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Tỉnh</a:t>
            </a:r>
            <a:r>
              <a:rPr kumimoji="1" lang="en-US" altLang="ja-JP" sz="1600" dirty="0">
                <a:latin typeface="Tahoma" panose="020B0604030504040204" pitchFamily="34" charset="0"/>
                <a:ea typeface="Tahoma" panose="020B0604030504040204" pitchFamily="34" charset="0"/>
                <a:cs typeface="Tahoma" panose="020B0604030504040204" pitchFamily="34" charset="0"/>
              </a:rPr>
              <a:t> Aichi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Tính</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đến</a:t>
            </a:r>
            <a:r>
              <a:rPr kumimoji="1" lang="en-US" altLang="ja-JP" sz="1600" dirty="0">
                <a:latin typeface="Tahoma" panose="020B0604030504040204" pitchFamily="34" charset="0"/>
                <a:ea typeface="Tahoma" panose="020B0604030504040204" pitchFamily="34" charset="0"/>
                <a:cs typeface="Tahoma" panose="020B0604030504040204" pitchFamily="34" charset="0"/>
              </a:rPr>
              <a:t>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tháng</a:t>
            </a:r>
            <a:r>
              <a:rPr kumimoji="1" lang="en-US" altLang="ja-JP" sz="1600" dirty="0">
                <a:latin typeface="Tahoma" panose="020B0604030504040204" pitchFamily="34" charset="0"/>
                <a:ea typeface="Tahoma" panose="020B0604030504040204" pitchFamily="34" charset="0"/>
                <a:cs typeface="Tahoma" panose="020B0604030504040204" pitchFamily="34" charset="0"/>
              </a:rPr>
              <a:t> 7 </a:t>
            </a:r>
            <a:r>
              <a:rPr kumimoji="1" lang="en-US" altLang="ja-JP" sz="16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1600" dirty="0">
                <a:latin typeface="Tahoma" panose="020B0604030504040204" pitchFamily="34" charset="0"/>
                <a:ea typeface="Tahoma" panose="020B0604030504040204" pitchFamily="34" charset="0"/>
                <a:cs typeface="Tahoma" panose="020B0604030504040204" pitchFamily="34" charset="0"/>
              </a:rPr>
              <a:t> 2024)</a:t>
            </a:r>
          </a:p>
        </p:txBody>
      </p:sp>
    </p:spTree>
    <p:extLst>
      <p:ext uri="{BB962C8B-B14F-4D97-AF65-F5344CB8AC3E}">
        <p14:creationId xmlns:p14="http://schemas.microsoft.com/office/powerpoint/2010/main" val="138179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18831" y="507999"/>
            <a:ext cx="9583033" cy="6585501"/>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1021875" y="614923"/>
            <a:ext cx="4324031" cy="523220"/>
          </a:xfrm>
          <a:prstGeom prst="rect">
            <a:avLst/>
          </a:prstGeom>
          <a:noFill/>
        </p:spPr>
        <p:txBody>
          <a:bodyPr wrap="square" rtlCol="0">
            <a:spAutoFit/>
          </a:bodyPr>
          <a:lstStyle/>
          <a:p>
            <a:pPr marL="342900" indent="-342900">
              <a:spcBef>
                <a:spcPts val="1200"/>
              </a:spcBef>
              <a:buClr>
                <a:srgbClr val="FF3399"/>
              </a:buClr>
              <a:buFont typeface="Wingdings" panose="05000000000000000000" pitchFamily="2" charset="2"/>
              <a:buChar char="u"/>
            </a:pPr>
            <a:r>
              <a:rPr kumimoji="1" lang="es-ES_tradnl" altLang="ja-JP" sz="2800" b="1" dirty="0">
                <a:latin typeface="Tahoma" panose="020B0604030504040204" pitchFamily="34" charset="0"/>
                <a:ea typeface="Tahoma" panose="020B0604030504040204" pitchFamily="34" charset="0"/>
                <a:cs typeface="Tahoma" panose="020B0604030504040204" pitchFamily="34" charset="0"/>
              </a:rPr>
              <a:t>Chế độ trợ cấp chính</a:t>
            </a:r>
            <a:endParaRPr kumimoji="1" lang="en-US" altLang="ja-JP"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テキスト ボックス 5">
            <a:extLst>
              <a:ext uri="{FF2B5EF4-FFF2-40B4-BE49-F238E27FC236}">
                <a16:creationId xmlns:a16="http://schemas.microsoft.com/office/drawing/2014/main" id="{22CD82AB-254E-404E-939A-8FFECD13E09F}"/>
              </a:ext>
            </a:extLst>
          </p:cNvPr>
          <p:cNvSpPr txBox="1"/>
          <p:nvPr/>
        </p:nvSpPr>
        <p:spPr>
          <a:xfrm>
            <a:off x="6058727" y="612243"/>
            <a:ext cx="4324030" cy="706438"/>
          </a:xfrm>
          <a:prstGeom prst="roundRect">
            <a:avLst>
              <a:gd name="adj" fmla="val 47333"/>
            </a:avLst>
          </a:prstGeom>
          <a:solidFill>
            <a:schemeClr val="accent4">
              <a:lumMod val="40000"/>
              <a:lumOff val="60000"/>
            </a:schemeClr>
          </a:solidFill>
          <a:ln>
            <a:noFill/>
          </a:ln>
        </p:spPr>
        <p:txBody>
          <a:bodyPr wrap="square" tIns="0" bIns="0" rtlCol="0" anchor="ctr" anchorCtr="0">
            <a:spAutoFit/>
          </a:bodyPr>
          <a:lstStyle/>
          <a:p>
            <a:pPr algn="ctr">
              <a:lnSpc>
                <a:spcPts val="2000"/>
              </a:lnSpc>
              <a:buClr>
                <a:srgbClr val="FF3399"/>
              </a:buClr>
            </a:pPr>
            <a:r>
              <a:rPr kumimoji="1" lang="vi-VN" altLang="ja-JP" b="1" dirty="0">
                <a:latin typeface="Tahoma" panose="020B0604030504040204" pitchFamily="34" charset="0"/>
                <a:ea typeface="Tahoma" panose="020B0604030504040204" pitchFamily="34" charset="0"/>
                <a:cs typeface="Tahoma" panose="020B0604030504040204" pitchFamily="34" charset="0"/>
              </a:rPr>
              <a:t>Đăng ký tại trường trung học phổ thông đã nhập học</a:t>
            </a:r>
            <a:endParaRPr kumimoji="1" lang="en-US" altLang="ja-JP" b="1" dirty="0">
              <a:latin typeface="Tahoma" panose="020B0604030504040204" pitchFamily="34" charset="0"/>
              <a:ea typeface="Tahoma" panose="020B0604030504040204" pitchFamily="34" charset="0"/>
              <a:cs typeface="Tahoma" panose="020B0604030504040204" pitchFamily="34" charset="0"/>
            </a:endParaRPr>
          </a:p>
        </p:txBody>
      </p:sp>
      <p:sp>
        <p:nvSpPr>
          <p:cNvPr id="3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graphicFrame>
        <p:nvGraphicFramePr>
          <p:cNvPr id="2" name="表 1">
            <a:extLst>
              <a:ext uri="{FF2B5EF4-FFF2-40B4-BE49-F238E27FC236}">
                <a16:creationId xmlns:a16="http://schemas.microsoft.com/office/drawing/2014/main" id="{B779928E-25FC-EF50-E789-2EFFF409B00B}"/>
              </a:ext>
            </a:extLst>
          </p:cNvPr>
          <p:cNvGraphicFramePr>
            <a:graphicFrameLocks noGrp="1"/>
          </p:cNvGraphicFramePr>
          <p:nvPr>
            <p:extLst>
              <p:ext uri="{D42A27DB-BD31-4B8C-83A1-F6EECF244321}">
                <p14:modId xmlns:p14="http://schemas.microsoft.com/office/powerpoint/2010/main" val="467277553"/>
              </p:ext>
            </p:extLst>
          </p:nvPr>
        </p:nvGraphicFramePr>
        <p:xfrm>
          <a:off x="1149419" y="1422925"/>
          <a:ext cx="9100814" cy="5521828"/>
        </p:xfrm>
        <a:graphic>
          <a:graphicData uri="http://schemas.openxmlformats.org/drawingml/2006/table">
            <a:tbl>
              <a:tblPr firstRow="1" bandRow="1">
                <a:tableStyleId>{93296810-A885-4BE3-A3E7-6D5BEEA58F35}</a:tableStyleId>
              </a:tblPr>
              <a:tblGrid>
                <a:gridCol w="1872077">
                  <a:extLst>
                    <a:ext uri="{9D8B030D-6E8A-4147-A177-3AD203B41FA5}">
                      <a16:colId xmlns:a16="http://schemas.microsoft.com/office/drawing/2014/main" val="3265908141"/>
                    </a:ext>
                  </a:extLst>
                </a:gridCol>
                <a:gridCol w="1603513">
                  <a:extLst>
                    <a:ext uri="{9D8B030D-6E8A-4147-A177-3AD203B41FA5}">
                      <a16:colId xmlns:a16="http://schemas.microsoft.com/office/drawing/2014/main" val="2038933338"/>
                    </a:ext>
                  </a:extLst>
                </a:gridCol>
                <a:gridCol w="2040834">
                  <a:extLst>
                    <a:ext uri="{9D8B030D-6E8A-4147-A177-3AD203B41FA5}">
                      <a16:colId xmlns:a16="http://schemas.microsoft.com/office/drawing/2014/main" val="2840290565"/>
                    </a:ext>
                  </a:extLst>
                </a:gridCol>
                <a:gridCol w="3584390">
                  <a:extLst>
                    <a:ext uri="{9D8B030D-6E8A-4147-A177-3AD203B41FA5}">
                      <a16:colId xmlns:a16="http://schemas.microsoft.com/office/drawing/2014/main" val="3335863799"/>
                    </a:ext>
                  </a:extLst>
                </a:gridCol>
              </a:tblGrid>
              <a:tr h="781739">
                <a:tc>
                  <a:txBody>
                    <a:bodyPr/>
                    <a:lstStyle/>
                    <a:p>
                      <a:pPr algn="ctr">
                        <a:lnSpc>
                          <a:spcPct val="100000"/>
                        </a:lnSpc>
                      </a:pPr>
                      <a:r>
                        <a:rPr kumimoji="1" lang="es-ES_tradnl" altLang="ja-JP" sz="1800" baseline="0" dirty="0">
                          <a:solidFill>
                            <a:schemeClr val="bg1"/>
                          </a:solidFill>
                          <a:latin typeface="Tahoma" panose="020B0604030504040204" pitchFamily="34" charset="0"/>
                          <a:ea typeface="Tahoma" panose="020B0604030504040204" pitchFamily="34" charset="0"/>
                          <a:cs typeface="Tahoma" panose="020B0604030504040204" pitchFamily="34" charset="0"/>
                        </a:rPr>
                        <a:t>Tiền trợ cấp - Học bổng</a:t>
                      </a:r>
                      <a:endParaRPr kumimoji="1" lang="ja-JP" altLang="en-US" sz="1800" baseline="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txBody>
                  <a:tcPr anchor="ctr"/>
                </a:tc>
                <a:tc>
                  <a:txBody>
                    <a:bodyPr/>
                    <a:lstStyle/>
                    <a:p>
                      <a:pPr algn="ctr">
                        <a:lnSpc>
                          <a:spcPct val="100000"/>
                        </a:lnSpc>
                      </a:pPr>
                      <a:r>
                        <a:rPr kumimoji="1" lang="vi-VN" altLang="ja-JP" sz="1800" baseline="0" dirty="0">
                          <a:solidFill>
                            <a:schemeClr val="bg1"/>
                          </a:solidFill>
                          <a:latin typeface="Tahoma" panose="020B0604030504040204" pitchFamily="34" charset="0"/>
                          <a:ea typeface="Tahoma" panose="020B0604030504040204" pitchFamily="34" charset="0"/>
                          <a:cs typeface="Tahoma" panose="020B0604030504040204" pitchFamily="34" charset="0"/>
                        </a:rPr>
                        <a:t>Đối tượng</a:t>
                      </a:r>
                      <a:endParaRPr kumimoji="1" lang="ja-JP" altLang="en-US" sz="1800" baseline="0" dirty="0">
                        <a:solidFill>
                          <a:schemeClr val="bg1"/>
                        </a:solidFill>
                        <a:highlight>
                          <a:srgbClr val="FFFF00"/>
                        </a:highlight>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ct val="100000"/>
                        </a:lnSpc>
                      </a:pPr>
                      <a:r>
                        <a:rPr kumimoji="1" lang="es-ES_tradnl" altLang="ja-JP" sz="1800" baseline="0" dirty="0">
                          <a:solidFill>
                            <a:schemeClr val="bg1"/>
                          </a:solidFill>
                          <a:latin typeface="Tahoma" panose="020B0604030504040204" pitchFamily="34" charset="0"/>
                          <a:ea typeface="Tahoma" panose="020B0604030504040204" pitchFamily="34" charset="0"/>
                          <a:cs typeface="Tahoma" panose="020B0604030504040204" pitchFamily="34" charset="0"/>
                        </a:rPr>
                        <a:t>Nghĩa vụ</a:t>
                      </a:r>
                    </a:p>
                    <a:p>
                      <a:pPr algn="ctr">
                        <a:lnSpc>
                          <a:spcPct val="100000"/>
                        </a:lnSpc>
                      </a:pPr>
                      <a:r>
                        <a:rPr kumimoji="1" lang="es-ES_tradnl" altLang="ja-JP" sz="1800" baseline="0" dirty="0">
                          <a:solidFill>
                            <a:schemeClr val="bg1"/>
                          </a:solidFill>
                          <a:latin typeface="Tahoma" panose="020B0604030504040204" pitchFamily="34" charset="0"/>
                          <a:ea typeface="Tahoma" panose="020B0604030504040204" pitchFamily="34" charset="0"/>
                          <a:cs typeface="Tahoma" panose="020B0604030504040204" pitchFamily="34" charset="0"/>
                        </a:rPr>
                        <a:t>hoàn trả</a:t>
                      </a: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ct val="100000"/>
                        </a:lnSpc>
                      </a:pPr>
                      <a:r>
                        <a:rPr kumimoji="1" lang="es-ES_tradnl" altLang="ja-JP" sz="1800" baseline="0" dirty="0">
                          <a:solidFill>
                            <a:schemeClr val="bg1"/>
                          </a:solidFill>
                          <a:latin typeface="Tahoma" panose="020B0604030504040204" pitchFamily="34" charset="0"/>
                          <a:ea typeface="Tahoma" panose="020B0604030504040204" pitchFamily="34" charset="0"/>
                          <a:cs typeface="Tahoma" panose="020B0604030504040204" pitchFamily="34" charset="0"/>
                        </a:rPr>
                        <a:t>Nội dung</a:t>
                      </a: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770731697"/>
                  </a:ext>
                </a:extLst>
              </a:tr>
              <a:tr h="969418">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Hỗ</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trợ</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phí</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bậc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trung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phổ</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thông</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vi-VN" altLang="ja-JP" sz="1800" b="0" baseline="0" dirty="0">
                          <a:latin typeface="Tahoma" panose="020B0604030504040204" pitchFamily="34" charset="0"/>
                          <a:ea typeface="ＭＳ ゴシック" panose="020B0609070205080204" pitchFamily="49" charset="-128"/>
                          <a:cs typeface="Tahoma" panose="020B0604030504040204" pitchFamily="34" charset="0"/>
                        </a:rPr>
                        <a:t>Trường quốc lập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Dân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hoàn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trả</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l">
                        <a:lnSpc>
                          <a:spcPct val="100000"/>
                        </a:lnSpc>
                      </a:pPr>
                      <a:r>
                        <a:rPr kumimoji="1" lang="vi-VN" altLang="ja-JP" sz="1800" b="0" baseline="0" dirty="0">
                          <a:latin typeface="Tahoma" panose="020B0604030504040204" pitchFamily="34" charset="0"/>
                          <a:ea typeface="ＭＳ ゴシック" panose="020B0609070205080204" pitchFamily="49" charset="-128"/>
                          <a:cs typeface="Tahoma" panose="020B0604030504040204" pitchFamily="34" charset="0"/>
                        </a:rPr>
                        <a:t>Học phí được miễn</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p>
                      <a:pPr algn="l">
                        <a:lnSpc>
                          <a:spcPct val="100000"/>
                        </a:lnSpc>
                      </a:pP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giới</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hạn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về</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số</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tiền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hỗ</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trợ</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07937893"/>
                  </a:ext>
                </a:extLst>
              </a:tr>
              <a:tr h="781739">
                <a:tc>
                  <a:txBody>
                    <a:bodyPr/>
                    <a:lstStyle/>
                    <a:p>
                      <a:pPr algn="ctr">
                        <a:lnSpc>
                          <a:spcPct val="100000"/>
                        </a:lnSpc>
                      </a:pPr>
                      <a:r>
                        <a:rPr kumimoji="1" lang="es-ES_tradnl" altLang="ja-JP" sz="1800" b="0" baseline="0" dirty="0">
                          <a:latin typeface="Tahoma" panose="020B0604030504040204" pitchFamily="34" charset="0"/>
                          <a:ea typeface="ＭＳ ゴシック" panose="020B0609070205080204" pitchFamily="49" charset="-128"/>
                          <a:cs typeface="Tahoma" panose="020B0604030504040204" pitchFamily="34" charset="0"/>
                        </a:rPr>
                        <a:t>Trợ cấp khoản đóng nhập học</a:t>
                      </a:r>
                    </a:p>
                  </a:txBody>
                  <a:tcPr anchor="ctr">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Dân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hoàn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trả</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Trợ</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cấp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một</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phí</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nhập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828037753"/>
                  </a:ext>
                </a:extLst>
              </a:tr>
              <a:tr h="781739">
                <a:tc>
                  <a:txBody>
                    <a:bodyPr/>
                    <a:lstStyle/>
                    <a:p>
                      <a:pPr algn="ctr">
                        <a:lnSpc>
                          <a:spcPct val="100000"/>
                        </a:lnSpc>
                      </a:pPr>
                      <a:r>
                        <a:rPr kumimoji="1" lang="es-ES_tradnl" altLang="ja-JP" sz="1800" b="0" baseline="0" dirty="0">
                          <a:latin typeface="Tahoma" panose="020B0604030504040204" pitchFamily="34" charset="0"/>
                          <a:ea typeface="ＭＳ ゴシック" panose="020B0609070205080204" pitchFamily="49" charset="-128"/>
                          <a:cs typeface="Tahoma" panose="020B0604030504040204" pitchFamily="34" charset="0"/>
                        </a:rPr>
                        <a:t>Trợ cấp học phí</a:t>
                      </a:r>
                    </a:p>
                  </a:txBody>
                  <a:tcPr anchor="ctr">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Dân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hoàn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trả</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Trợ</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cấp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một</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phí</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38484983"/>
                  </a:ext>
                </a:extLst>
              </a:tr>
              <a:tr h="1085569">
                <a:tc>
                  <a:txBody>
                    <a:bodyPr/>
                    <a:lstStyle/>
                    <a:p>
                      <a:pPr algn="ctr">
                        <a:lnSpc>
                          <a:spcPct val="100000"/>
                        </a:lnSpc>
                      </a:pPr>
                      <a:r>
                        <a:rPr kumimoji="1" lang="es-ES_tradnl" altLang="ja-JP" sz="1800" b="0" baseline="0" dirty="0">
                          <a:latin typeface="Tahoma" panose="020B0604030504040204" pitchFamily="34" charset="0"/>
                          <a:ea typeface="ＭＳ ゴシック" panose="020B0609070205080204" pitchFamily="49" charset="-128"/>
                          <a:cs typeface="Tahoma" panose="020B0604030504040204" pitchFamily="34" charset="0"/>
                        </a:rPr>
                        <a:t>Vay tiền của quỹ học bổng</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vi-VN"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Trường quốc lập</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Công</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lập</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Dân</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lập</a:t>
                      </a:r>
                      <a:endPar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Cần</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hoàn</a:t>
                      </a:r>
                      <a:r>
                        <a:rPr kumimoji="1" lang="en-US" altLang="ja-JP"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solidFill>
                            <a:schemeClr val="tx1"/>
                          </a:solidFill>
                          <a:latin typeface="Tahoma" panose="020B0604030504040204" pitchFamily="34" charset="0"/>
                          <a:ea typeface="ＭＳ ゴシック" panose="020B0609070205080204" pitchFamily="49" charset="-128"/>
                          <a:cs typeface="Tahoma" panose="020B0604030504040204" pitchFamily="34" charset="0"/>
                        </a:rPr>
                        <a:t>trả</a:t>
                      </a:r>
                      <a:endParaRPr kumimoji="1" lang="ja-JP" altLang="en-US" sz="1800" b="0" baseline="0" dirty="0">
                        <a:solidFill>
                          <a:schemeClr val="tx1"/>
                        </a:solidFill>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00000"/>
                        </a:lnSpc>
                      </a:pP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Cho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vay</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lãi</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suất</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đối</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với</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những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sinh</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khăn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về</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mặt</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kinh</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tế</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11,000-35,000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yên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tháng</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69425652"/>
                  </a:ext>
                </a:extLst>
              </a:tr>
              <a:tr h="1121624">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bổng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dành</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cho</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sinh</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THPT</a:t>
                      </a: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vi-VN" altLang="ja-JP" sz="1800" b="0" baseline="0" dirty="0">
                          <a:latin typeface="Tahoma" panose="020B0604030504040204" pitchFamily="34" charset="0"/>
                          <a:ea typeface="ＭＳ ゴシック" panose="020B0609070205080204" pitchFamily="49" charset="-128"/>
                          <a:cs typeface="Tahoma" panose="020B0604030504040204" pitchFamily="34" charset="0"/>
                        </a:rPr>
                        <a:t>Trường quốc lập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p>
                    <a:p>
                      <a:pPr marL="0" marR="0" lvl="0" indent="0" algn="ctr" defTabSz="1007943" rtl="0" eaLnBrk="1" fontAlgn="auto" latinLnBrk="0" hangingPunct="1">
                        <a:lnSpc>
                          <a:spcPct val="100000"/>
                        </a:lnSpc>
                        <a:spcBef>
                          <a:spcPts val="0"/>
                        </a:spcBef>
                        <a:spcAft>
                          <a:spcPts val="0"/>
                        </a:spcAft>
                        <a:buClrTx/>
                        <a:buSzTx/>
                        <a:buFontTx/>
                        <a:buNone/>
                        <a:tabLst/>
                        <a:defRPr/>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Dân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lập</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có</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Không</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cần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hoàn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trả</a:t>
                      </a:r>
                      <a:endParaRPr kumimoji="1" lang="ja-JP" altLang="en-US"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00000"/>
                        </a:lnSpc>
                      </a:pP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Hỗ</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trợ</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chi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phí</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giáo</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dục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ngoài</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tiền</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sách</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giáo</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khoa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và</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1800" b="0" baseline="0" dirty="0" err="1">
                          <a:latin typeface="Tahoma" panose="020B0604030504040204" pitchFamily="34" charset="0"/>
                          <a:ea typeface="ＭＳ ゴシック" panose="020B0609070205080204" pitchFamily="49" charset="-128"/>
                          <a:cs typeface="Tahoma" panose="020B0604030504040204" pitchFamily="34" charset="0"/>
                        </a:rPr>
                        <a:t>phí</a:t>
                      </a:r>
                      <a:endParaRPr kumimoji="1" lang="en-US" altLang="ja-JP" sz="1800" b="0" baseline="0" dirty="0">
                        <a:latin typeface="Tahoma" panose="020B0604030504040204" pitchFamily="34" charset="0"/>
                        <a:ea typeface="ＭＳ ゴシック" panose="020B0609070205080204" pitchFamily="49" charset="-128"/>
                        <a:cs typeface="Tahoma" panose="020B060403050404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2654316"/>
                  </a:ext>
                </a:extLst>
              </a:tr>
            </a:tbl>
          </a:graphicData>
        </a:graphic>
      </p:graphicFrame>
    </p:spTree>
    <p:extLst>
      <p:ext uri="{BB962C8B-B14F-4D97-AF65-F5344CB8AC3E}">
        <p14:creationId xmlns:p14="http://schemas.microsoft.com/office/powerpoint/2010/main" val="8520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2FD42157-BCB3-A40B-E82A-435C7B130169}"/>
              </a:ext>
            </a:extLst>
          </p:cNvPr>
          <p:cNvSpPr/>
          <p:nvPr/>
        </p:nvSpPr>
        <p:spPr>
          <a:xfrm>
            <a:off x="757196" y="305758"/>
            <a:ext cx="9624963" cy="692173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Noto Sans JP"/>
            </a:endParaRPr>
          </a:p>
          <a:p>
            <a:pPr algn="ctr"/>
            <a:endParaRPr lang="en-US" altLang="ja-JP" dirty="0">
              <a:solidFill>
                <a:srgbClr val="000000"/>
              </a:solidFill>
              <a:latin typeface="Noto Sans JP"/>
            </a:endParaRPr>
          </a:p>
          <a:p>
            <a:endParaRPr lang="en-US" altLang="ja-JP" dirty="0">
              <a:solidFill>
                <a:srgbClr val="000000"/>
              </a:solidFill>
              <a:latin typeface="Noto Sans JP"/>
            </a:endParaRPr>
          </a:p>
          <a:p>
            <a:r>
              <a:rPr lang="ja-JP" altLang="en-US" dirty="0">
                <a:latin typeface="ＭＳ ゴシック" panose="020B0609070205080204" pitchFamily="49" charset="-128"/>
                <a:ea typeface="ＭＳ ゴシック" panose="020B0609070205080204" pitchFamily="49" charset="-128"/>
              </a:rPr>
              <a:t>豊田西高校</a:t>
            </a:r>
            <a:endParaRPr kumimoji="1" lang="ja-JP" altLang="en-US" dirty="0"/>
          </a:p>
        </p:txBody>
      </p:sp>
      <p:sp>
        <p:nvSpPr>
          <p:cNvPr id="8" name="四角形: 角を丸くする 2">
            <a:extLst>
              <a:ext uri="{FF2B5EF4-FFF2-40B4-BE49-F238E27FC236}">
                <a16:creationId xmlns:a16="http://schemas.microsoft.com/office/drawing/2014/main" id="{6E27DC12-4212-493A-995C-A3C1BF9B2F5D}"/>
              </a:ext>
            </a:extLst>
          </p:cNvPr>
          <p:cNvSpPr/>
          <p:nvPr/>
        </p:nvSpPr>
        <p:spPr>
          <a:xfrm>
            <a:off x="960402" y="1094772"/>
            <a:ext cx="9218296" cy="770842"/>
          </a:xfrm>
          <a:prstGeom prst="roundRect">
            <a:avLst>
              <a:gd name="adj" fmla="val 43918"/>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Quyết</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định</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đậu</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hay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rớt</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chỉ</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bằng</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bài</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kiểm</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en-US" altLang="ja-JP" sz="2400" b="1" dirty="0" err="1">
                <a:latin typeface="Tahoma" panose="020B0604030504040204" pitchFamily="34" charset="0"/>
                <a:ea typeface="Tahoma" panose="020B0604030504040204" pitchFamily="34" charset="0"/>
                <a:cs typeface="Tahoma" panose="020B0604030504040204" pitchFamily="34" charset="0"/>
              </a:rPr>
              <a:t>tra</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endPar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9" name="テキスト ボックス 8">
            <a:extLst>
              <a:ext uri="{FF2B5EF4-FFF2-40B4-BE49-F238E27FC236}">
                <a16:creationId xmlns:a16="http://schemas.microsoft.com/office/drawing/2014/main" id="{22CD82AB-254E-404E-939A-8FFECD13E09F}"/>
              </a:ext>
            </a:extLst>
          </p:cNvPr>
          <p:cNvSpPr txBox="1"/>
          <p:nvPr/>
        </p:nvSpPr>
        <p:spPr>
          <a:xfrm>
            <a:off x="663095" y="2037056"/>
            <a:ext cx="9515603" cy="523220"/>
          </a:xfrm>
          <a:prstGeom prst="rect">
            <a:avLst/>
          </a:prstGeom>
          <a:noFill/>
        </p:spPr>
        <p:txBody>
          <a:bodyPr wrap="square" rtlCol="0">
            <a:spAutoFit/>
          </a:bodyPr>
          <a:lstStyle/>
          <a:p>
            <a:pPr algn="ctr"/>
            <a:r>
              <a:rPr kumimoji="1" lang="ja-JP" altLang="en-US" sz="16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1600" b="1" dirty="0">
                <a:latin typeface="Tahoma" panose="020B0604030504040204" pitchFamily="34" charset="0"/>
                <a:ea typeface="Tahoma" panose="020B0604030504040204" pitchFamily="34" charset="0"/>
                <a:cs typeface="Tahoma" panose="020B0604030504040204" pitchFamily="34" charset="0"/>
              </a:rPr>
              <a:t>Trả lời</a:t>
            </a:r>
            <a:r>
              <a:rPr kumimoji="1" lang="ja-JP" altLang="en-US" sz="16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Không</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quyết</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chỉ</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kiểm</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tra</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kumimoji="1"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3" name="テキスト ボックス 12">
            <a:extLst>
              <a:ext uri="{FF2B5EF4-FFF2-40B4-BE49-F238E27FC236}">
                <a16:creationId xmlns:a16="http://schemas.microsoft.com/office/drawing/2014/main" id="{22CD82AB-254E-404E-939A-8FFECD13E09F}"/>
              </a:ext>
            </a:extLst>
          </p:cNvPr>
          <p:cNvSpPr txBox="1"/>
          <p:nvPr/>
        </p:nvSpPr>
        <p:spPr>
          <a:xfrm>
            <a:off x="1046397" y="2562157"/>
            <a:ext cx="9132301" cy="1536513"/>
          </a:xfrm>
          <a:prstGeom prst="roundRect">
            <a:avLst>
              <a:gd name="adj" fmla="val 45584"/>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pPr marL="444500" indent="-269875">
              <a:lnSpc>
                <a:spcPts val="3000"/>
              </a:lnSpc>
              <a:tabLst>
                <a:tab pos="2147888" algn="l"/>
              </a:tabLst>
            </a:pPr>
            <a:r>
              <a:rPr kumimoji="1" lang="vi-VN" altLang="ja-JP" sz="2800" u="sng"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Đánh giá hồ sơ</a:t>
            </a:r>
            <a:r>
              <a:rPr kumimoji="1"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vi-VN" altLang="ja-JP" sz="2000" dirty="0">
                <a:latin typeface="Tahoma" panose="020B0604030504040204" pitchFamily="34" charset="0"/>
                <a:ea typeface="Tahoma" panose="020B0604030504040204" pitchFamily="34" charset="0"/>
                <a:cs typeface="Tahoma" panose="020B0604030504040204" pitchFamily="34" charset="0"/>
              </a:rPr>
              <a:t>Nội dung giấy tờ được trường trung học cơ sở gửi đến trường trung học phổ thông gồm</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en-US" altLang="ja-JP" sz="2000" dirty="0" err="1">
                <a:solidFill>
                  <a:srgbClr val="FF0000"/>
                </a:solidFill>
                <a:latin typeface="Tahoma" panose="020B0604030504040204" pitchFamily="34" charset="0"/>
                <a:ea typeface="Tahoma" panose="020B0604030504040204" pitchFamily="34" charset="0"/>
                <a:cs typeface="Tahoma" panose="020B0604030504040204" pitchFamily="34" charset="0"/>
              </a:rPr>
              <a:t>Đánh</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solidFill>
                  <a:srgbClr val="FF0000"/>
                </a:solidFill>
                <a:latin typeface="Tahoma" panose="020B0604030504040204" pitchFamily="34" charset="0"/>
                <a:ea typeface="Tahoma" panose="020B0604030504040204" pitchFamily="34" charset="0"/>
                <a:cs typeface="Tahoma" panose="020B0604030504040204" pitchFamily="34" charset="0"/>
              </a:rPr>
              <a:t>giá</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solidFill>
                  <a:srgbClr val="FF0000"/>
                </a:solidFill>
                <a:latin typeface="Tahoma" panose="020B0604030504040204" pitchFamily="34" charset="0"/>
                <a:ea typeface="Tahoma" panose="020B0604030504040204" pitchFamily="34" charset="0"/>
                <a:cs typeface="Tahoma" panose="020B0604030504040204" pitchFamily="34" charset="0"/>
              </a:rPr>
              <a:t>bạ</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err="1">
                <a:latin typeface="Tahoma" panose="020B0604030504040204" pitchFamily="34" charset="0"/>
                <a:ea typeface="Tahoma" panose="020B0604030504040204" pitchFamily="34" charset="0"/>
                <a:cs typeface="Tahoma" panose="020B0604030504040204" pitchFamily="34" charset="0"/>
              </a:rPr>
              <a:t>và</a:t>
            </a:r>
            <a:r>
              <a:rPr kumimoji="1" lang="en-US" altLang="ja-JP" sz="2000" dirty="0">
                <a:latin typeface="Tahoma" panose="020B0604030504040204" pitchFamily="34" charset="0"/>
                <a:ea typeface="Tahoma" panose="020B0604030504040204" pitchFamily="34" charset="0"/>
                <a:cs typeface="Tahoma" panose="020B0604030504040204" pitchFamily="34" charset="0"/>
              </a:rPr>
              <a:t> </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vi-VN" altLang="ja-JP" sz="2000" u="sng" dirty="0">
                <a:solidFill>
                  <a:srgbClr val="FF0000"/>
                </a:solidFill>
                <a:latin typeface="Tahoma" panose="020B0604030504040204" pitchFamily="34" charset="0"/>
                <a:ea typeface="Tahoma" panose="020B0604030504040204" pitchFamily="34" charset="0"/>
                <a:cs typeface="Tahoma" panose="020B0604030504040204" pitchFamily="34" charset="0"/>
              </a:rPr>
              <a:t>Tình hình đời sống học đường</a:t>
            </a:r>
            <a:r>
              <a:rPr kumimoji="1" lang="en-US" altLang="ja-JP"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en-US" altLang="ja-JP" sz="20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1" lang="en-US" altLang="ja-JP" sz="2000" b="1" u="sng"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テキスト ボックス 14">
            <a:extLst>
              <a:ext uri="{FF2B5EF4-FFF2-40B4-BE49-F238E27FC236}">
                <a16:creationId xmlns:a16="http://schemas.microsoft.com/office/drawing/2014/main" id="{22CD82AB-254E-404E-939A-8FFECD13E09F}"/>
              </a:ext>
            </a:extLst>
          </p:cNvPr>
          <p:cNvSpPr txBox="1"/>
          <p:nvPr/>
        </p:nvSpPr>
        <p:spPr>
          <a:xfrm>
            <a:off x="6796668" y="4662650"/>
            <a:ext cx="3074584" cy="976908"/>
          </a:xfrm>
          <a:prstGeom prst="roundRect">
            <a:avLst>
              <a:gd name="adj" fmla="val 9877"/>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252000" indent="-252000">
              <a:spcBef>
                <a:spcPts val="600"/>
              </a:spcBef>
              <a:buFont typeface="Arial" panose="020B0604020202020204" pitchFamily="34" charset="0"/>
              <a:buChar char="•"/>
              <a:tabLst>
                <a:tab pos="1698625" algn="l"/>
              </a:tabLst>
            </a:pPr>
            <a:r>
              <a:rPr kumimoji="1" lang="en-US" altLang="ja-JP" dirty="0" err="1">
                <a:latin typeface="Tahoma" panose="020B0604030504040204" pitchFamily="34" charset="0"/>
                <a:ea typeface="Tahoma" panose="020B0604030504040204" pitchFamily="34" charset="0"/>
                <a:cs typeface="Tahoma" panose="020B0604030504040204" pitchFamily="34" charset="0"/>
              </a:rPr>
              <a:t>Số</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ngày</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đi</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hoạt</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động</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câu</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lạc</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bộ</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hoạt</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động</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hội</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sinh</a:t>
            </a:r>
            <a:r>
              <a:rPr kumimoji="1" lang="en-US" altLang="ja-JP" dirty="0">
                <a:latin typeface="Tahoma" panose="020B0604030504040204" pitchFamily="34" charset="0"/>
                <a:ea typeface="Tahoma" panose="020B0604030504040204" pitchFamily="34" charset="0"/>
                <a:cs typeface="Tahoma" panose="020B0604030504040204" pitchFamily="34" charset="0"/>
              </a:rPr>
              <a:t>, v.v...</a:t>
            </a:r>
            <a:endParaRPr kumimoji="1" lang="en-US" altLang="ja-JP" u="sng" dirty="0">
              <a:latin typeface="Tahoma" panose="020B0604030504040204" pitchFamily="34" charset="0"/>
              <a:ea typeface="Tahoma" panose="020B0604030504040204" pitchFamily="34" charset="0"/>
              <a:cs typeface="Tahoma" panose="020B0604030504040204" pitchFamily="34" charset="0"/>
            </a:endParaRPr>
          </a:p>
        </p:txBody>
      </p:sp>
      <p:sp>
        <p:nvSpPr>
          <p:cNvPr id="14" name="テキスト ボックス 13">
            <a:extLst>
              <a:ext uri="{FF2B5EF4-FFF2-40B4-BE49-F238E27FC236}">
                <a16:creationId xmlns:a16="http://schemas.microsoft.com/office/drawing/2014/main" id="{22CD82AB-254E-404E-939A-8FFECD13E09F}"/>
              </a:ext>
            </a:extLst>
          </p:cNvPr>
          <p:cNvSpPr txBox="1"/>
          <p:nvPr/>
        </p:nvSpPr>
        <p:spPr>
          <a:xfrm>
            <a:off x="1177945" y="4495525"/>
            <a:ext cx="4907169" cy="1269980"/>
          </a:xfrm>
          <a:prstGeom prst="roundRect">
            <a:avLst>
              <a:gd name="adj" fmla="val 9877"/>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252000" indent="-252000">
              <a:buFont typeface="Arial" panose="020B0604020202020204" pitchFamily="34" charset="0"/>
              <a:buChar char="•"/>
              <a:tabLst>
                <a:tab pos="1698625" algn="l"/>
              </a:tabLst>
            </a:pPr>
            <a:r>
              <a:rPr kumimoji="1" lang="en-US" altLang="ja-JP" dirty="0" err="1">
                <a:latin typeface="Tahoma" panose="020B0604030504040204" pitchFamily="34" charset="0"/>
                <a:ea typeface="Tahoma" panose="020B0604030504040204" pitchFamily="34" charset="0"/>
                <a:cs typeface="Tahoma" panose="020B0604030504040204" pitchFamily="34" charset="0"/>
              </a:rPr>
              <a:t>Tổng</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điểm</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đánh</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giá</a:t>
            </a:r>
            <a:r>
              <a:rPr kumimoji="1" lang="en-US" altLang="ja-JP" dirty="0">
                <a:latin typeface="Tahoma" panose="020B0604030504040204" pitchFamily="34" charset="0"/>
                <a:ea typeface="Tahoma" panose="020B0604030504040204" pitchFamily="34" charset="0"/>
                <a:cs typeface="Tahoma" panose="020B0604030504040204" pitchFamily="34" charset="0"/>
              </a:rPr>
              <a:t> (5 ~ 1) </a:t>
            </a:r>
            <a:r>
              <a:rPr kumimoji="1" lang="en-US" altLang="ja-JP" dirty="0" err="1">
                <a:latin typeface="Tahoma" panose="020B0604030504040204" pitchFamily="34" charset="0"/>
                <a:ea typeface="Tahoma" panose="020B0604030504040204" pitchFamily="34" charset="0"/>
                <a:cs typeface="Tahoma" panose="020B0604030504040204" pitchFamily="34" charset="0"/>
              </a:rPr>
              <a:t>của</a:t>
            </a:r>
            <a:r>
              <a:rPr kumimoji="1" lang="en-US" altLang="ja-JP" dirty="0">
                <a:latin typeface="Tahoma" panose="020B0604030504040204" pitchFamily="34" charset="0"/>
                <a:ea typeface="Tahoma" panose="020B0604030504040204" pitchFamily="34" charset="0"/>
                <a:cs typeface="Tahoma" panose="020B0604030504040204" pitchFamily="34" charset="0"/>
              </a:rPr>
              <a:t> 9 </a:t>
            </a:r>
            <a:r>
              <a:rPr kumimoji="1" lang="en-US" altLang="ja-JP" dirty="0" err="1">
                <a:latin typeface="Tahoma" panose="020B0604030504040204" pitchFamily="34" charset="0"/>
                <a:ea typeface="Tahoma" panose="020B0604030504040204" pitchFamily="34" charset="0"/>
                <a:cs typeface="Tahoma" panose="020B0604030504040204" pitchFamily="34" charset="0"/>
              </a:rPr>
              <a:t>môn</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trong</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bạ</a:t>
            </a:r>
            <a:br>
              <a:rPr kumimoji="1" lang="en-US" altLang="ja-JP" dirty="0">
                <a:latin typeface="Tahoma" panose="020B0604030504040204" pitchFamily="34" charset="0"/>
                <a:ea typeface="Tahoma" panose="020B0604030504040204" pitchFamily="34" charset="0"/>
                <a:cs typeface="Tahoma" panose="020B0604030504040204" pitchFamily="34" charset="0"/>
              </a:rPr>
            </a:br>
            <a:r>
              <a:rPr kumimoji="1" lang="en-US" altLang="ja-JP" dirty="0">
                <a:latin typeface="Tahoma" panose="020B0604030504040204" pitchFamily="34" charset="0"/>
                <a:ea typeface="Tahoma" panose="020B0604030504040204" pitchFamily="34" charset="0"/>
                <a:cs typeface="Tahoma" panose="020B0604030504040204" pitchFamily="34" charset="0"/>
              </a:rPr>
              <a:t>※</a:t>
            </a:r>
            <a:r>
              <a:rPr kumimoji="1" lang="fr-FR" altLang="ja-JP" dirty="0">
                <a:latin typeface="Tahoma" panose="020B0604030504040204" pitchFamily="34" charset="0"/>
                <a:ea typeface="Tahoma" panose="020B0604030504040204" pitchFamily="34" charset="0"/>
                <a:cs typeface="Tahoma" panose="020B0604030504040204" pitchFamily="34" charset="0"/>
              </a:rPr>
              <a:t>Tối đa là 45 điểm</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p>
            <a:pPr marL="252000" indent="-252000">
              <a:buFont typeface="Arial" panose="020B0604020202020204" pitchFamily="34" charset="0"/>
              <a:buChar char="•"/>
              <a:tabLst>
                <a:tab pos="1698625" algn="l"/>
              </a:tabLst>
            </a:pPr>
            <a:r>
              <a:rPr kumimoji="1" lang="vi-VN" altLang="ja-JP" dirty="0">
                <a:latin typeface="Tahoma" panose="020B0604030504040204" pitchFamily="34" charset="0"/>
                <a:ea typeface="Tahoma" panose="020B0604030504040204" pitchFamily="34" charset="0"/>
                <a:cs typeface="Tahoma" panose="020B0604030504040204" pitchFamily="34" charset="0"/>
              </a:rPr>
              <a:t>Đánh giá học sinh trung học cơ sở năm 3</a:t>
            </a:r>
            <a:endParaRPr kumimoji="1" lang="en-US" altLang="ja-JP" u="sng" dirty="0">
              <a:latin typeface="Tahoma" panose="020B0604030504040204" pitchFamily="34" charset="0"/>
              <a:ea typeface="Tahoma" panose="020B0604030504040204" pitchFamily="34" charset="0"/>
              <a:cs typeface="Tahoma" panose="020B0604030504040204" pitchFamily="34" charset="0"/>
            </a:endParaRPr>
          </a:p>
        </p:txBody>
      </p:sp>
      <p:sp>
        <p:nvSpPr>
          <p:cNvPr id="12" name="テキスト ボックス 11">
            <a:extLst>
              <a:ext uri="{FF2B5EF4-FFF2-40B4-BE49-F238E27FC236}">
                <a16:creationId xmlns:a16="http://schemas.microsoft.com/office/drawing/2014/main" id="{22CD82AB-254E-404E-939A-8FFECD13E09F}"/>
              </a:ext>
            </a:extLst>
          </p:cNvPr>
          <p:cNvSpPr txBox="1"/>
          <p:nvPr/>
        </p:nvSpPr>
        <p:spPr>
          <a:xfrm>
            <a:off x="844784" y="5891351"/>
            <a:ext cx="9515603" cy="1169551"/>
          </a:xfrm>
          <a:prstGeom prst="rect">
            <a:avLst/>
          </a:prstGeom>
          <a:noFill/>
        </p:spPr>
        <p:txBody>
          <a:bodyPr wrap="square" rtlCol="0">
            <a:spAutoFit/>
          </a:bodyPr>
          <a:lstStyle/>
          <a:p>
            <a:pPr algn="ctr">
              <a:spcBef>
                <a:spcPts val="600"/>
              </a:spcBef>
              <a:buClr>
                <a:srgbClr val="FF3399"/>
              </a:buClr>
            </a:pPr>
            <a:r>
              <a:rPr kumimoji="1" lang="vi-VN" altLang="ja-JP" sz="3000" dirty="0">
                <a:solidFill>
                  <a:srgbClr val="FF0000"/>
                </a:solidFill>
                <a:latin typeface="Tahoma" panose="020B0604030504040204" pitchFamily="34" charset="0"/>
                <a:ea typeface="Tahoma" panose="020B0604030504040204" pitchFamily="34" charset="0"/>
                <a:cs typeface="Tahoma" panose="020B0604030504040204" pitchFamily="34" charset="0"/>
              </a:rPr>
              <a:t>Đời sống học đường hàng ngày là vô cùng quan trọng!</a:t>
            </a:r>
            <a:endParaRPr kumimoji="1" lang="en-US" altLang="ja-JP" sz="3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buClr>
                <a:srgbClr val="FF3399"/>
              </a:buClr>
            </a:pPr>
            <a:r>
              <a:rPr kumimoji="1" lang="vi-VN" altLang="ja-JP" sz="2000" dirty="0">
                <a:latin typeface="Tahoma" panose="020B0604030504040204" pitchFamily="34" charset="0"/>
                <a:ea typeface="Tahoma" panose="020B0604030504040204" pitchFamily="34" charset="0"/>
                <a:cs typeface="Tahoma" panose="020B0604030504040204" pitchFamily="34" charset="0"/>
              </a:rPr>
              <a:t>Đánh giá các hoạt động như là “Tuân thủ thời gian”, </a:t>
            </a:r>
            <a:br>
              <a:rPr kumimoji="1" lang="en-US" altLang="ja-JP" sz="2000" dirty="0">
                <a:latin typeface="Tahoma" panose="020B0604030504040204" pitchFamily="34" charset="0"/>
                <a:ea typeface="Tahoma" panose="020B0604030504040204" pitchFamily="34" charset="0"/>
                <a:cs typeface="Tahoma" panose="020B0604030504040204" pitchFamily="34" charset="0"/>
              </a:rPr>
            </a:br>
            <a:r>
              <a:rPr kumimoji="1" lang="vi-VN" altLang="ja-JP" sz="2000" dirty="0">
                <a:latin typeface="Tahoma" panose="020B0604030504040204" pitchFamily="34" charset="0"/>
                <a:ea typeface="Tahoma" panose="020B0604030504040204" pitchFamily="34" charset="0"/>
                <a:cs typeface="Tahoma" panose="020B0604030504040204" pitchFamily="34" charset="0"/>
              </a:rPr>
              <a:t>“Việc nộp những tài liệu cần nộp”, “Thái độ học tập”, v.v...</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0" name="スライド番号プレースホルダー 3">
            <a:extLst>
              <a:ext uri="{FF2B5EF4-FFF2-40B4-BE49-F238E27FC236}">
                <a16:creationId xmlns:a16="http://schemas.microsoft.com/office/drawing/2014/main" id="{5C366C4A-394D-4536-A7F7-D1FB32A4B489}"/>
              </a:ext>
            </a:extLst>
          </p:cNvPr>
          <p:cNvSpPr txBox="1">
            <a:spLocks/>
          </p:cNvSpPr>
          <p:nvPr/>
        </p:nvSpPr>
        <p:spPr>
          <a:xfrm>
            <a:off x="4143079" y="7227490"/>
            <a:ext cx="2405658" cy="276999"/>
          </a:xfrm>
          <a:prstGeom prst="rect">
            <a:avLst/>
          </a:prstGeom>
        </p:spPr>
        <p:txBody>
          <a:bodyPr vert="horz" lIns="91440" tIns="45720" rIns="91440" bIns="45720" rtlCol="0" anchor="ct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 name="右矢印 1"/>
          <p:cNvSpPr/>
          <p:nvPr/>
        </p:nvSpPr>
        <p:spPr>
          <a:xfrm rot="5913329">
            <a:off x="2520067" y="4052396"/>
            <a:ext cx="612000" cy="32979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sp>
        <p:nvSpPr>
          <p:cNvPr id="17" name="右矢印 16"/>
          <p:cNvSpPr/>
          <p:nvPr/>
        </p:nvSpPr>
        <p:spPr>
          <a:xfrm rot="14318101" flipH="1">
            <a:off x="6670319" y="4066824"/>
            <a:ext cx="792000" cy="36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sp>
        <p:nvSpPr>
          <p:cNvPr id="32" name="テキスト ボックス 31">
            <a:extLst>
              <a:ext uri="{FF2B5EF4-FFF2-40B4-BE49-F238E27FC236}">
                <a16:creationId xmlns:a16="http://schemas.microsoft.com/office/drawing/2014/main" id="{7FDEA1AA-CEE7-4173-B758-D5397DAC8FF8}"/>
              </a:ext>
            </a:extLst>
          </p:cNvPr>
          <p:cNvSpPr txBox="1"/>
          <p:nvPr/>
        </p:nvSpPr>
        <p:spPr>
          <a:xfrm>
            <a:off x="777895" y="470122"/>
            <a:ext cx="7686911"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7</a:t>
            </a:r>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 Kỳ thi tuyển sinh vào trường THPT</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33" name="図 32">
            <a:extLst>
              <a:ext uri="{FF2B5EF4-FFF2-40B4-BE49-F238E27FC236}">
                <a16:creationId xmlns:a16="http://schemas.microsoft.com/office/drawing/2014/main" id="{D4908B93-AE13-44EA-B5DD-29F00F5A7415}"/>
              </a:ext>
            </a:extLst>
          </p:cNvPr>
          <p:cNvPicPr>
            <a:picLocks/>
          </p:cNvPicPr>
          <p:nvPr/>
        </p:nvPicPr>
        <p:blipFill rotWithShape="1">
          <a:blip r:embed="rId2" cstate="screen">
            <a:extLst>
              <a:ext uri="{28A0092B-C50C-407E-A947-70E740481C1C}">
                <a14:useLocalDpi xmlns:a14="http://schemas.microsoft.com/office/drawing/2010/main"/>
              </a:ext>
            </a:extLst>
          </a:blip>
          <a:srcRect r="-2043" b="-69031"/>
          <a:stretch/>
        </p:blipFill>
        <p:spPr>
          <a:xfrm>
            <a:off x="960402" y="930415"/>
            <a:ext cx="7488000" cy="109532"/>
          </a:xfrm>
          <a:prstGeom prst="rect">
            <a:avLst/>
          </a:prstGeom>
        </p:spPr>
      </p:pic>
    </p:spTree>
    <p:extLst>
      <p:ext uri="{BB962C8B-B14F-4D97-AF65-F5344CB8AC3E}">
        <p14:creationId xmlns:p14="http://schemas.microsoft.com/office/powerpoint/2010/main" val="36922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BC21F87-1F94-4C35-AA2B-1F802996DCA7}"/>
              </a:ext>
            </a:extLst>
          </p:cNvPr>
          <p:cNvPicPr>
            <a:picLocks noChangeAspect="1"/>
          </p:cNvPicPr>
          <p:nvPr/>
        </p:nvPicPr>
        <p:blipFill>
          <a:blip r:embed="rId2"/>
          <a:stretch>
            <a:fillRect/>
          </a:stretch>
        </p:blipFill>
        <p:spPr>
          <a:xfrm>
            <a:off x="947328" y="351478"/>
            <a:ext cx="9203669" cy="6789146"/>
          </a:xfrm>
          <a:prstGeom prst="rect">
            <a:avLst/>
          </a:prstGeom>
        </p:spPr>
      </p:pic>
      <p:sp>
        <p:nvSpPr>
          <p:cNvPr id="4" name="スライド番号プレースホルダー 3"/>
          <p:cNvSpPr>
            <a:spLocks noGrp="1"/>
          </p:cNvSpPr>
          <p:nvPr>
            <p:ph type="sldNum" sz="quarter" idx="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b="0" smtClean="0">
                <a:solidFill>
                  <a:schemeClr val="tx1"/>
                </a:solidFill>
                <a:latin typeface="UD デジタル 教科書体 NP-B" panose="02020700000000000000" pitchFamily="18" charset="-128"/>
                <a:ea typeface="UD デジタル 教科書体 NP-B" panose="02020700000000000000" pitchFamily="18" charset="-128"/>
              </a:rPr>
              <a:pPr algn="ctr"/>
              <a:t>1</a:t>
            </a:fld>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p>
        </p:txBody>
      </p:sp>
      <p:graphicFrame>
        <p:nvGraphicFramePr>
          <p:cNvPr id="6" name="表 5">
            <a:extLst>
              <a:ext uri="{FF2B5EF4-FFF2-40B4-BE49-F238E27FC236}">
                <a16:creationId xmlns:a16="http://schemas.microsoft.com/office/drawing/2014/main" id="{7BB9EA39-C97C-B12F-851F-1765CFE3F562}"/>
              </a:ext>
            </a:extLst>
          </p:cNvPr>
          <p:cNvGraphicFramePr>
            <a:graphicFrameLocks noGrp="1"/>
          </p:cNvGraphicFramePr>
          <p:nvPr>
            <p:extLst>
              <p:ext uri="{D42A27DB-BD31-4B8C-83A1-F6EECF244321}">
                <p14:modId xmlns:p14="http://schemas.microsoft.com/office/powerpoint/2010/main" val="199856391"/>
              </p:ext>
            </p:extLst>
          </p:nvPr>
        </p:nvGraphicFramePr>
        <p:xfrm>
          <a:off x="2372597" y="470946"/>
          <a:ext cx="7591674" cy="6514056"/>
        </p:xfrm>
        <a:graphic>
          <a:graphicData uri="http://schemas.openxmlformats.org/drawingml/2006/table">
            <a:tbl>
              <a:tblPr firstRow="1" bandRow="1">
                <a:tableStyleId>{8A107856-5554-42FB-B03E-39F5DBC370BA}</a:tableStyleId>
              </a:tblPr>
              <a:tblGrid>
                <a:gridCol w="445821">
                  <a:extLst>
                    <a:ext uri="{9D8B030D-6E8A-4147-A177-3AD203B41FA5}">
                      <a16:colId xmlns:a16="http://schemas.microsoft.com/office/drawing/2014/main" val="356765379"/>
                    </a:ext>
                  </a:extLst>
                </a:gridCol>
                <a:gridCol w="3429982">
                  <a:extLst>
                    <a:ext uri="{9D8B030D-6E8A-4147-A177-3AD203B41FA5}">
                      <a16:colId xmlns:a16="http://schemas.microsoft.com/office/drawing/2014/main" val="2602259453"/>
                    </a:ext>
                  </a:extLst>
                </a:gridCol>
                <a:gridCol w="2935685">
                  <a:extLst>
                    <a:ext uri="{9D8B030D-6E8A-4147-A177-3AD203B41FA5}">
                      <a16:colId xmlns:a16="http://schemas.microsoft.com/office/drawing/2014/main" val="1277759741"/>
                    </a:ext>
                  </a:extLst>
                </a:gridCol>
                <a:gridCol w="780186">
                  <a:extLst>
                    <a:ext uri="{9D8B030D-6E8A-4147-A177-3AD203B41FA5}">
                      <a16:colId xmlns:a16="http://schemas.microsoft.com/office/drawing/2014/main" val="2647519011"/>
                    </a:ext>
                  </a:extLst>
                </a:gridCol>
              </a:tblGrid>
              <a:tr h="391166">
                <a:tc>
                  <a:txBody>
                    <a:bodyPr/>
                    <a:lstStyle/>
                    <a:p>
                      <a:pPr algn="ctr">
                        <a:lnSpc>
                          <a:spcPct val="100000"/>
                        </a:lnSpc>
                        <a:tabLst/>
                      </a:pPr>
                      <a:r>
                        <a:rPr kumimoji="1" lang="en-US" altLang="ja-JP" sz="1800" b="1" dirty="0">
                          <a:latin typeface="Tahoma" panose="020B0604030504040204" pitchFamily="34" charset="0"/>
                          <a:ea typeface="Tahoma" panose="020B0604030504040204" pitchFamily="34" charset="0"/>
                          <a:cs typeface="Tahoma" panose="020B0604030504040204" pitchFamily="34" charset="0"/>
                        </a:rPr>
                        <a:t>1.</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ct val="100000"/>
                        </a:lnSpc>
                        <a:tabLst/>
                      </a:pP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Về hướng đi sau khi tốt nghiệp trung học cơ sở.</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pPr algn="r">
                        <a:lnSpc>
                          <a:spcPct val="100000"/>
                        </a:lnSpc>
                        <a:tabLst/>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P.2</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3365146835"/>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2.</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8D7CD"/>
                      </a:solidFill>
                      <a:prstDash val="solid"/>
                      <a:round/>
                      <a:headEnd type="none" w="med" len="med"/>
                      <a:tailEnd type="none" w="med" len="med"/>
                    </a:lnR>
                  </a:tcPr>
                </a:tc>
                <a:tc gridSpan="2">
                  <a:txBody>
                    <a:bodyPr/>
                    <a:lstStyle/>
                    <a:p>
                      <a:pPr>
                        <a:lnSpc>
                          <a:spcPct val="100000"/>
                        </a:lnSpc>
                      </a:pP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Sau khi tốt nghiệp trung học cơ sở, bạn sẽ làm gì?</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P.3</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tcPr>
                </a:tc>
                <a:extLst>
                  <a:ext uri="{0D108BD9-81ED-4DB2-BD59-A6C34878D82A}">
                    <a16:rowId xmlns:a16="http://schemas.microsoft.com/office/drawing/2014/main" val="346567241"/>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3.</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tcPr>
                </a:tc>
                <a:tc gridSpan="2">
                  <a:txBody>
                    <a:bodyPr/>
                    <a:lstStyle/>
                    <a:p>
                      <a:pPr>
                        <a:lnSpc>
                          <a:spcPct val="100000"/>
                        </a:lnSpc>
                      </a:pP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Chọn trường nào sau khi tốt nghiệp trung học cơ sở</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P.5</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tcPr>
                </a:tc>
                <a:extLst>
                  <a:ext uri="{0D108BD9-81ED-4DB2-BD59-A6C34878D82A}">
                    <a16:rowId xmlns:a16="http://schemas.microsoft.com/office/drawing/2014/main" val="2855615636"/>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4.</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8D7CD"/>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ct val="100000"/>
                        </a:lnSpc>
                      </a:pPr>
                      <a:r>
                        <a:rPr kumimoji="1" lang="vi-VN" altLang="ja-JP" sz="1800" b="1" dirty="0">
                          <a:latin typeface="Tahoma" panose="020B0604030504040204" pitchFamily="34" charset="0"/>
                          <a:ea typeface="Tahoma" panose="020B0604030504040204" pitchFamily="34" charset="0"/>
                          <a:cs typeface="Tahoma" panose="020B0604030504040204" pitchFamily="34" charset="0"/>
                        </a:rPr>
                        <a:t>Trường trung học phổ thông</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P.6</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3497522424"/>
                  </a:ext>
                </a:extLst>
              </a:tr>
              <a:tr h="505255">
                <a:tc gridSpan="2">
                  <a:txBody>
                    <a:bodyPr/>
                    <a:lstStyle/>
                    <a:p>
                      <a:pPr marL="533400" indent="-355600">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(1) </a:t>
                      </a:r>
                      <a:r>
                        <a:rPr kumimoji="1" lang="vi-VN" altLang="ja-JP" sz="1400" b="0" spc="-10" baseline="0" dirty="0">
                          <a:latin typeface="Tahoma" panose="020B0604030504040204" pitchFamily="34" charset="0"/>
                          <a:ea typeface="Tahoma" panose="020B0604030504040204" pitchFamily="34" charset="0"/>
                          <a:cs typeface="Tahoma" panose="020B0604030504040204" pitchFamily="34" charset="0"/>
                        </a:rPr>
                        <a:t>Sự khác biệt giữa trường</a:t>
                      </a:r>
                      <a:r>
                        <a:rPr kumimoji="1" lang="en-US" altLang="ja-JP" sz="1400" b="0" spc="-10" baseline="0" dirty="0">
                          <a:latin typeface="Tahoma" panose="020B0604030504040204" pitchFamily="34" charset="0"/>
                          <a:ea typeface="Tahoma" panose="020B0604030504040204" pitchFamily="34" charset="0"/>
                          <a:cs typeface="Tahoma" panose="020B0604030504040204" pitchFamily="34" charset="0"/>
                        </a:rPr>
                        <a:t> </a:t>
                      </a:r>
                      <a:r>
                        <a:rPr kumimoji="1" lang="vi-VN" altLang="ja-JP" sz="1400" b="0" spc="-10" baseline="0" dirty="0">
                          <a:latin typeface="Tahoma" panose="020B0604030504040204" pitchFamily="34" charset="0"/>
                          <a:ea typeface="Tahoma" panose="020B0604030504040204" pitchFamily="34" charset="0"/>
                          <a:cs typeface="Tahoma" panose="020B0604030504040204" pitchFamily="34" charset="0"/>
                        </a:rPr>
                        <a:t>trung</a:t>
                      </a:r>
                      <a:r>
                        <a:rPr kumimoji="1" lang="en-US" altLang="ja-JP" sz="1400" b="0" spc="-10" baseline="0" dirty="0">
                          <a:latin typeface="Tahoma" panose="020B0604030504040204" pitchFamily="34" charset="0"/>
                          <a:ea typeface="Tahoma" panose="020B0604030504040204" pitchFamily="34" charset="0"/>
                          <a:cs typeface="Tahoma" panose="020B0604030504040204" pitchFamily="34" charset="0"/>
                        </a:rPr>
                        <a:t> </a:t>
                      </a:r>
                      <a:r>
                        <a:rPr kumimoji="1" lang="vi-VN" altLang="ja-JP" sz="1400" b="0" spc="-10" baseline="0" dirty="0">
                          <a:latin typeface="Tahoma" panose="020B0604030504040204" pitchFamily="34" charset="0"/>
                          <a:ea typeface="Tahoma" panose="020B0604030504040204" pitchFamily="34" charset="0"/>
                          <a:cs typeface="Tahoma" panose="020B0604030504040204" pitchFamily="34" charset="0"/>
                        </a:rPr>
                        <a:t>học</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 6</a:t>
                      </a:r>
                      <a:br>
                        <a:rPr kumimoji="1" lang="en-US" altLang="ja-JP" sz="1400" b="0" dirty="0">
                          <a:latin typeface="Tahoma" panose="020B0604030504040204" pitchFamily="34" charset="0"/>
                          <a:ea typeface="Tahoma" panose="020B0604030504040204" pitchFamily="34" charset="0"/>
                          <a:cs typeface="Tahoma" panose="020B0604030504040204" pitchFamily="34" charset="0"/>
                        </a:rPr>
                      </a:br>
                      <a:r>
                        <a:rPr kumimoji="1" lang="vi-VN" altLang="ja-JP" sz="1400" b="0" spc="-10" baseline="0" dirty="0">
                          <a:latin typeface="Tahoma" panose="020B0604030504040204" pitchFamily="34" charset="0"/>
                          <a:ea typeface="Tahoma" panose="020B0604030504040204" pitchFamily="34" charset="0"/>
                          <a:cs typeface="Tahoma" panose="020B0604030504040204" pitchFamily="34" charset="0"/>
                        </a:rPr>
                        <a:t>phổ thông và trung học cơ sở là gì?</a:t>
                      </a:r>
                      <a:r>
                        <a:rPr kumimoji="1" lang="en-US" altLang="ja-JP" sz="1400" b="0" spc="-10" dirty="0">
                          <a:latin typeface="Tahoma" panose="020B0604030504040204" pitchFamily="34" charset="0"/>
                          <a:ea typeface="Tahoma" panose="020B0604030504040204" pitchFamily="34" charset="0"/>
                          <a:cs typeface="Tahoma" panose="020B0604030504040204" pitchFamily="34" charset="0"/>
                        </a:rPr>
                        <a:t> </a:t>
                      </a:r>
                      <a:endParaRPr kumimoji="1" lang="ja-JP" altLang="en-US" sz="1400" b="0" spc="-10" dirty="0">
                        <a:latin typeface="Tahoma" panose="020B0604030504040204" pitchFamily="34" charset="0"/>
                        <a:ea typeface="UD デジタル 教科書体 NP-B" panose="02020700000000000000" pitchFamily="18" charset="-128"/>
                        <a:cs typeface="Tahoma" panose="020B0604030504040204" pitchFamily="34" charset="0"/>
                      </a:endParaRPr>
                    </a:p>
                  </a:txBody>
                  <a:tcP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(5)</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 Cách tìm trường THPT</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P.15</a:t>
                      </a:r>
                      <a:endParaRPr kumimoji="1" lang="ja-JP" altLang="en-US" sz="14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a:lnSpc>
                          <a:spcPts val="1500"/>
                        </a:lnSpc>
                        <a:tabLst>
                          <a:tab pos="3411538" algn="r"/>
                        </a:tabLst>
                      </a:pP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2055579035"/>
                  </a:ext>
                </a:extLst>
              </a:tr>
              <a:tr h="505255">
                <a:tc gridSpan="2">
                  <a:txBody>
                    <a:bodyPr/>
                    <a:lstStyle/>
                    <a:p>
                      <a:pPr marL="177800" indent="0">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(2)</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 Các loại trường THPT ở Nhật</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 7</a:t>
                      </a:r>
                    </a:p>
                  </a:txBody>
                  <a:tcP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marL="358775" indent="-358775">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(6) </a:t>
                      </a:r>
                      <a:r>
                        <a:rPr kumimoji="1" lang="vi-VN" altLang="ja-JP" sz="1400" b="0" dirty="0">
                          <a:latin typeface="Tahoma" panose="020B0604030504040204" pitchFamily="34" charset="0"/>
                          <a:ea typeface="Tahoma" panose="020B0604030504040204" pitchFamily="34" charset="0"/>
                          <a:cs typeface="Tahoma" panose="020B0604030504040204" pitchFamily="34" charset="0"/>
                        </a:rPr>
                        <a:t>Học phí tại các trường</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P.16</a:t>
                      </a:r>
                      <a:br>
                        <a:rPr kumimoji="1" lang="en-US" altLang="ja-JP" sz="1400" b="0" dirty="0">
                          <a:latin typeface="Tahoma" panose="020B0604030504040204" pitchFamily="34" charset="0"/>
                          <a:ea typeface="Tahoma" panose="020B0604030504040204" pitchFamily="34" charset="0"/>
                          <a:cs typeface="Tahoma" panose="020B0604030504040204" pitchFamily="34" charset="0"/>
                        </a:rPr>
                      </a:br>
                      <a:r>
                        <a:rPr kumimoji="1" lang="vi-VN" altLang="ja-JP" sz="1400" b="0" dirty="0">
                          <a:latin typeface="Tahoma" panose="020B0604030504040204" pitchFamily="34" charset="0"/>
                          <a:ea typeface="Tahoma" panose="020B0604030504040204" pitchFamily="34" charset="0"/>
                          <a:cs typeface="Tahoma" panose="020B0604030504040204" pitchFamily="34" charset="0"/>
                        </a:rPr>
                        <a:t>trung học phổ thông</a:t>
                      </a:r>
                      <a:endParaRPr kumimoji="1" lang="ja-JP" altLang="en-US" sz="14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marL="358775" indent="-358775">
                        <a:lnSpc>
                          <a:spcPts val="1500"/>
                        </a:lnSpc>
                        <a:tabLst>
                          <a:tab pos="3411538" algn="r"/>
                        </a:tabLst>
                      </a:pP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4095608833"/>
                  </a:ext>
                </a:extLst>
              </a:tr>
              <a:tr h="301523">
                <a:tc gridSpan="2">
                  <a:txBody>
                    <a:bodyPr/>
                    <a:lstStyle/>
                    <a:p>
                      <a:pPr marL="177800" indent="0">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(3)</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 Các</a:t>
                      </a:r>
                      <a:r>
                        <a:rPr kumimoji="1" lang="ja-JP" altLang="en-US" sz="1400" b="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400" b="0" dirty="0" err="1">
                          <a:latin typeface="Tahoma" panose="020B0604030504040204" pitchFamily="34" charset="0"/>
                          <a:ea typeface="UD デジタル 教科書体 NP-B" panose="02020700000000000000" pitchFamily="18" charset="-128"/>
                          <a:cs typeface="Tahoma" panose="020B0604030504040204" pitchFamily="34" charset="0"/>
                        </a:rPr>
                        <a:t>ch</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ường</a:t>
                      </a:r>
                      <a:r>
                        <a:rPr kumimoji="1" lang="en-US" altLang="ja-JP" sz="1400" b="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400" b="0" dirty="0" err="1">
                          <a:latin typeface="Tahoma" panose="020B0604030504040204" pitchFamily="34" charset="0"/>
                          <a:ea typeface="UD デジタル 教科書体 NP-B" panose="02020700000000000000" pitchFamily="18" charset="-128"/>
                          <a:cs typeface="Tahoma" panose="020B0604030504040204" pitchFamily="34" charset="0"/>
                        </a:rPr>
                        <a:t>trình</a:t>
                      </a:r>
                      <a:r>
                        <a:rPr kumimoji="1" lang="en-US" altLang="ja-JP" sz="1400" b="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400" b="0" dirty="0" err="1">
                          <a:latin typeface="Tahoma" panose="020B0604030504040204" pitchFamily="34" charset="0"/>
                          <a:ea typeface="UD デジタル 教科書体 NP-B" panose="02020700000000000000" pitchFamily="18" charset="-128"/>
                          <a:cs typeface="Tahoma" panose="020B0604030504040204" pitchFamily="34" charset="0"/>
                        </a:rPr>
                        <a:t>giáng</a:t>
                      </a:r>
                      <a:r>
                        <a:rPr kumimoji="1" lang="en-US" altLang="ja-JP" sz="1400" b="0" dirty="0">
                          <a:latin typeface="Tahoma" panose="020B0604030504040204" pitchFamily="34" charset="0"/>
                          <a:ea typeface="UD デジタル 教科書体 NP-B" panose="02020700000000000000" pitchFamily="18" charset="-128"/>
                          <a:cs typeface="Tahoma" panose="020B0604030504040204" pitchFamily="34" charset="0"/>
                        </a:rPr>
                        <a:t> day</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P.13</a:t>
                      </a:r>
                    </a:p>
                  </a:txBody>
                  <a:tcP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1500"/>
                        </a:lnSpc>
                        <a:tabLst>
                          <a:tab pos="3679825" algn="r"/>
                        </a:tabLst>
                      </a:pPr>
                      <a:r>
                        <a:rPr kumimoji="1" lang="en-US" altLang="ja-JP" sz="1400" b="0" dirty="0">
                          <a:latin typeface="Tahoma" panose="020B0604030504040204" pitchFamily="34" charset="0"/>
                          <a:ea typeface="Tahoma" panose="020B0604030504040204" pitchFamily="34" charset="0"/>
                          <a:cs typeface="Tahoma" panose="020B0604030504040204" pitchFamily="34" charset="0"/>
                        </a:rPr>
                        <a:t>(7)</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 Kỳ thi tuyển sinh vào trường THPT</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P.18</a:t>
                      </a:r>
                      <a:endParaRPr kumimoji="1" lang="ja-JP" altLang="en-US" sz="14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a:lnSpc>
                          <a:spcPts val="1500"/>
                        </a:lnSpc>
                        <a:tabLst>
                          <a:tab pos="3411538" algn="r"/>
                        </a:tabLst>
                      </a:pP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1913113100"/>
                  </a:ext>
                </a:extLst>
              </a:tr>
              <a:tr h="301523">
                <a:tc gridSpan="4">
                  <a:txBody>
                    <a:bodyPr/>
                    <a:lstStyle/>
                    <a:p>
                      <a:pPr marL="177800" marR="0" lvl="0" indent="0" algn="l" defTabSz="1007943" rtl="0" eaLnBrk="1" fontAlgn="auto" latinLnBrk="0" hangingPunct="1">
                        <a:lnSpc>
                          <a:spcPts val="1500"/>
                        </a:lnSpc>
                        <a:spcBef>
                          <a:spcPts val="0"/>
                        </a:spcBef>
                        <a:spcAft>
                          <a:spcPts val="0"/>
                        </a:spcAft>
                        <a:buClrTx/>
                        <a:buSzTx/>
                        <a:buFontTx/>
                        <a:buNone/>
                        <a:tabLst>
                          <a:tab pos="4572000" algn="r"/>
                        </a:tabLst>
                        <a:defRPr/>
                      </a:pPr>
                      <a:r>
                        <a:rPr kumimoji="1" lang="en-US" altLang="ja-JP" sz="1400" b="0" dirty="0">
                          <a:latin typeface="Tahoma" panose="020B0604030504040204" pitchFamily="34" charset="0"/>
                          <a:ea typeface="Tahoma" panose="020B0604030504040204" pitchFamily="34" charset="0"/>
                          <a:cs typeface="Tahoma" panose="020B0604030504040204" pitchFamily="34" charset="0"/>
                        </a:rPr>
                        <a:t>(4)</a:t>
                      </a:r>
                      <a:r>
                        <a:rPr kumimoji="1" lang="vi-VN" altLang="ja-JP" sz="1400" b="0" dirty="0">
                          <a:latin typeface="Tahoma" panose="020B0604030504040204" pitchFamily="34" charset="0"/>
                          <a:ea typeface="UD デジタル 教科書体 NP-B" panose="02020700000000000000" pitchFamily="18" charset="-128"/>
                          <a:cs typeface="Tahoma" panose="020B0604030504040204" pitchFamily="34" charset="0"/>
                        </a:rPr>
                        <a:t> Những điểm cần lưu ý khi chọn trường THPT</a:t>
                      </a:r>
                      <a:r>
                        <a:rPr kumimoji="1" lang="en-US" altLang="ja-JP" sz="1400" b="0" dirty="0">
                          <a:latin typeface="Tahoma" panose="020B0604030504040204" pitchFamily="34" charset="0"/>
                          <a:ea typeface="Tahoma" panose="020B0604030504040204" pitchFamily="34" charset="0"/>
                          <a:cs typeface="Tahoma" panose="020B0604030504040204" pitchFamily="34" charset="0"/>
                        </a:rPr>
                        <a:t>	P.14</a:t>
                      </a:r>
                      <a:endParaRPr kumimoji="1" lang="ja-JP" altLang="en-US" sz="14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a:lnT w="12700" cap="flat" cmpd="sng" algn="ctr">
                      <a:solidFill>
                        <a:srgbClr val="F8D7CD"/>
                      </a:solidFill>
                      <a:prstDash val="solid"/>
                      <a:round/>
                      <a:headEnd type="none" w="med" len="med"/>
                      <a:tailEnd type="none" w="med" len="med"/>
                    </a:lnT>
                    <a:solidFill>
                      <a:srgbClr val="F8D7CD"/>
                    </a:solidFill>
                  </a:tcPr>
                </a:tc>
                <a:tc hMerge="1">
                  <a:txBody>
                    <a:bodyPr/>
                    <a:lstStyle/>
                    <a:p>
                      <a:endParaRPr dirty="0"/>
                    </a:p>
                  </a:txBody>
                  <a:tcPr anchor="ct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solidFill>
                      <a:srgbClr val="F8D7CD"/>
                    </a:solidFill>
                  </a:tcPr>
                </a:tc>
                <a:tc hMerge="1">
                  <a:txBody>
                    <a:bodyPr/>
                    <a:lstStyle/>
                    <a:p>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solidFill>
                      <a:srgbClr val="F8D7CD"/>
                    </a:solidFill>
                  </a:tcPr>
                </a:tc>
                <a:tc hMerge="1">
                  <a:txBody>
                    <a:bodyPr/>
                    <a:lstStyle/>
                    <a:p>
                      <a:pPr marL="177800" marR="0" lvl="0" indent="0" algn="l" defTabSz="1007943" rtl="0" eaLnBrk="1" fontAlgn="auto" latinLnBrk="0" hangingPunct="1">
                        <a:lnSpc>
                          <a:spcPts val="1500"/>
                        </a:lnSpc>
                        <a:spcBef>
                          <a:spcPts val="0"/>
                        </a:spcBef>
                        <a:spcAft>
                          <a:spcPts val="0"/>
                        </a:spcAft>
                        <a:buClrTx/>
                        <a:buSzTx/>
                        <a:buFontTx/>
                        <a:buNone/>
                        <a:tabLst>
                          <a:tab pos="2954338" algn="r"/>
                        </a:tabLst>
                        <a:defRPr/>
                      </a:pPr>
                      <a:endParaRPr kumimoji="1" lang="ja-JP" altLang="en-US" sz="14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solidFill>
                      <a:srgbClr val="F8D7CD"/>
                    </a:solidFill>
                  </a:tcPr>
                </a:tc>
                <a:extLst>
                  <a:ext uri="{0D108BD9-81ED-4DB2-BD59-A6C34878D82A}">
                    <a16:rowId xmlns:a16="http://schemas.microsoft.com/office/drawing/2014/main" val="2877872175"/>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5.</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ct val="100000"/>
                        </a:lnSpc>
                      </a:pPr>
                      <a:r>
                        <a:rPr kumimoji="1" lang="vi-VN" altLang="ja-JP" sz="1800" b="1" spc="-10" baseline="0" dirty="0">
                          <a:latin typeface="Tahoma" panose="020B0604030504040204" pitchFamily="34" charset="0"/>
                          <a:ea typeface="UD デジタル 教科書体 NP-B" panose="02020700000000000000" pitchFamily="18" charset="-128"/>
                          <a:cs typeface="Tahoma" panose="020B0604030504040204" pitchFamily="34" charset="0"/>
                        </a:rPr>
                        <a:t>Tìm hiểu về trường kỹ thuật chuyên nghiệp</a:t>
                      </a:r>
                      <a:r>
                        <a:rPr kumimoji="1" lang="vi-VN" altLang="ja-JP" sz="1200" b="1" spc="-10" baseline="0" dirty="0">
                          <a:latin typeface="Tahoma" panose="020B0604030504040204" pitchFamily="34" charset="0"/>
                          <a:ea typeface="UD デジタル 教科書体 NP-B" panose="02020700000000000000" pitchFamily="18" charset="-128"/>
                          <a:cs typeface="Tahoma" panose="020B0604030504040204" pitchFamily="34" charset="0"/>
                        </a:rPr>
                        <a:t> (Trường Kosen)</a:t>
                      </a:r>
                      <a:endParaRPr kumimoji="1" lang="ja-JP" altLang="en-US" sz="1200" b="1" spc="-1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P.27</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extLst>
                  <a:ext uri="{0D108BD9-81ED-4DB2-BD59-A6C34878D82A}">
                    <a16:rowId xmlns:a16="http://schemas.microsoft.com/office/drawing/2014/main" val="932375760"/>
                  </a:ext>
                </a:extLst>
              </a:tr>
              <a:tr h="661088">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6.</a:t>
                      </a:r>
                    </a:p>
                  </a:txBody>
                  <a:tcPr anchor="ctr">
                    <a:lnR w="12700" cap="flat" cmpd="sng" algn="ctr">
                      <a:solidFill>
                        <a:srgbClr val="F8D7CD"/>
                      </a:solidFill>
                      <a:prstDash val="solid"/>
                      <a:round/>
                      <a:headEnd type="none" w="med" len="med"/>
                      <a:tailEnd type="none" w="med" len="med"/>
                    </a:lnR>
                    <a:solidFill>
                      <a:srgbClr val="F8D7CD"/>
                    </a:solidFill>
                  </a:tcPr>
                </a:tc>
                <a:tc gridSpan="2">
                  <a:txBody>
                    <a:bodyPr/>
                    <a:lstStyle/>
                    <a:p>
                      <a:pPr>
                        <a:lnSpc>
                          <a:spcPct val="100000"/>
                        </a:lnSpc>
                      </a:pPr>
                      <a:r>
                        <a:rPr kumimoji="1" lang="vi-VN" altLang="ja-JP" sz="1800" b="1" dirty="0">
                          <a:latin typeface="Tahoma" panose="020B0604030504040204" pitchFamily="34" charset="0"/>
                          <a:ea typeface="Tahoma" panose="020B0604030504040204" pitchFamily="34" charset="0"/>
                          <a:cs typeface="Tahoma" panose="020B0604030504040204" pitchFamily="34" charset="0"/>
                        </a:rPr>
                        <a:t>Trường chuyên môn, trường kỹ thuật chuyên nghiệp</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vi-VN" altLang="ja-JP" sz="1200" b="1" dirty="0">
                          <a:latin typeface="Tahoma" panose="020B0604030504040204" pitchFamily="34" charset="0"/>
                          <a:ea typeface="Tahoma" panose="020B0604030504040204" pitchFamily="34" charset="0"/>
                          <a:cs typeface="Tahoma" panose="020B0604030504040204" pitchFamily="34" charset="0"/>
                        </a:rPr>
                        <a:t>(Kosen)</a:t>
                      </a:r>
                      <a:endParaRPr kumimoji="1" lang="en-US" altLang="ja-JP" sz="12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P.29</a:t>
                      </a: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extLst>
                  <a:ext uri="{0D108BD9-81ED-4DB2-BD59-A6C34878D82A}">
                    <a16:rowId xmlns:a16="http://schemas.microsoft.com/office/drawing/2014/main" val="3046445462"/>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7.</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ct val="100000"/>
                        </a:lnSpc>
                      </a:pPr>
                      <a:r>
                        <a:rPr kumimoji="1" lang="vi-VN" altLang="ja-JP" sz="1800" b="1" dirty="0">
                          <a:latin typeface="Tahoma" panose="020B0604030504040204" pitchFamily="34" charset="0"/>
                          <a:ea typeface="Tahoma" panose="020B0604030504040204" pitchFamily="34" charset="0"/>
                          <a:cs typeface="Tahoma" panose="020B0604030504040204" pitchFamily="34" charset="0"/>
                        </a:rPr>
                        <a:t>Ví dụ những việc cần làm để lựa chọn được hướng đi</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P.32</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extLst>
                  <a:ext uri="{0D108BD9-81ED-4DB2-BD59-A6C34878D82A}">
                    <a16:rowId xmlns:a16="http://schemas.microsoft.com/office/drawing/2014/main" val="4170418225"/>
                  </a:ext>
                </a:extLst>
              </a:tr>
              <a:tr h="425545">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8.</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8D7CD"/>
                      </a:solidFill>
                      <a:prstDash val="solid"/>
                      <a:round/>
                      <a:headEnd type="none" w="med" len="med"/>
                      <a:tailEnd type="none" w="med" len="med"/>
                    </a:lnR>
                    <a:solidFill>
                      <a:srgbClr val="F8D7CD"/>
                    </a:solidFill>
                  </a:tcPr>
                </a:tc>
                <a:tc gridSpan="2">
                  <a:txBody>
                    <a:bodyPr/>
                    <a:lstStyle/>
                    <a:p>
                      <a:pPr>
                        <a:lnSpc>
                          <a:spcPct val="100000"/>
                        </a:lnSpc>
                      </a:pP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Cần</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những</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gì</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để</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lên</a:t>
                      </a:r>
                      <a:r>
                        <a:rPr kumimoji="1" lang="en-US" altLang="ja-JP" sz="1800" b="1" dirty="0">
                          <a:latin typeface="Tahoma" panose="020B0604030504040204" pitchFamily="34" charset="0"/>
                          <a:ea typeface="Tahoma" panose="020B0604030504040204" pitchFamily="34" charset="0"/>
                          <a:cs typeface="Tahoma" panose="020B0604030504040204" pitchFamily="34" charset="0"/>
                        </a:rPr>
                        <a:t> </a:t>
                      </a:r>
                      <a:r>
                        <a:rPr kumimoji="1" lang="en-US" altLang="ja-JP" sz="1800" b="1" dirty="0" err="1">
                          <a:latin typeface="Tahoma" panose="020B0604030504040204" pitchFamily="34" charset="0"/>
                          <a:ea typeface="Tahoma" panose="020B0604030504040204" pitchFamily="34" charset="0"/>
                          <a:cs typeface="Tahoma" panose="020B0604030504040204" pitchFamily="34" charset="0"/>
                        </a:rPr>
                        <a:t>cấp</a:t>
                      </a:r>
                      <a:r>
                        <a:rPr kumimoji="1" lang="en-US" altLang="ja-JP" sz="1800" b="1" dirty="0">
                          <a:latin typeface="Tahoma" panose="020B0604030504040204" pitchFamily="34" charset="0"/>
                          <a:ea typeface="Tahoma" panose="020B0604030504040204" pitchFamily="34" charset="0"/>
                          <a:cs typeface="Tahoma" panose="020B0604030504040204" pitchFamily="34" charset="0"/>
                        </a:rPr>
                        <a:t>?</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P.35</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extLst>
                  <a:ext uri="{0D108BD9-81ED-4DB2-BD59-A6C34878D82A}">
                    <a16:rowId xmlns:a16="http://schemas.microsoft.com/office/drawing/2014/main" val="1117176262"/>
                  </a:ext>
                </a:extLst>
              </a:tr>
              <a:tr h="391166">
                <a:tc>
                  <a:txBody>
                    <a:bodyPr/>
                    <a:lstStyle/>
                    <a:p>
                      <a:pPr algn="ct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9.</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ct val="100000"/>
                        </a:lnSpc>
                      </a:pPr>
                      <a:r>
                        <a:rPr kumimoji="1" lang="vi-VN" altLang="ja-JP" sz="1800" b="1" dirty="0">
                          <a:latin typeface="Tahoma" panose="020B0604030504040204" pitchFamily="34" charset="0"/>
                          <a:ea typeface="Tahoma" panose="020B0604030504040204" pitchFamily="34" charset="0"/>
                          <a:cs typeface="Tahoma" panose="020B0604030504040204" pitchFamily="34" charset="0"/>
                        </a:rPr>
                        <a:t>Vì bản thân mình trong tương lai, hãy:</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pPr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P.37</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extLst>
                  <a:ext uri="{0D108BD9-81ED-4DB2-BD59-A6C34878D82A}">
                    <a16:rowId xmlns:a16="http://schemas.microsoft.com/office/drawing/2014/main" val="238279600"/>
                  </a:ext>
                </a:extLst>
              </a:tr>
              <a:tr h="391166">
                <a:tc gridSpan="3">
                  <a:txBody>
                    <a:bodyPr/>
                    <a:lstStyle/>
                    <a:p>
                      <a:pPr marL="0" indent="0">
                        <a:lnSpc>
                          <a:spcPct val="100000"/>
                        </a:lnSpc>
                      </a:pPr>
                      <a:r>
                        <a:rPr kumimoji="1" lang="en-US" altLang="ja-JP" sz="1800" b="1" dirty="0">
                          <a:latin typeface="Tahoma" panose="020B0604030504040204" pitchFamily="34" charset="0"/>
                          <a:ea typeface="UD デジタル 教科書体 NP-B" panose="02020700000000000000" pitchFamily="18" charset="-128"/>
                          <a:cs typeface="Tahoma" panose="020B0604030504040204" pitchFamily="34" charset="0"/>
                        </a:rPr>
                        <a:t>Thông tin </a:t>
                      </a:r>
                      <a:r>
                        <a:rPr kumimoji="1" lang="en-US" altLang="ja-JP" sz="1800" b="1" dirty="0" err="1">
                          <a:latin typeface="Tahoma" panose="020B0604030504040204" pitchFamily="34" charset="0"/>
                          <a:ea typeface="UD デジタル 教科書体 NP-B" panose="02020700000000000000" pitchFamily="18" charset="-128"/>
                          <a:cs typeface="Tahoma" panose="020B0604030504040204" pitchFamily="34" charset="0"/>
                        </a:rPr>
                        <a:t>bổ</a:t>
                      </a:r>
                      <a:r>
                        <a:rPr kumimoji="1" lang="en-US" altLang="ja-JP" sz="1800" b="1" dirty="0">
                          <a:latin typeface="Tahoma" panose="020B0604030504040204" pitchFamily="34" charset="0"/>
                          <a:ea typeface="UD デジタル 教科書体 NP-B" panose="02020700000000000000" pitchFamily="18" charset="-128"/>
                          <a:cs typeface="Tahoma" panose="020B0604030504040204" pitchFamily="34" charset="0"/>
                        </a:rPr>
                        <a:t> sung①</a:t>
                      </a:r>
                      <a:r>
                        <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Trường Trung học Công lập Buổi Tối</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sz="22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tcPr>
                </a:tc>
                <a:tc hMerge="1">
                  <a:txBody>
                    <a:bodyPr/>
                    <a:lstStyle/>
                    <a:p>
                      <a:endParaRPr kumimoji="1" lang="ja-JP" altLang="en-US"/>
                    </a:p>
                  </a:txBody>
                  <a:tcPr/>
                </a:tc>
                <a:tc>
                  <a:txBody>
                    <a:bodyPr/>
                    <a:lstStyle/>
                    <a:p>
                      <a:pPr marL="0" indent="0" algn="r">
                        <a:lnSpc>
                          <a:spcPct val="100000"/>
                        </a:lnSpc>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P.39</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extLst>
                  <a:ext uri="{0D108BD9-81ED-4DB2-BD59-A6C34878D82A}">
                    <a16:rowId xmlns:a16="http://schemas.microsoft.com/office/drawing/2014/main" val="1145027434"/>
                  </a:ext>
                </a:extLst>
              </a:tr>
              <a:tr h="684539">
                <a:tc gridSpan="3">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800" b="1" dirty="0">
                          <a:latin typeface="Tahoma" panose="020B0604030504040204" pitchFamily="34" charset="0"/>
                          <a:ea typeface="UD デジタル 教科書体 NP-B" panose="02020700000000000000" pitchFamily="18" charset="-128"/>
                          <a:cs typeface="Tahoma" panose="020B0604030504040204" pitchFamily="34" charset="0"/>
                        </a:rPr>
                        <a:t>Thông tin </a:t>
                      </a:r>
                      <a:r>
                        <a:rPr kumimoji="1" lang="en-US" altLang="ja-JP" sz="1800" b="1" dirty="0" err="1">
                          <a:latin typeface="Tahoma" panose="020B0604030504040204" pitchFamily="34" charset="0"/>
                          <a:ea typeface="UD デジタル 教科書体 NP-B" panose="02020700000000000000" pitchFamily="18" charset="-128"/>
                          <a:cs typeface="Tahoma" panose="020B0604030504040204" pitchFamily="34" charset="0"/>
                        </a:rPr>
                        <a:t>bổ</a:t>
                      </a:r>
                      <a:r>
                        <a:rPr kumimoji="1" lang="en-US" altLang="ja-JP" sz="1800" b="1" dirty="0">
                          <a:latin typeface="Tahoma" panose="020B0604030504040204" pitchFamily="34" charset="0"/>
                          <a:ea typeface="UD デジタル 教科書体 NP-B" panose="02020700000000000000" pitchFamily="18" charset="-128"/>
                          <a:cs typeface="Tahoma" panose="020B0604030504040204" pitchFamily="34" charset="0"/>
                        </a:rPr>
                        <a:t> sung②</a:t>
                      </a:r>
                      <a:r>
                        <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Chương trình IB DP</a:t>
                      </a:r>
                      <a:endParaRPr kumimoji="1" lang="en-US" altLang="ja-JP" sz="1800" b="1" dirty="0">
                        <a:latin typeface="Tahoma" panose="020B0604030504040204" pitchFamily="34" charset="0"/>
                        <a:ea typeface="UD デジタル 教科書体 NP-B" panose="02020700000000000000" pitchFamily="18" charset="-128"/>
                        <a:cs typeface="Tahoma" panose="020B0604030504040204" pitchFamily="34" charset="0"/>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vi-VN" altLang="ja-JP" sz="1800" b="1" dirty="0">
                          <a:latin typeface="Tahoma" panose="020B0604030504040204" pitchFamily="34" charset="0"/>
                          <a:ea typeface="UD デジタル 教科書体 NP-B" panose="02020700000000000000" pitchFamily="18" charset="-128"/>
                          <a:cs typeface="Tahoma" panose="020B0604030504040204" pitchFamily="34" charset="0"/>
                        </a:rPr>
                        <a:t>(International Baccalaureate Diploma Program - IB DP)</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lnL w="12700" cap="flat" cmpd="sng" algn="ctr">
                      <a:solidFill>
                        <a:srgbClr val="FCECE8"/>
                      </a:solidFill>
                      <a:prstDash val="solid"/>
                      <a:round/>
                      <a:headEnd type="none" w="med" len="med"/>
                      <a:tailEnd type="none" w="med" len="med"/>
                    </a:lnL>
                  </a:tcPr>
                </a:tc>
                <a:tc hMerge="1">
                  <a:txBody>
                    <a:bodyPr/>
                    <a:lstStyle/>
                    <a:p>
                      <a:endParaRPr kumimoji="1" lang="ja-JP" altLang="en-US"/>
                    </a:p>
                  </a:txBody>
                  <a:tcPr/>
                </a:tc>
                <a:tc>
                  <a:txBody>
                    <a:bodyPr/>
                    <a:lstStyle/>
                    <a:p>
                      <a:pPr marL="0" marR="0" lvl="0" indent="0" algn="r" defTabSz="1007943" rtl="0" eaLnBrk="1" fontAlgn="auto" latinLnBrk="0" hangingPunct="1">
                        <a:lnSpc>
                          <a:spcPct val="100000"/>
                        </a:lnSpc>
                        <a:spcBef>
                          <a:spcPts val="0"/>
                        </a:spcBef>
                        <a:spcAft>
                          <a:spcPts val="0"/>
                        </a:spcAft>
                        <a:buClrTx/>
                        <a:buSzTx/>
                        <a:buFontTx/>
                        <a:buNone/>
                        <a:tabLst/>
                        <a:defRPr/>
                      </a:pPr>
                      <a:r>
                        <a:rPr kumimoji="1" lang="en-US" altLang="ja-JP" sz="1800" b="1" dirty="0">
                          <a:latin typeface="Tahoma" panose="020B0604030504040204" pitchFamily="34" charset="0"/>
                          <a:ea typeface="Tahoma" panose="020B0604030504040204" pitchFamily="34" charset="0"/>
                          <a:cs typeface="Tahoma" panose="020B0604030504040204" pitchFamily="34" charset="0"/>
                        </a:rPr>
                        <a:t>P.40</a:t>
                      </a:r>
                      <a:endParaRPr kumimoji="1" lang="ja-JP" altLang="en-US" sz="1800" b="1"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extLst>
                  <a:ext uri="{0D108BD9-81ED-4DB2-BD59-A6C34878D82A}">
                    <a16:rowId xmlns:a16="http://schemas.microsoft.com/office/drawing/2014/main" val="2541586103"/>
                  </a:ext>
                </a:extLst>
              </a:tr>
            </a:tbl>
          </a:graphicData>
        </a:graphic>
      </p:graphicFrame>
      <p:sp>
        <p:nvSpPr>
          <p:cNvPr id="3" name="四角形: 角を丸くする 2">
            <a:extLst>
              <a:ext uri="{FF2B5EF4-FFF2-40B4-BE49-F238E27FC236}">
                <a16:creationId xmlns:a16="http://schemas.microsoft.com/office/drawing/2014/main" id="{6E27DC12-4212-493A-995C-A3C1BF9B2F5D}"/>
              </a:ext>
            </a:extLst>
          </p:cNvPr>
          <p:cNvSpPr/>
          <p:nvPr/>
        </p:nvSpPr>
        <p:spPr>
          <a:xfrm>
            <a:off x="1100344" y="505673"/>
            <a:ext cx="1188000" cy="851636"/>
          </a:xfrm>
          <a:prstGeom prst="round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s-ES_tradnl" altLang="ja-JP" b="1" dirty="0">
                <a:latin typeface="Tahoma" panose="020B0604030504040204" pitchFamily="34" charset="0"/>
                <a:ea typeface="Tahoma" panose="020B0604030504040204" pitchFamily="34" charset="0"/>
                <a:cs typeface="Tahoma" panose="020B0604030504040204" pitchFamily="34" charset="0"/>
              </a:rPr>
              <a:t>Nội dung </a:t>
            </a:r>
          </a:p>
        </p:txBody>
      </p:sp>
      <p:grpSp>
        <p:nvGrpSpPr>
          <p:cNvPr id="25" name="グループ化 24">
            <a:extLst>
              <a:ext uri="{FF2B5EF4-FFF2-40B4-BE49-F238E27FC236}">
                <a16:creationId xmlns:a16="http://schemas.microsoft.com/office/drawing/2014/main" id="{75659B92-2B19-FE27-48D0-385AD9A602F9}"/>
              </a:ext>
            </a:extLst>
          </p:cNvPr>
          <p:cNvGrpSpPr/>
          <p:nvPr/>
        </p:nvGrpSpPr>
        <p:grpSpPr>
          <a:xfrm>
            <a:off x="1165608" y="1327423"/>
            <a:ext cx="1019883" cy="5760000"/>
            <a:chOff x="1142172" y="1193522"/>
            <a:chExt cx="1019883" cy="5544000"/>
          </a:xfrm>
        </p:grpSpPr>
        <p:pic>
          <p:nvPicPr>
            <p:cNvPr id="23" name="図 22">
              <a:extLst>
                <a:ext uri="{FF2B5EF4-FFF2-40B4-BE49-F238E27FC236}">
                  <a16:creationId xmlns:a16="http://schemas.microsoft.com/office/drawing/2014/main" id="{6B7054E0-821A-9399-49D9-2F8B472E2E7B}"/>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Layer>
                  </a14:imgProps>
                </a:ext>
              </a:extLst>
            </a:blip>
            <a:srcRect l="37491" r="2619"/>
            <a:stretch/>
          </p:blipFill>
          <p:spPr>
            <a:xfrm rot="5400000">
              <a:off x="-1305832" y="3641526"/>
              <a:ext cx="5544000" cy="647992"/>
            </a:xfrm>
            <a:prstGeom prst="rect">
              <a:avLst/>
            </a:prstGeom>
          </p:spPr>
        </p:pic>
        <p:pic>
          <p:nvPicPr>
            <p:cNvPr id="24" name="図 23">
              <a:extLst>
                <a:ext uri="{FF2B5EF4-FFF2-40B4-BE49-F238E27FC236}">
                  <a16:creationId xmlns:a16="http://schemas.microsoft.com/office/drawing/2014/main" id="{E43588F1-FB6F-46BE-B907-A779A0755C4F}"/>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Layer>
                  </a14:imgProps>
                </a:ext>
              </a:extLst>
            </a:blip>
            <a:srcRect l="37491" r="2619"/>
            <a:stretch/>
          </p:blipFill>
          <p:spPr>
            <a:xfrm rot="5400000">
              <a:off x="-933941" y="3641526"/>
              <a:ext cx="5544000" cy="647992"/>
            </a:xfrm>
            <a:prstGeom prst="rect">
              <a:avLst/>
            </a:prstGeom>
          </p:spPr>
        </p:pic>
      </p:grpSp>
    </p:spTree>
    <p:extLst>
      <p:ext uri="{BB962C8B-B14F-4D97-AF65-F5344CB8AC3E}">
        <p14:creationId xmlns:p14="http://schemas.microsoft.com/office/powerpoint/2010/main" val="96212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3">
            <a:extLst>
              <a:ext uri="{FF2B5EF4-FFF2-40B4-BE49-F238E27FC236}">
                <a16:creationId xmlns:a16="http://schemas.microsoft.com/office/drawing/2014/main" id="{BCA097A4-EE71-7F4F-B37D-15E725DCE69A}"/>
              </a:ext>
            </a:extLst>
          </p:cNvPr>
          <p:cNvSpPr/>
          <p:nvPr/>
        </p:nvSpPr>
        <p:spPr>
          <a:xfrm>
            <a:off x="772515" y="233305"/>
            <a:ext cx="9681670" cy="692788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31" name="図 30">
            <a:extLst>
              <a:ext uri="{FF2B5EF4-FFF2-40B4-BE49-F238E27FC236}">
                <a16:creationId xmlns:a16="http://schemas.microsoft.com/office/drawing/2014/main" id="{7F24AFD0-A37E-D8E1-FAB8-0A19B75DF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86740">
            <a:off x="1004248" y="290494"/>
            <a:ext cx="500263" cy="743362"/>
          </a:xfrm>
          <a:prstGeom prst="rect">
            <a:avLst/>
          </a:prstGeom>
        </p:spPr>
      </p:pic>
      <p:pic>
        <p:nvPicPr>
          <p:cNvPr id="60" name="図 59">
            <a:extLst>
              <a:ext uri="{FF2B5EF4-FFF2-40B4-BE49-F238E27FC236}">
                <a16:creationId xmlns:a16="http://schemas.microsoft.com/office/drawing/2014/main" id="{93E3F2E0-3ABC-429D-2AE3-B14D55E33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148" y="167801"/>
            <a:ext cx="283500" cy="504000"/>
          </a:xfrm>
          <a:prstGeom prst="rect">
            <a:avLst/>
          </a:prstGeom>
        </p:spPr>
      </p:pic>
      <p:graphicFrame>
        <p:nvGraphicFramePr>
          <p:cNvPr id="225" name="表 224">
            <a:extLst>
              <a:ext uri="{FF2B5EF4-FFF2-40B4-BE49-F238E27FC236}">
                <a16:creationId xmlns:a16="http://schemas.microsoft.com/office/drawing/2014/main" id="{AC1DDA9D-E788-38E1-9A06-A6233CCBBEAA}"/>
              </a:ext>
            </a:extLst>
          </p:cNvPr>
          <p:cNvGraphicFramePr>
            <a:graphicFrameLocks noGrp="1"/>
          </p:cNvGraphicFramePr>
          <p:nvPr>
            <p:extLst>
              <p:ext uri="{D42A27DB-BD31-4B8C-83A1-F6EECF244321}">
                <p14:modId xmlns:p14="http://schemas.microsoft.com/office/powerpoint/2010/main" val="2833639237"/>
              </p:ext>
            </p:extLst>
          </p:nvPr>
        </p:nvGraphicFramePr>
        <p:xfrm>
          <a:off x="1061764" y="1058224"/>
          <a:ext cx="9169302" cy="6010360"/>
        </p:xfrm>
        <a:graphic>
          <a:graphicData uri="http://schemas.openxmlformats.org/drawingml/2006/table">
            <a:tbl>
              <a:tblPr firstRow="1" bandRow="1">
                <a:tableStyleId>{21E4AEA4-8DFA-4A89-87EB-49C32662AFE0}</a:tableStyleId>
              </a:tblPr>
              <a:tblGrid>
                <a:gridCol w="1774201">
                  <a:extLst>
                    <a:ext uri="{9D8B030D-6E8A-4147-A177-3AD203B41FA5}">
                      <a16:colId xmlns:a16="http://schemas.microsoft.com/office/drawing/2014/main" val="3265908141"/>
                    </a:ext>
                  </a:extLst>
                </a:gridCol>
                <a:gridCol w="4068418">
                  <a:extLst>
                    <a:ext uri="{9D8B030D-6E8A-4147-A177-3AD203B41FA5}">
                      <a16:colId xmlns:a16="http://schemas.microsoft.com/office/drawing/2014/main" val="3335863799"/>
                    </a:ext>
                  </a:extLst>
                </a:gridCol>
                <a:gridCol w="3326683">
                  <a:extLst>
                    <a:ext uri="{9D8B030D-6E8A-4147-A177-3AD203B41FA5}">
                      <a16:colId xmlns:a16="http://schemas.microsoft.com/office/drawing/2014/main" val="1243525496"/>
                    </a:ext>
                  </a:extLst>
                </a:gridCol>
              </a:tblGrid>
              <a:tr h="366745">
                <a:tc>
                  <a:txBody>
                    <a:bodyPr/>
                    <a:lstStyle/>
                    <a:p>
                      <a:pPr algn="ctr">
                        <a:lnSpc>
                          <a:spcPts val="2000"/>
                        </a:lnSpc>
                      </a:pPr>
                      <a:r>
                        <a:rPr kumimoji="1" lang="en-US" altLang="ja-JP" sz="1800"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kumimoji="1" lang="en-US" altLang="ja-JP"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solidFill>
                            <a:schemeClr val="bg1"/>
                          </a:solidFill>
                          <a:latin typeface="Tahoma" panose="020B0604030504040204" pitchFamily="34" charset="0"/>
                          <a:ea typeface="Tahoma" panose="020B0604030504040204" pitchFamily="34" charset="0"/>
                          <a:cs typeface="Tahoma" panose="020B0604030504040204" pitchFamily="34" charset="0"/>
                        </a:rPr>
                        <a:t>loại</a:t>
                      </a:r>
                      <a:r>
                        <a:rPr kumimoji="1" lang="en-US" altLang="ja-JP"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endParaRPr kumimoji="1" lang="en-US" altLang="ja-JP"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T="36000" marB="36000" anchor="ctr"/>
                </a:tc>
                <a:tc>
                  <a:txBody>
                    <a:bodyPr/>
                    <a:lstStyle/>
                    <a:p>
                      <a:pPr algn="ctr">
                        <a:lnSpc>
                          <a:spcPts val="2000"/>
                        </a:lnSpc>
                      </a:pPr>
                      <a:r>
                        <a:rPr kumimoji="1" lang="vi-VN" altLang="ja-JP" sz="180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Đặc trưng</a:t>
                      </a:r>
                      <a:endParaRPr kumimoji="1" lang="en-US" altLang="ja-JP"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T="36000" marB="36000" anchor="ctr"/>
                </a:tc>
                <a:tc>
                  <a:txBody>
                    <a:bodyPr/>
                    <a:lstStyle/>
                    <a:p>
                      <a:pPr algn="ctr">
                        <a:lnSpc>
                          <a:spcPts val="2000"/>
                        </a:lnSpc>
                      </a:pPr>
                      <a:r>
                        <a:rPr kumimoji="1" lang="vi-VN" altLang="ja-JP" sz="1800" dirty="0">
                          <a:solidFill>
                            <a:schemeClr val="bg1"/>
                          </a:solidFill>
                          <a:latin typeface="Tahoma" panose="020B0604030504040204" pitchFamily="34" charset="0"/>
                          <a:ea typeface="Tahoma" panose="020B0604030504040204" pitchFamily="34" charset="0"/>
                          <a:cs typeface="Tahoma" panose="020B0604030504040204" pitchFamily="34" charset="0"/>
                        </a:rPr>
                        <a:t>Trường THPT thực hiện</a:t>
                      </a:r>
                      <a:endParaRPr kumimoji="1" lang="en-US" altLang="ja-JP" sz="1800" dirty="0">
                        <a:solidFill>
                          <a:schemeClr val="bg1"/>
                        </a:solidFill>
                        <a:highlight>
                          <a:srgbClr val="FFFF00"/>
                        </a:highlight>
                        <a:latin typeface="Tahoma" panose="020B0604030504040204" pitchFamily="34" charset="0"/>
                        <a:ea typeface="Tahoma" panose="020B0604030504040204" pitchFamily="34" charset="0"/>
                        <a:cs typeface="Tahoma" panose="020B0604030504040204" pitchFamily="34" charset="0"/>
                      </a:endParaRPr>
                    </a:p>
                  </a:txBody>
                  <a:tcPr marT="36000" marB="36000" anchor="ctr"/>
                </a:tc>
                <a:extLst>
                  <a:ext uri="{0D108BD9-81ED-4DB2-BD59-A6C34878D82A}">
                    <a16:rowId xmlns:a16="http://schemas.microsoft.com/office/drawing/2014/main" val="3517669504"/>
                  </a:ext>
                </a:extLst>
              </a:tr>
              <a:tr h="660155">
                <a:tc>
                  <a:txBody>
                    <a:bodyPr/>
                    <a:lstStyle/>
                    <a:p>
                      <a:pPr algn="ctr">
                        <a:lnSpc>
                          <a:spcPts val="2000"/>
                        </a:lnSpc>
                      </a:pPr>
                      <a:r>
                        <a:rPr kumimoji="1" lang="en-US" altLang="ja-JP" sz="1800" dirty="0" err="1">
                          <a:latin typeface="Tahoma" panose="020B0604030504040204" pitchFamily="34" charset="0"/>
                          <a:ea typeface="Tahoma" panose="020B0604030504040204" pitchFamily="34" charset="0"/>
                          <a:cs typeface="Tahoma" panose="020B0604030504040204" pitchFamily="34" charset="0"/>
                        </a:rPr>
                        <a:t>Tuyển</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sinh</a:t>
                      </a:r>
                      <a:r>
                        <a:rPr kumimoji="1" lang="en-US" altLang="ja-JP" sz="1800" dirty="0">
                          <a:latin typeface="Tahoma" panose="020B0604030504040204" pitchFamily="34" charset="0"/>
                          <a:ea typeface="Tahoma" panose="020B0604030504040204" pitchFamily="34" charset="0"/>
                          <a:cs typeface="Tahoma" panose="020B0604030504040204" pitchFamily="34" charset="0"/>
                        </a:rPr>
                        <a:t> </a:t>
                      </a:r>
                      <a:r>
                        <a:rPr kumimoji="1" lang="en-US" altLang="ja-JP" sz="1800" dirty="0" err="1">
                          <a:latin typeface="Tahoma" panose="020B0604030504040204" pitchFamily="34" charset="0"/>
                          <a:ea typeface="Tahoma" panose="020B0604030504040204" pitchFamily="34" charset="0"/>
                          <a:cs typeface="Tahoma" panose="020B0604030504040204" pitchFamily="34" charset="0"/>
                        </a:rPr>
                        <a:t>chung</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Có thể chọn tối đa 2 trường nguyện vọng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sv-SE" altLang="ja-JP" sz="1800" dirty="0">
                          <a:latin typeface="Tahoma" panose="020B0604030504040204" pitchFamily="34" charset="0"/>
                          <a:ea typeface="UD デジタル 教科書体 NP-B" panose="02020700000000000000" pitchFamily="18" charset="-128"/>
                          <a:cs typeface="Tahoma" panose="020B0604030504040204" pitchFamily="34" charset="0"/>
                        </a:rPr>
                        <a:t>Chỉ thi 1 lần → Xem trang 19</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Áp dụng cho tất cả các trường và chuyên ngành</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1707937893"/>
                  </a:ext>
                </a:extLst>
              </a:tr>
              <a:tr h="842702">
                <a:tc>
                  <a:txBody>
                    <a:bodyPr/>
                    <a:lstStyle/>
                    <a:p>
                      <a:pPr algn="ctr">
                        <a:lnSpc>
                          <a:spcPts val="2000"/>
                        </a:lnSpc>
                      </a:pPr>
                      <a:r>
                        <a:rPr kumimoji="1" lang="vi-VN" altLang="ja-JP" sz="1800" dirty="0">
                          <a:latin typeface="Tahoma" panose="020B0604030504040204" pitchFamily="34" charset="0"/>
                          <a:ea typeface="Tahoma" panose="020B0604030504040204" pitchFamily="34" charset="0"/>
                          <a:cs typeface="Tahoma" panose="020B0604030504040204" pitchFamily="34" charset="0"/>
                        </a:rPr>
                        <a:t>Kỳ thi tuyển sinh có thư giới thiệu</a:t>
                      </a: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Không kiểm tra học lực, xét tuyển dựa trên thư giới thiệu từ trường cấp hai, phỏng vấn và đánh giá tổng thể</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Áp dụng cho tất cả các trường và chuyên ngành</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1828037753"/>
                  </a:ext>
                </a:extLst>
              </a:tr>
              <a:tr h="842702">
                <a:tc>
                  <a:txBody>
                    <a:bodyPr/>
                    <a:lstStyle/>
                    <a:p>
                      <a:pPr algn="ctr">
                        <a:lnSpc>
                          <a:spcPts val="2000"/>
                        </a:lnSpc>
                      </a:pPr>
                      <a:r>
                        <a:rPr kumimoji="1" lang="es-ES_tradnl" altLang="ja-JP" sz="1800" dirty="0">
                          <a:latin typeface="Tahoma" panose="020B0604030504040204" pitchFamily="34" charset="0"/>
                          <a:ea typeface="Tahoma" panose="020B0604030504040204" pitchFamily="34" charset="0"/>
                          <a:cs typeface="Tahoma" panose="020B0604030504040204" pitchFamily="34" charset="0"/>
                        </a:rPr>
                        <a:t>Kỳ thi tuyển sinh đặc biệt</a:t>
                      </a:r>
                    </a:p>
                  </a:txBody>
                  <a:tcPr marT="36000" marB="36000" anchor="ctr"/>
                </a:tc>
                <a:tc>
                  <a:txBody>
                    <a:bodyPr/>
                    <a:lstStyle/>
                    <a:p>
                      <a:pPr algn="l">
                        <a:lnSpc>
                          <a:spcPts val="2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Đánh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giá</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dựa</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trên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ý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chí</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tập</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năng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lực</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thành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tích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trong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lĩnh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vực</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liên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quan</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Chỉ áp dụng cho một số trường</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2238484983"/>
                  </a:ext>
                </a:extLst>
              </a:tr>
              <a:tr h="1099352">
                <a:tc>
                  <a:txBody>
                    <a:bodyPr/>
                    <a:lstStyle/>
                    <a:p>
                      <a:pPr algn="ctr">
                        <a:lnSpc>
                          <a:spcPts val="2000"/>
                        </a:lnSpc>
                      </a:pPr>
                      <a:r>
                        <a:rPr kumimoji="1" lang="vi-VN" altLang="ja-JP" sz="1800" dirty="0">
                          <a:latin typeface="Tahoma" panose="020B0604030504040204" pitchFamily="34" charset="0"/>
                          <a:ea typeface="Tahoma" panose="020B0604030504040204" pitchFamily="34" charset="0"/>
                          <a:cs typeface="Tahoma" panose="020B0604030504040204" pitchFamily="34" charset="0"/>
                        </a:rPr>
                        <a:t>Kỳ thi tuyển chọn học sinh nước ngoài</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Điều kiện: Bản thân hoặc phụ huynh là người nước ngoài, hoặc thời gian lưu trú tại Nhật dưới 6 năm → Xem trang 21</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Chỉ áp dụng cho một số trường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a:latin typeface="Tahoma" panose="020B0604030504040204" pitchFamily="34" charset="0"/>
                          <a:ea typeface="Tahoma" panose="020B0604030504040204" pitchFamily="34" charset="0"/>
                          <a:cs typeface="Tahoma" panose="020B0604030504040204" pitchFamily="34" charset="0"/>
                        </a:rPr>
                        <a:t>(</a:t>
                      </a: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Năm 2025 có 12 trường thực thi</a:t>
                      </a:r>
                      <a:r>
                        <a:rPr kumimoji="1" lang="en-US" altLang="ja-JP" sz="1800" dirty="0">
                          <a:latin typeface="Tahoma" panose="020B0604030504040204" pitchFamily="34" charset="0"/>
                          <a:ea typeface="Tahoma" panose="020B0604030504040204" pitchFamily="34" charset="0"/>
                          <a:cs typeface="Tahoma" panose="020B0604030504040204" pitchFamily="34" charset="0"/>
                        </a:rPr>
                        <a:t>)</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4269425652"/>
                  </a:ext>
                </a:extLst>
              </a:tr>
              <a:tr h="1356002">
                <a:tc>
                  <a:txBody>
                    <a:bodyPr/>
                    <a:lstStyle/>
                    <a:p>
                      <a:pPr algn="ctr">
                        <a:lnSpc>
                          <a:spcPts val="2000"/>
                        </a:lnSpc>
                      </a:pPr>
                      <a:r>
                        <a:rPr kumimoji="1" lang="es-ES_tradnl" altLang="ja-JP" sz="1800" dirty="0">
                          <a:latin typeface="Tahoma" panose="020B0604030504040204" pitchFamily="34" charset="0"/>
                          <a:ea typeface="Tahoma" panose="020B0604030504040204" pitchFamily="34" charset="0"/>
                          <a:cs typeface="Tahoma" panose="020B0604030504040204" pitchFamily="34" charset="0"/>
                        </a:rPr>
                        <a:t>Kiểm tra đầu vào hệ thống tín dụng toàn thời gian</a:t>
                      </a:r>
                    </a:p>
                  </a:txBody>
                  <a:tcPr marT="36000" marB="36000" anchor="ctr"/>
                </a:tc>
                <a:tc>
                  <a:txBody>
                    <a:bodyPr/>
                    <a:lstStyle/>
                    <a:p>
                      <a:pPr algn="l">
                        <a:lnSpc>
                          <a:spcPts val="2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Dành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cho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số</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ngày</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vắng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mặt</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khoảng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30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ngày</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năm</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trong</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năm</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2 ,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năm</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3 THCS</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Áp dụng cho các trường trung học phổ thông hệ tín chỉ toàn thời gian (bao gồm cả trường trung học linh hoạt - Flexible High School)</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2612654316"/>
                  </a:ext>
                </a:extLst>
              </a:tr>
              <a:tr h="842702">
                <a:tc>
                  <a:txBody>
                    <a:bodyPr/>
                    <a:lstStyle/>
                    <a:p>
                      <a:pPr algn="ctr">
                        <a:lnSpc>
                          <a:spcPts val="2000"/>
                        </a:lnSpc>
                      </a:pPr>
                      <a:r>
                        <a:rPr kumimoji="1" lang="vi-VN" altLang="ja-JP" sz="1800" dirty="0">
                          <a:latin typeface="Tahoma" panose="020B0604030504040204" pitchFamily="34" charset="0"/>
                          <a:ea typeface="Tahoma" panose="020B0604030504040204" pitchFamily="34" charset="0"/>
                          <a:cs typeface="Tahoma" panose="020B0604030504040204" pitchFamily="34" charset="0"/>
                        </a:rPr>
                        <a:t>Tuyển sinh cho học sinh trở về từ nước ngoài</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Dành cho học sinh đã sống ở nước ngoài trên 2 năm cùng với phụ huynh và trở về trong vòng 2 năm</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tc>
                  <a:txBody>
                    <a:bodyPr/>
                    <a:lstStyle/>
                    <a:p>
                      <a:pPr algn="l">
                        <a:lnSpc>
                          <a:spcPts val="2000"/>
                        </a:lnSpc>
                      </a:pPr>
                      <a:r>
                        <a:rPr kumimoji="1" lang="vi-VN" altLang="ja-JP" sz="1800" dirty="0">
                          <a:latin typeface="Tahoma" panose="020B0604030504040204" pitchFamily="34" charset="0"/>
                          <a:ea typeface="UD デジタル 教科書体 NP-B" panose="02020700000000000000" pitchFamily="18" charset="-128"/>
                          <a:cs typeface="Tahoma" panose="020B0604030504040204" pitchFamily="34" charset="0"/>
                        </a:rPr>
                        <a:t>Chỉ áp dụng cho một số trường</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marT="36000" marB="36000" anchor="ctr"/>
                </a:tc>
                <a:extLst>
                  <a:ext uri="{0D108BD9-81ED-4DB2-BD59-A6C34878D82A}">
                    <a16:rowId xmlns:a16="http://schemas.microsoft.com/office/drawing/2014/main" val="2881821927"/>
                  </a:ext>
                </a:extLst>
              </a:tr>
            </a:tbl>
          </a:graphicData>
        </a:graphic>
      </p:graphicFrame>
      <p:sp>
        <p:nvSpPr>
          <p:cNvPr id="282" name="テキスト ボックス 281">
            <a:extLst>
              <a:ext uri="{FF2B5EF4-FFF2-40B4-BE49-F238E27FC236}">
                <a16:creationId xmlns:a16="http://schemas.microsoft.com/office/drawing/2014/main" id="{220CDFC9-BC78-3BB1-3CD0-EBF24B550175}"/>
              </a:ext>
            </a:extLst>
          </p:cNvPr>
          <p:cNvSpPr txBox="1"/>
          <p:nvPr/>
        </p:nvSpPr>
        <p:spPr>
          <a:xfrm>
            <a:off x="1640206" y="350338"/>
            <a:ext cx="8439964" cy="707886"/>
          </a:xfrm>
          <a:prstGeom prst="rect">
            <a:avLst/>
          </a:prstGeom>
          <a:noFill/>
        </p:spPr>
        <p:txBody>
          <a:bodyPr wrap="square" rtlCol="0">
            <a:spAutoFit/>
          </a:bodyPr>
          <a:lstStyle/>
          <a:p>
            <a:r>
              <a:rPr kumimoji="1" lang="ja-JP" altLang="en-US" sz="20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000" b="1" dirty="0">
                <a:latin typeface="Tahoma" panose="020B0604030504040204" pitchFamily="34" charset="0"/>
                <a:ea typeface="Tahoma" panose="020B0604030504040204" pitchFamily="34" charset="0"/>
                <a:cs typeface="Tahoma" panose="020B0604030504040204" pitchFamily="34" charset="0"/>
              </a:rPr>
              <a:t>Các hình thức thi tuyển sinh vào trường THPT công lập</a:t>
            </a:r>
            <a:endParaRPr kumimoji="1" lang="en-US" altLang="ja-JP" sz="2000" b="1" dirty="0">
              <a:latin typeface="Tahoma" panose="020B0604030504040204" pitchFamily="34" charset="0"/>
              <a:ea typeface="Tahoma" panose="020B0604030504040204" pitchFamily="34" charset="0"/>
              <a:cs typeface="Tahoma" panose="020B0604030504040204" pitchFamily="34" charset="0"/>
            </a:endParaRPr>
          </a:p>
          <a:p>
            <a:pPr indent="358775"/>
            <a:r>
              <a:rPr kumimoji="1" lang="es-ES_tradnl" altLang="ja-JP" sz="2000" b="1" dirty="0">
                <a:latin typeface="Tahoma" panose="020B0604030504040204" pitchFamily="34" charset="0"/>
                <a:ea typeface="Tahoma" panose="020B0604030504040204" pitchFamily="34" charset="0"/>
                <a:cs typeface="Tahoma" panose="020B0604030504040204" pitchFamily="34" charset="0"/>
              </a:rPr>
              <a:t> (Hệ học cả ngày)</a:t>
            </a:r>
            <a:endPar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33410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578850"/>
            <a:ext cx="9233867" cy="6338144"/>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1206" y="1086353"/>
            <a:ext cx="7882794" cy="954107"/>
          </a:xfrm>
          <a:prstGeom prst="rect">
            <a:avLst/>
          </a:prstGeom>
          <a:noFill/>
        </p:spPr>
        <p:txBody>
          <a:bodyPr wrap="square" rtlCol="0">
            <a:spAutoFit/>
          </a:bodyPr>
          <a:lstStyle/>
          <a:p>
            <a:pPr marL="447675" indent="-447675"/>
            <a:r>
              <a:rPr kumimoji="1" lang="ja-JP" altLang="en-US" sz="2800" b="1" dirty="0">
                <a:solidFill>
                  <a:srgbClr val="FF00FF"/>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800" b="1" dirty="0">
                <a:latin typeface="Tahoma" panose="020B0604030504040204" pitchFamily="34" charset="0"/>
                <a:ea typeface="UD デジタル 教科書体 NP-B" panose="02020700000000000000" pitchFamily="18" charset="-128"/>
                <a:cs typeface="Tahoma" panose="020B0604030504040204" pitchFamily="34" charset="0"/>
              </a:rPr>
              <a:t>Kỳ thi tuyển sinh vào trường THPT công lập (</a:t>
            </a:r>
            <a:r>
              <a:rPr kumimoji="1" lang="en-US" altLang="ja-JP" sz="2800" b="1"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b="1"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b="1" dirty="0" err="1">
                <a:latin typeface="Tahoma" panose="020B0604030504040204" pitchFamily="34" charset="0"/>
                <a:ea typeface="UD デジタル 教科書体 NP-B" panose="02020700000000000000" pitchFamily="18" charset="-128"/>
                <a:cs typeface="Tahoma" panose="020B0604030504040204" pitchFamily="34" charset="0"/>
              </a:rPr>
              <a:t>chung</a:t>
            </a:r>
            <a:r>
              <a:rPr kumimoji="1" lang="vi-VN" altLang="ja-JP" sz="2800" b="1" dirty="0">
                <a:latin typeface="Tahoma" panose="020B0604030504040204" pitchFamily="34" charset="0"/>
                <a:ea typeface="UD デジタル 教科書体 NP-B" panose="02020700000000000000" pitchFamily="18" charset="-128"/>
                <a:cs typeface="Tahoma" panose="020B0604030504040204" pitchFamily="34" charset="0"/>
              </a:rPr>
              <a:t>)</a:t>
            </a:r>
            <a:endPar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34" name="テキスト ボックス 33">
            <a:extLst>
              <a:ext uri="{FF2B5EF4-FFF2-40B4-BE49-F238E27FC236}">
                <a16:creationId xmlns:a16="http://schemas.microsoft.com/office/drawing/2014/main" id="{FB72C685-85CF-9D0B-1859-0DC8027A9791}"/>
              </a:ext>
            </a:extLst>
          </p:cNvPr>
          <p:cNvSpPr txBox="1"/>
          <p:nvPr/>
        </p:nvSpPr>
        <p:spPr>
          <a:xfrm>
            <a:off x="1381703" y="2218966"/>
            <a:ext cx="8729329" cy="4216539"/>
          </a:xfrm>
          <a:prstGeom prst="rect">
            <a:avLst/>
          </a:prstGeom>
          <a:noFill/>
        </p:spPr>
        <p:txBody>
          <a:bodyPr wrap="square" rtlCol="0">
            <a:spAutoFit/>
          </a:bodyPr>
          <a:lstStyle/>
          <a:p>
            <a:r>
              <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800" b="1" dirty="0">
                <a:latin typeface="Tahoma" panose="020B0604030504040204" pitchFamily="34" charset="0"/>
                <a:ea typeface="Tahoma" panose="020B0604030504040204" pitchFamily="34" charset="0"/>
                <a:cs typeface="Tahoma" panose="020B0604030504040204" pitchFamily="34" charset="0"/>
              </a:rPr>
              <a:t>Có thể dự thi 2 trường</a:t>
            </a:r>
            <a:endParaRPr kumimoji="1" lang="en-US" altLang="ja-JP" sz="1100" b="1" dirty="0">
              <a:latin typeface="Tahoma" panose="020B0604030504040204" pitchFamily="34" charset="0"/>
              <a:ea typeface="Tahoma" panose="020B0604030504040204" pitchFamily="34" charset="0"/>
              <a:cs typeface="Tahoma" panose="020B0604030504040204" pitchFamily="34" charset="0"/>
            </a:endParaRPr>
          </a:p>
          <a:p>
            <a:pPr>
              <a:spcBef>
                <a:spcPts val="1200"/>
              </a:spcBef>
              <a:buClr>
                <a:srgbClr val="FF3399"/>
              </a:buClr>
            </a:pPr>
            <a:r>
              <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s-ES_tradnl" altLang="ja-JP" sz="2800" b="1" dirty="0">
                <a:latin typeface="Tahoma" panose="020B0604030504040204" pitchFamily="34" charset="0"/>
                <a:ea typeface="Tahoma" panose="020B0604030504040204" pitchFamily="34" charset="0"/>
                <a:cs typeface="Tahoma" panose="020B0604030504040204" pitchFamily="34" charset="0"/>
              </a:rPr>
              <a:t>Môn thi</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442913" indent="-179388">
              <a:buFont typeface="Arial" panose="020B0604020202020204" pitchFamily="34" charset="0"/>
              <a:buChar char="•"/>
            </a:pPr>
            <a:r>
              <a:rPr kumimoji="1" lang="vi-VN" altLang="ja-JP" sz="2400" dirty="0">
                <a:latin typeface="Tahoma" panose="020B0604030504040204" pitchFamily="34" charset="0"/>
                <a:ea typeface="Tahoma" panose="020B0604030504040204" pitchFamily="34" charset="0"/>
                <a:cs typeface="Tahoma" panose="020B0604030504040204" pitchFamily="34" charset="0"/>
              </a:rPr>
              <a:t>5 môn gồm Quốc ngữ, Toán, Xã hội, </a:t>
            </a:r>
            <a:br>
              <a:rPr kumimoji="1" lang="en-US" altLang="ja-JP" sz="2400" dirty="0">
                <a:latin typeface="Tahoma" panose="020B0604030504040204" pitchFamily="34" charset="0"/>
                <a:ea typeface="Tahoma" panose="020B0604030504040204" pitchFamily="34" charset="0"/>
                <a:cs typeface="Tahoma" panose="020B0604030504040204" pitchFamily="34" charset="0"/>
              </a:rPr>
            </a:br>
            <a:r>
              <a:rPr kumimoji="1" lang="vi-VN" altLang="ja-JP" sz="2400" dirty="0">
                <a:latin typeface="Tahoma" panose="020B0604030504040204" pitchFamily="34" charset="0"/>
                <a:ea typeface="Tahoma" panose="020B0604030504040204" pitchFamily="34" charset="0"/>
                <a:cs typeface="Tahoma" panose="020B0604030504040204" pitchFamily="34" charset="0"/>
              </a:rPr>
              <a:t>Vật lý, Tiếng Anh</a:t>
            </a:r>
          </a:p>
          <a:p>
            <a:pPr marL="442913" indent="-179388">
              <a:buFont typeface="Arial" panose="020B0604020202020204" pitchFamily="34" charset="0"/>
              <a:buChar char="•"/>
            </a:pPr>
            <a:r>
              <a:rPr kumimoji="1" lang="vi-VN" altLang="ja-JP" sz="2400" dirty="0">
                <a:latin typeface="Tahoma" panose="020B0604030504040204" pitchFamily="34" charset="0"/>
                <a:ea typeface="Tahoma" panose="020B0604030504040204" pitchFamily="34" charset="0"/>
                <a:cs typeface="Tahoma" panose="020B0604030504040204" pitchFamily="34" charset="0"/>
              </a:rPr>
              <a:t>Môn Tiếng Anh có bài kiểm tra nghe</a:t>
            </a:r>
          </a:p>
          <a:p>
            <a:pPr marL="442913" indent="-179388">
              <a:buFont typeface="Arial" panose="020B0604020202020204" pitchFamily="34" charset="0"/>
              <a:buChar char="•"/>
            </a:pPr>
            <a:r>
              <a:rPr kumimoji="1" lang="vi-VN" altLang="ja-JP" sz="2400" dirty="0">
                <a:latin typeface="Tahoma" panose="020B0604030504040204" pitchFamily="34" charset="0"/>
                <a:ea typeface="Tahoma" panose="020B0604030504040204" pitchFamily="34" charset="0"/>
                <a:cs typeface="Tahoma" panose="020B0604030504040204" pitchFamily="34" charset="0"/>
              </a:rPr>
              <a:t>Về phần phỏng vấn, có trường tổ chức </a:t>
            </a:r>
            <a:br>
              <a:rPr kumimoji="1" lang="en-US" altLang="ja-JP" sz="2400" dirty="0">
                <a:latin typeface="Tahoma" panose="020B0604030504040204" pitchFamily="34" charset="0"/>
                <a:ea typeface="Tahoma" panose="020B0604030504040204" pitchFamily="34" charset="0"/>
                <a:cs typeface="Tahoma" panose="020B0604030504040204" pitchFamily="34" charset="0"/>
              </a:rPr>
            </a:br>
            <a:r>
              <a:rPr kumimoji="1" lang="vi-VN" altLang="ja-JP" sz="2400" dirty="0">
                <a:latin typeface="Tahoma" panose="020B0604030504040204" pitchFamily="34" charset="0"/>
                <a:ea typeface="Tahoma" panose="020B0604030504040204" pitchFamily="34" charset="0"/>
                <a:cs typeface="Tahoma" panose="020B0604030504040204" pitchFamily="34" charset="0"/>
              </a:rPr>
              <a:t>và cũng có trường không</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p>
            <a:pPr marL="2155825" indent="-2155825">
              <a:spcBef>
                <a:spcPts val="1200"/>
              </a:spcBef>
              <a:buClr>
                <a:srgbClr val="FF3399"/>
              </a:buClr>
            </a:pPr>
            <a:r>
              <a:rPr kumimoji="1"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s-ES_tradnl" altLang="ja-JP" sz="2800" b="1" dirty="0">
                <a:latin typeface="Tahoma" panose="020B0604030504040204" pitchFamily="34" charset="0"/>
                <a:ea typeface="UD デジタル 教科書体 NP-B" panose="02020700000000000000" pitchFamily="18" charset="-128"/>
                <a:cs typeface="Tahoma" panose="020B0604030504040204" pitchFamily="34" charset="0"/>
              </a:rPr>
              <a:t>Lịch thi</a:t>
            </a:r>
          </a:p>
          <a:p>
            <a:pPr marL="446088">
              <a:buClr>
                <a:srgbClr val="FF3399"/>
              </a:buClr>
            </a:pPr>
            <a:r>
              <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000" dirty="0">
                <a:latin typeface="Tahoma" panose="020B0604030504040204" pitchFamily="34" charset="0"/>
                <a:ea typeface="UD デジタル 教科書体 NP-B" panose="02020700000000000000" pitchFamily="18" charset="-128"/>
                <a:cs typeface="Tahoma" panose="020B0604030504040204" pitchFamily="34" charset="0"/>
              </a:rPr>
              <a:t>N</a:t>
            </a: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ếu có dự thi 2 trường thì cũng chỉ</a:t>
            </a:r>
            <a:r>
              <a:rPr kumimoji="1" lang="en-US" altLang="ja-JP" sz="20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phải kiểm tra học lực 1 lần</a:t>
            </a:r>
            <a:r>
              <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rPr>
              <a:t>）</a:t>
            </a:r>
            <a:endParaRPr kumimoji="1" lang="en-US" altLang="ja-JP" sz="2000" dirty="0">
              <a:latin typeface="Tahoma" panose="020B0604030504040204" pitchFamily="34" charset="0"/>
              <a:ea typeface="Tahoma" panose="020B0604030504040204" pitchFamily="34" charset="0"/>
              <a:cs typeface="Tahoma" panose="020B0604030504040204" pitchFamily="34" charset="0"/>
            </a:endParaRPr>
          </a:p>
          <a:p>
            <a:pPr indent="442913">
              <a:buClr>
                <a:srgbClr val="FF3399"/>
              </a:buClr>
            </a:pPr>
            <a:r>
              <a:rPr kumimoji="1" lang="vi-VN" altLang="ja-JP" sz="2400" dirty="0">
                <a:latin typeface="Tahoma" panose="020B0604030504040204" pitchFamily="34" charset="0"/>
                <a:ea typeface="Tahoma" panose="020B0604030504040204" pitchFamily="34" charset="0"/>
                <a:cs typeface="Tahoma" panose="020B0604030504040204" pitchFamily="34" charset="0"/>
              </a:rPr>
              <a:t>Thứ tư, ngày 26 tháng 2 năm 2025</a:t>
            </a:r>
            <a:endParaRPr kumimoji="1" lang="en-US" altLang="ja-JP" sz="1100" dirty="0">
              <a:latin typeface="Tahoma" panose="020B0604030504040204" pitchFamily="34" charset="0"/>
              <a:ea typeface="Tahoma" panose="020B0604030504040204" pitchFamily="34" charset="0"/>
              <a:cs typeface="Tahoma" panose="020B0604030504040204" pitchFamily="34" charset="0"/>
            </a:endParaRPr>
          </a:p>
        </p:txBody>
      </p:sp>
      <p:pic>
        <p:nvPicPr>
          <p:cNvPr id="35" name="図 34">
            <a:extLst>
              <a:ext uri="{FF2B5EF4-FFF2-40B4-BE49-F238E27FC236}">
                <a16:creationId xmlns:a16="http://schemas.microsoft.com/office/drawing/2014/main" id="{A43C62BE-A33D-FEDF-F6D4-77C481D50CD9}"/>
              </a:ext>
            </a:extLst>
          </p:cNvPr>
          <p:cNvPicPr>
            <a:picLocks noChangeAspect="1"/>
          </p:cNvPicPr>
          <p:nvPr/>
        </p:nvPicPr>
        <p:blipFill>
          <a:blip r:embed="rId2"/>
          <a:stretch>
            <a:fillRect/>
          </a:stretch>
        </p:blipFill>
        <p:spPr>
          <a:xfrm>
            <a:off x="7414188" y="2214843"/>
            <a:ext cx="2455951" cy="2357713"/>
          </a:xfrm>
          <a:prstGeom prst="rect">
            <a:avLst/>
          </a:prstGeom>
        </p:spPr>
      </p:pic>
    </p:spTree>
    <p:extLst>
      <p:ext uri="{BB962C8B-B14F-4D97-AF65-F5344CB8AC3E}">
        <p14:creationId xmlns:p14="http://schemas.microsoft.com/office/powerpoint/2010/main" val="26920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210115"/>
            <a:ext cx="9233867" cy="701737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cxnSp>
        <p:nvCxnSpPr>
          <p:cNvPr id="42" name="直線コネクタ 41">
            <a:extLst>
              <a:ext uri="{FF2B5EF4-FFF2-40B4-BE49-F238E27FC236}">
                <a16:creationId xmlns:a16="http://schemas.microsoft.com/office/drawing/2014/main" id="{82FD1C5C-7B17-EF37-8935-476558B0756A}"/>
              </a:ext>
            </a:extLst>
          </p:cNvPr>
          <p:cNvCxnSpPr/>
          <p:nvPr/>
        </p:nvCxnSpPr>
        <p:spPr>
          <a:xfrm>
            <a:off x="1750272" y="1368800"/>
            <a:ext cx="2484000" cy="0"/>
          </a:xfrm>
          <a:prstGeom prst="line">
            <a:avLst/>
          </a:prstGeom>
          <a:ln w="57150" cmpd="dbl">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2C3820E-35FD-80FF-9F53-CF0CE149976A}"/>
              </a:ext>
            </a:extLst>
          </p:cNvPr>
          <p:cNvCxnSpPr/>
          <p:nvPr/>
        </p:nvCxnSpPr>
        <p:spPr>
          <a:xfrm>
            <a:off x="8566082" y="4207444"/>
            <a:ext cx="1152000" cy="0"/>
          </a:xfrm>
          <a:prstGeom prst="line">
            <a:avLst/>
          </a:prstGeom>
          <a:ln w="57150" cmpd="dbl">
            <a:solidFill>
              <a:srgbClr val="0099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0DB5404-497B-47D5-BD3D-ABF2D668137F}"/>
              </a:ext>
            </a:extLst>
          </p:cNvPr>
          <p:cNvSpPr txBox="1"/>
          <p:nvPr/>
        </p:nvSpPr>
        <p:spPr>
          <a:xfrm>
            <a:off x="3339549" y="257377"/>
            <a:ext cx="6893848" cy="307777"/>
          </a:xfrm>
          <a:prstGeom prst="rect">
            <a:avLst/>
          </a:prstGeom>
          <a:noFill/>
        </p:spPr>
        <p:txBody>
          <a:bodyPr wrap="square" rtlCol="0">
            <a:spAutoFit/>
          </a:bodyPr>
          <a:lstStyle/>
          <a:p>
            <a:pPr algn="r"/>
            <a:r>
              <a:rPr kumimoji="1" lang="en-US" altLang="ja-JP" sz="1400" dirty="0">
                <a:latin typeface="ＭＳ ゴシック" panose="020B0609070205080204" pitchFamily="49" charset="-128"/>
                <a:ea typeface="ＭＳ ゴシック" panose="020B0609070205080204" pitchFamily="49" charset="-128"/>
                <a:cs typeface="Tahoma" panose="020B0604030504040204" pitchFamily="34" charset="0"/>
              </a:rPr>
              <a:t>※</a:t>
            </a:r>
            <a:r>
              <a:rPr kumimoji="1" lang="vi-VN" altLang="ja-JP" sz="1400" dirty="0">
                <a:latin typeface="Tahoma" panose="020B0604030504040204" pitchFamily="34" charset="0"/>
                <a:ea typeface="ＭＳ ゴシック" panose="020B0609070205080204" pitchFamily="49" charset="-128"/>
                <a:cs typeface="Tahoma" panose="020B0604030504040204" pitchFamily="34" charset="0"/>
              </a:rPr>
              <a:t> Thông tin về Trường Trung học Linh hoạt - Flexible High School: Xem trang 22</a:t>
            </a:r>
            <a:endParaRPr kumimoji="1" lang="ja-JP" altLang="en-US" sz="1400" dirty="0">
              <a:latin typeface="Tahoma" panose="020B0604030504040204" pitchFamily="34" charset="0"/>
              <a:ea typeface="ＭＳ ゴシック" panose="020B0609070205080204" pitchFamily="49" charset="-128"/>
              <a:cs typeface="Tahoma" panose="020B0604030504040204" pitchFamily="34" charset="0"/>
            </a:endParaRPr>
          </a:p>
        </p:txBody>
      </p:sp>
      <p:graphicFrame>
        <p:nvGraphicFramePr>
          <p:cNvPr id="2" name="表 2">
            <a:extLst>
              <a:ext uri="{FF2B5EF4-FFF2-40B4-BE49-F238E27FC236}">
                <a16:creationId xmlns:a16="http://schemas.microsoft.com/office/drawing/2014/main" id="{A92861F7-E282-4AA2-A244-A73F7A9CF49E}"/>
              </a:ext>
            </a:extLst>
          </p:cNvPr>
          <p:cNvGraphicFramePr>
            <a:graphicFrameLocks noGrp="1"/>
          </p:cNvGraphicFramePr>
          <p:nvPr>
            <p:extLst>
              <p:ext uri="{D42A27DB-BD31-4B8C-83A1-F6EECF244321}">
                <p14:modId xmlns:p14="http://schemas.microsoft.com/office/powerpoint/2010/main" val="2329033284"/>
              </p:ext>
            </p:extLst>
          </p:nvPr>
        </p:nvGraphicFramePr>
        <p:xfrm>
          <a:off x="1357939" y="1432561"/>
          <a:ext cx="8654712" cy="2222743"/>
        </p:xfrm>
        <a:graphic>
          <a:graphicData uri="http://schemas.openxmlformats.org/drawingml/2006/table">
            <a:tbl>
              <a:tblPr firstRow="1" bandRow="1">
                <a:tableStyleId>{00A15C55-8517-42AA-B614-E9B94910E393}</a:tableStyleId>
              </a:tblPr>
              <a:tblGrid>
                <a:gridCol w="1610548">
                  <a:extLst>
                    <a:ext uri="{9D8B030D-6E8A-4147-A177-3AD203B41FA5}">
                      <a16:colId xmlns:a16="http://schemas.microsoft.com/office/drawing/2014/main" val="4008848342"/>
                    </a:ext>
                  </a:extLst>
                </a:gridCol>
                <a:gridCol w="3954827">
                  <a:extLst>
                    <a:ext uri="{9D8B030D-6E8A-4147-A177-3AD203B41FA5}">
                      <a16:colId xmlns:a16="http://schemas.microsoft.com/office/drawing/2014/main" val="3764346450"/>
                    </a:ext>
                  </a:extLst>
                </a:gridCol>
                <a:gridCol w="3089337">
                  <a:extLst>
                    <a:ext uri="{9D8B030D-6E8A-4147-A177-3AD203B41FA5}">
                      <a16:colId xmlns:a16="http://schemas.microsoft.com/office/drawing/2014/main" val="1885835517"/>
                    </a:ext>
                  </a:extLst>
                </a:gridCol>
              </a:tblGrid>
              <a:tr h="391589">
                <a:tc>
                  <a:txBody>
                    <a:bodyPr/>
                    <a:lstStyle/>
                    <a:p>
                      <a:pPr algn="ctr" fontAlgn="b">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ctr" fontAlgn="b">
                        <a:lnSpc>
                          <a:spcPct val="100000"/>
                        </a:lnSpc>
                      </a:pPr>
                      <a:r>
                        <a:rPr lang="vi-VN"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Đặc trưng</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ctr" fontAlgn="b">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2244030515"/>
                  </a:ext>
                </a:extLst>
              </a:tr>
              <a:tr h="1096879">
                <a:tc>
                  <a:txBody>
                    <a:bodyPr/>
                    <a:lstStyle/>
                    <a:p>
                      <a:pPr algn="ctr"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đăng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ký</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song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với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hệ</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quy</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toàn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rowSpan="2">
                  <a:txBody>
                    <a:bodyPr/>
                    <a:lstStyle/>
                    <a:p>
                      <a:pPr marL="180975" indent="-93663" algn="l" fontAlgn="ctr">
                        <a:lnSpc>
                          <a:spcPct val="100000"/>
                        </a:lnSpc>
                      </a:pPr>
                      <a:r>
                        <a:rPr lang="es-ES_tradnl" altLang="ja-JP"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 vấn</a:t>
                      </a:r>
                      <a:endParaRPr lang="en-US" altLang="ja-JP" sz="2000" b="0" i="0" u="none" strike="noStrike" cap="none" baseline="0" dirty="0">
                        <a:solidFill>
                          <a:srgbClr val="000000"/>
                        </a:solidFill>
                        <a:effectLst/>
                        <a:highlight>
                          <a:srgbClr val="FFFF00"/>
                        </a:highlight>
                        <a:latin typeface="Tahoma" panose="020B0604030504040204" pitchFamily="34" charset="0"/>
                        <a:ea typeface="Tahoma" panose="020B0604030504040204" pitchFamily="34" charset="0"/>
                        <a:cs typeface="Tahoma" panose="020B0604030504040204" pitchFamily="34" charset="0"/>
                      </a:endParaRPr>
                    </a:p>
                    <a:p>
                      <a:pPr marL="180975" indent="-180975" algn="l" fontAlgn="ctr">
                        <a:lnSpc>
                          <a:spcPct val="100000"/>
                        </a:lnSpc>
                      </a:pPr>
                      <a:r>
                        <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vi-VN"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số trường có bài kiểm tra năng lực cơ bản hoặc bài luận</a:t>
                      </a:r>
                      <a:r>
                        <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p>
                  </a:txBody>
                  <a:tcPr marL="7620" marR="7620" marT="7620" marB="0" anchor="ctr"/>
                </a:tc>
                <a:extLst>
                  <a:ext uri="{0D108BD9-81ED-4DB2-BD59-A6C34878D82A}">
                    <a16:rowId xmlns:a16="http://schemas.microsoft.com/office/drawing/2014/main" val="2226774035"/>
                  </a:ext>
                </a:extLst>
              </a:tr>
              <a:tr h="734275">
                <a:tc>
                  <a:txBody>
                    <a:bodyPr/>
                    <a:lstStyle/>
                    <a:p>
                      <a:pPr algn="ctr"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b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bổ</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sung</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vi-VN"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Được tổ chức nếu số lượng tuyển sinh chưa đủ</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vMerge="1">
                  <a:txBody>
                    <a:bodyPr/>
                    <a:lstStyle/>
                    <a:p>
                      <a:endParaRPr kumimoji="1" lang="ja-JP" altLang="en-US"/>
                    </a:p>
                  </a:txBody>
                  <a:tcPr/>
                </a:tc>
                <a:extLst>
                  <a:ext uri="{0D108BD9-81ED-4DB2-BD59-A6C34878D82A}">
                    <a16:rowId xmlns:a16="http://schemas.microsoft.com/office/drawing/2014/main" val="3841370752"/>
                  </a:ext>
                </a:extLst>
              </a:tr>
            </a:tbl>
          </a:graphicData>
        </a:graphic>
      </p:graphicFrame>
      <p:graphicFrame>
        <p:nvGraphicFramePr>
          <p:cNvPr id="3" name="表 4">
            <a:extLst>
              <a:ext uri="{FF2B5EF4-FFF2-40B4-BE49-F238E27FC236}">
                <a16:creationId xmlns:a16="http://schemas.microsoft.com/office/drawing/2014/main" id="{3DF1DD72-DD6E-4BC6-8602-C76EAC397C8F}"/>
              </a:ext>
            </a:extLst>
          </p:cNvPr>
          <p:cNvGraphicFramePr>
            <a:graphicFrameLocks noGrp="1"/>
          </p:cNvGraphicFramePr>
          <p:nvPr>
            <p:extLst>
              <p:ext uri="{D42A27DB-BD31-4B8C-83A1-F6EECF244321}">
                <p14:modId xmlns:p14="http://schemas.microsoft.com/office/powerpoint/2010/main" val="1862942469"/>
              </p:ext>
            </p:extLst>
          </p:nvPr>
        </p:nvGraphicFramePr>
        <p:xfrm>
          <a:off x="1409592" y="4637796"/>
          <a:ext cx="8613128" cy="2431694"/>
        </p:xfrm>
        <a:graphic>
          <a:graphicData uri="http://schemas.openxmlformats.org/drawingml/2006/table">
            <a:tbl>
              <a:tblPr firstRow="1" bandRow="1">
                <a:tableStyleId>{93296810-A885-4BE3-A3E7-6D5BEEA58F35}</a:tableStyleId>
              </a:tblPr>
              <a:tblGrid>
                <a:gridCol w="1572147">
                  <a:extLst>
                    <a:ext uri="{9D8B030D-6E8A-4147-A177-3AD203B41FA5}">
                      <a16:colId xmlns:a16="http://schemas.microsoft.com/office/drawing/2014/main" val="2250434166"/>
                    </a:ext>
                  </a:extLst>
                </a:gridCol>
                <a:gridCol w="3941575">
                  <a:extLst>
                    <a:ext uri="{9D8B030D-6E8A-4147-A177-3AD203B41FA5}">
                      <a16:colId xmlns:a16="http://schemas.microsoft.com/office/drawing/2014/main" val="268732571"/>
                    </a:ext>
                  </a:extLst>
                </a:gridCol>
                <a:gridCol w="3099406">
                  <a:extLst>
                    <a:ext uri="{9D8B030D-6E8A-4147-A177-3AD203B41FA5}">
                      <a16:colId xmlns:a16="http://schemas.microsoft.com/office/drawing/2014/main" val="2706528353"/>
                    </a:ext>
                  </a:extLst>
                </a:gridCol>
              </a:tblGrid>
              <a:tr h="376533">
                <a:tc>
                  <a:txBody>
                    <a:bodyPr/>
                    <a:lstStyle/>
                    <a:p>
                      <a:pPr algn="ctr" fontAlgn="b"/>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Các</a:t>
                      </a:r>
                      <a:r>
                        <a:rPr lang="en-US" altLang="ja-JP" sz="2000" b="0" i="0" u="none" strike="noStrike" cap="non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loại</a:t>
                      </a:r>
                      <a:r>
                        <a:rPr lang="en-US" altLang="ja-JP" sz="2000" b="0" i="0" u="none" strike="noStrike" cap="non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hình</a:t>
                      </a:r>
                      <a:endParaRPr lang="ja-JP" altLang="en-US" sz="2000" b="0" i="0" u="none" strike="noStrike" cap="non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solidFill>
                      <a:srgbClr val="00CC66"/>
                    </a:solidFill>
                  </a:tcPr>
                </a:tc>
                <a:tc>
                  <a:txBody>
                    <a:bodyPr/>
                    <a:lstStyle/>
                    <a:p>
                      <a:pPr algn="ctr" fontAlgn="b"/>
                      <a:r>
                        <a:rPr lang="vi-VN" altLang="ja-JP" sz="2000" b="0" i="0" u="none" strike="noStrike" cap="non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Đặc trưng</a:t>
                      </a:r>
                      <a:endParaRPr lang="ja-JP" altLang="en-US" sz="2000" b="0" i="0" u="none" strike="noStrike" cap="non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solidFill>
                      <a:srgbClr val="00CC66"/>
                    </a:solidFill>
                  </a:tcPr>
                </a:tc>
                <a:tc>
                  <a:txBody>
                    <a:bodyPr/>
                    <a:lstStyle/>
                    <a:p>
                      <a:pPr algn="ctr" fontAlgn="b"/>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Nội</a:t>
                      </a:r>
                      <a:r>
                        <a:rPr lang="en-US" altLang="ja-JP" sz="2000" b="0" i="0" u="none" strike="noStrike" cap="non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dung </a:t>
                      </a:r>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kỳ</a:t>
                      </a:r>
                      <a:r>
                        <a:rPr lang="en-US" altLang="ja-JP" sz="2000" b="0" i="0" u="none" strike="noStrike" cap="non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thi</a:t>
                      </a:r>
                      <a:endParaRPr lang="ja-JP" altLang="en-US" sz="2000" b="0" i="0" u="none" strike="noStrike" cap="non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solidFill>
                      <a:srgbClr val="00CC66"/>
                    </a:solidFill>
                  </a:tcPr>
                </a:tc>
                <a:extLst>
                  <a:ext uri="{0D108BD9-81ED-4DB2-BD59-A6C34878D82A}">
                    <a16:rowId xmlns:a16="http://schemas.microsoft.com/office/drawing/2014/main" val="1177070291"/>
                  </a:ext>
                </a:extLst>
              </a:tr>
              <a:tr h="943931">
                <a:tc>
                  <a:txBody>
                    <a:bodyPr/>
                    <a:lstStyle/>
                    <a:p>
                      <a:pPr algn="ctr"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đợt</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đăng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ký</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song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song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với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hệ</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quy</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hoặc</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rowSpan="2">
                  <a:txBody>
                    <a:bodyPr/>
                    <a:lstStyle/>
                    <a:p>
                      <a:pPr marL="72000" lvl="0" algn="l"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Đánh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giá</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dựa</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trên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thông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tin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phiếu</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tra</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bản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tự</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đánh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giá</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phỏng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1610882805"/>
                  </a:ext>
                </a:extLst>
              </a:tr>
              <a:tr h="1111230">
                <a:tc>
                  <a:txBody>
                    <a:bodyPr/>
                    <a:lstStyle/>
                    <a:p>
                      <a:pPr algn="ctr"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đợt</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sau</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đăng</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ký</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sau</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biết</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quả</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kỳ</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hệ</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chính</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quy</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bán</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altLang="ja-JP" sz="2000" b="0" i="0" u="none" strike="noStrike" cap="non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cap="non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gian</a:t>
                      </a:r>
                      <a:endParaRPr lang="ja-JP" altLang="en-US" sz="2000" b="0" i="0" u="none" strike="noStrike" cap="non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vMerge="1">
                  <a:txBody>
                    <a:bodyPr/>
                    <a:lstStyle/>
                    <a:p>
                      <a:endParaRPr kumimoji="1" lang="ja-JP" altLang="en-US"/>
                    </a:p>
                  </a:txBody>
                  <a:tcPr/>
                </a:tc>
                <a:extLst>
                  <a:ext uri="{0D108BD9-81ED-4DB2-BD59-A6C34878D82A}">
                    <a16:rowId xmlns:a16="http://schemas.microsoft.com/office/drawing/2014/main" val="1233119516"/>
                  </a:ext>
                </a:extLst>
              </a:tr>
            </a:tbl>
          </a:graphicData>
        </a:graphic>
      </p:graphicFrame>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6854" y="607924"/>
            <a:ext cx="8755865" cy="769441"/>
          </a:xfrm>
          <a:prstGeom prst="rect">
            <a:avLst/>
          </a:prstGeom>
          <a:noFill/>
        </p:spPr>
        <p:txBody>
          <a:bodyPr wrap="square" rtlCol="0">
            <a:spAutoFit/>
          </a:bodyPr>
          <a:lstStyle/>
          <a:p>
            <a:pPr marL="357188" indent="-357188"/>
            <a:r>
              <a:rPr kumimoji="1" lang="ja-JP" altLang="en-US" sz="22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a:t>
            </a:r>
            <a:r>
              <a:rPr kumimoji="1" lang="ja-JP" altLang="en-US" sz="2200" b="1" dirty="0">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200" b="1" dirty="0">
                <a:latin typeface="Tahoma" panose="020B0604030504040204" pitchFamily="34" charset="0"/>
                <a:ea typeface="ＭＳ ゴシック" panose="020B0609070205080204" pitchFamily="49" charset="-128"/>
                <a:cs typeface="Tahoma" panose="020B0604030504040204" pitchFamily="34" charset="0"/>
              </a:rPr>
              <a:t>Kỳ thi tuyển sinh vào trường trung học công lập</a:t>
            </a:r>
            <a:br>
              <a:rPr kumimoji="1" lang="en-US" altLang="ja-JP" sz="2200" b="1" dirty="0">
                <a:latin typeface="Tahoma" panose="020B0604030504040204" pitchFamily="34" charset="0"/>
                <a:ea typeface="ＭＳ ゴシック" panose="020B0609070205080204" pitchFamily="49" charset="-128"/>
                <a:cs typeface="Tahoma" panose="020B0604030504040204" pitchFamily="34" charset="0"/>
              </a:rPr>
            </a:br>
            <a:r>
              <a:rPr kumimoji="1" lang="vi-VN" altLang="ja-JP" sz="2200" b="1" dirty="0">
                <a:solidFill>
                  <a:srgbClr val="C55A11"/>
                </a:solidFill>
                <a:latin typeface="Tahoma" panose="020B0604030504040204" pitchFamily="34" charset="0"/>
                <a:ea typeface="ＭＳ ゴシック" panose="020B0609070205080204" pitchFamily="49" charset="-128"/>
                <a:cs typeface="Tahoma" panose="020B0604030504040204" pitchFamily="34" charset="0"/>
              </a:rPr>
              <a:t>(hệ bán thời gian</a:t>
            </a:r>
            <a:r>
              <a:rPr kumimoji="1" lang="en-US" altLang="ja-JP" sz="2200" b="1" dirty="0">
                <a:solidFill>
                  <a:srgbClr val="C55A11"/>
                </a:solidFill>
                <a:latin typeface="Tahoma" panose="020B0604030504040204" pitchFamily="34" charset="0"/>
                <a:ea typeface="ＭＳ ゴシック" panose="020B0609070205080204" pitchFamily="49" charset="-128"/>
                <a:cs typeface="Tahoma" panose="020B0604030504040204" pitchFamily="34" charset="0"/>
              </a:rPr>
              <a:t>)</a:t>
            </a:r>
            <a:endParaRPr kumimoji="1" lang="ja-JP" altLang="en-US" sz="2200" b="1" dirty="0">
              <a:solidFill>
                <a:srgbClr val="C55A11"/>
              </a:solidFill>
              <a:latin typeface="Tahoma" panose="020B0604030504040204" pitchFamily="34" charset="0"/>
              <a:ea typeface="ＭＳ ゴシック" panose="020B0609070205080204" pitchFamily="49" charset="-128"/>
              <a:cs typeface="Tahoma" panose="020B0604030504040204" pitchFamily="34" charset="0"/>
            </a:endParaRPr>
          </a:p>
        </p:txBody>
      </p:sp>
      <p:sp>
        <p:nvSpPr>
          <p:cNvPr id="20" name="テキスト ボックス 19">
            <a:extLst>
              <a:ext uri="{FF2B5EF4-FFF2-40B4-BE49-F238E27FC236}">
                <a16:creationId xmlns:a16="http://schemas.microsoft.com/office/drawing/2014/main" id="{9FD6FBA2-1CAC-C4C7-B1C1-65609EB53548}"/>
              </a:ext>
            </a:extLst>
          </p:cNvPr>
          <p:cNvSpPr txBox="1"/>
          <p:nvPr/>
        </p:nvSpPr>
        <p:spPr>
          <a:xfrm>
            <a:off x="1318769" y="3779668"/>
            <a:ext cx="8794773" cy="823559"/>
          </a:xfrm>
          <a:prstGeom prst="rect">
            <a:avLst/>
          </a:prstGeom>
          <a:noFill/>
        </p:spPr>
        <p:txBody>
          <a:bodyPr wrap="square" rtlCol="0">
            <a:spAutoFit/>
          </a:bodyPr>
          <a:lstStyle/>
          <a:p>
            <a:pPr marL="357188" indent="-357188">
              <a:lnSpc>
                <a:spcPts val="3000"/>
              </a:lnSpc>
            </a:pPr>
            <a:r>
              <a:rPr kumimoji="1" lang="ja-JP" altLang="en-US" sz="22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a:t>
            </a:r>
            <a:r>
              <a:rPr kumimoji="1" lang="ja-JP" altLang="en-US" sz="2200" b="1" dirty="0">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200" b="1" dirty="0">
                <a:latin typeface="Tahoma" panose="020B0604030504040204" pitchFamily="34" charset="0"/>
                <a:ea typeface="ＭＳ ゴシック" panose="020B0609070205080204" pitchFamily="49" charset="-128"/>
                <a:cs typeface="Tahoma" panose="020B0604030504040204" pitchFamily="34" charset="0"/>
              </a:rPr>
              <a:t>Kỳ thi tuyển sinh vào trường trung học công lập</a:t>
            </a:r>
            <a:r>
              <a:rPr kumimoji="1" lang="vi-VN" altLang="ja-JP" sz="2200" b="1" dirty="0">
                <a:solidFill>
                  <a:srgbClr val="009900"/>
                </a:solidFill>
                <a:latin typeface="Tahoma" panose="020B0604030504040204" pitchFamily="34" charset="0"/>
                <a:ea typeface="ＭＳ ゴシック" panose="020B0609070205080204" pitchFamily="49" charset="-128"/>
                <a:cs typeface="Tahoma" panose="020B0604030504040204" pitchFamily="34" charset="0"/>
              </a:rPr>
              <a:t> (hệ đào tạo từ xa)</a:t>
            </a:r>
            <a:r>
              <a:rPr kumimoji="1" lang="en-US" altLang="ja-JP" sz="2200" b="1" dirty="0">
                <a:solidFill>
                  <a:srgbClr val="009900"/>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200" b="1" dirty="0">
                <a:latin typeface="Tahoma" panose="020B0604030504040204" pitchFamily="34" charset="0"/>
                <a:ea typeface="ＭＳ ゴシック" panose="020B0609070205080204" pitchFamily="49" charset="-128"/>
                <a:cs typeface="Tahoma" panose="020B0604030504040204" pitchFamily="34" charset="0"/>
              </a:rPr>
              <a:t>(Trường Kyokuryo và Trường Kariya Higashi)</a:t>
            </a:r>
            <a:endParaRPr kumimoji="1" lang="ja-JP" altLang="en-US" sz="2200" b="1" dirty="0">
              <a:latin typeface="Tahoma" panose="020B0604030504040204" pitchFamily="34" charset="0"/>
              <a:ea typeface="ＭＳ ゴシック" panose="020B0609070205080204" pitchFamily="49" charset="-128"/>
              <a:cs typeface="Tahoma" panose="020B0604030504040204" pitchFamily="34" charset="0"/>
            </a:endParaRPr>
          </a:p>
        </p:txBody>
      </p:sp>
      <p:cxnSp>
        <p:nvCxnSpPr>
          <p:cNvPr id="5" name="直線コネクタ 4">
            <a:extLst>
              <a:ext uri="{FF2B5EF4-FFF2-40B4-BE49-F238E27FC236}">
                <a16:creationId xmlns:a16="http://schemas.microsoft.com/office/drawing/2014/main" id="{AF2BEC14-58DA-00AF-A6EE-DB756C8F5A86}"/>
              </a:ext>
            </a:extLst>
          </p:cNvPr>
          <p:cNvCxnSpPr/>
          <p:nvPr/>
        </p:nvCxnSpPr>
        <p:spPr>
          <a:xfrm>
            <a:off x="1750272" y="4581789"/>
            <a:ext cx="1332000" cy="0"/>
          </a:xfrm>
          <a:prstGeom prst="line">
            <a:avLst/>
          </a:prstGeom>
          <a:ln w="57150" cmpd="dbl">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25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294649"/>
            <a:ext cx="923386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Tahoma" panose="020B0604030504040204" pitchFamily="34" charset="0"/>
                <a:ea typeface="Tahoma" panose="020B0604030504040204" pitchFamily="34" charset="0"/>
                <a:cs typeface="Tahoma" panose="020B0604030504040204" pitchFamily="34" charset="0"/>
              </a:rPr>
              <a:t>v</a:t>
            </a:r>
            <a:endParaRPr kumimoji="1" lang="ja-JP" altLang="en-US">
              <a:latin typeface="Tahoma" panose="020B0604030504040204" pitchFamily="34" charset="0"/>
              <a:ea typeface="UD デジタル 教科書体 NP-B" panose="02020700000000000000" pitchFamily="18" charset="-128"/>
              <a:cs typeface="Tahoma" panose="020B0604030504040204" pitchFamily="34" charset="0"/>
            </a:endParaRPr>
          </a:p>
        </p:txBody>
      </p:sp>
      <p:graphicFrame>
        <p:nvGraphicFramePr>
          <p:cNvPr id="3" name="表 2">
            <a:extLst>
              <a:ext uri="{FF2B5EF4-FFF2-40B4-BE49-F238E27FC236}">
                <a16:creationId xmlns:a16="http://schemas.microsoft.com/office/drawing/2014/main" id="{9F7BF5E5-BD53-2D66-0580-BFE76A9C475F}"/>
              </a:ext>
            </a:extLst>
          </p:cNvPr>
          <p:cNvGraphicFramePr>
            <a:graphicFrameLocks noGrp="1"/>
          </p:cNvGraphicFramePr>
          <p:nvPr>
            <p:extLst>
              <p:ext uri="{D42A27DB-BD31-4B8C-83A1-F6EECF244321}">
                <p14:modId xmlns:p14="http://schemas.microsoft.com/office/powerpoint/2010/main" val="2915288215"/>
              </p:ext>
            </p:extLst>
          </p:nvPr>
        </p:nvGraphicFramePr>
        <p:xfrm>
          <a:off x="1261206" y="1377678"/>
          <a:ext cx="8760124" cy="5606218"/>
        </p:xfrm>
        <a:graphic>
          <a:graphicData uri="http://schemas.openxmlformats.org/drawingml/2006/table">
            <a:tbl>
              <a:tblPr bandRow="1">
                <a:tableStyleId>{21E4AEA4-8DFA-4A89-87EB-49C32662AFE0}</a:tableStyleId>
              </a:tblPr>
              <a:tblGrid>
                <a:gridCol w="1747037">
                  <a:extLst>
                    <a:ext uri="{9D8B030D-6E8A-4147-A177-3AD203B41FA5}">
                      <a16:colId xmlns:a16="http://schemas.microsoft.com/office/drawing/2014/main" val="910207413"/>
                    </a:ext>
                  </a:extLst>
                </a:gridCol>
                <a:gridCol w="7013087">
                  <a:extLst>
                    <a:ext uri="{9D8B030D-6E8A-4147-A177-3AD203B41FA5}">
                      <a16:colId xmlns:a16="http://schemas.microsoft.com/office/drawing/2014/main" val="3142313478"/>
                    </a:ext>
                  </a:extLst>
                </a:gridCol>
              </a:tblGrid>
              <a:tr h="1488070">
                <a:tc>
                  <a:txBody>
                    <a:bodyPr/>
                    <a:lstStyle/>
                    <a:p>
                      <a:pPr algn="ctr">
                        <a:lnSpc>
                          <a:spcPct val="100000"/>
                        </a:lnSpc>
                      </a:pPr>
                      <a:r>
                        <a:rPr kumimoji="1" lang="vi-VN" altLang="ja-JP" sz="2400" b="1" spc="0" baseline="0" dirty="0">
                          <a:solidFill>
                            <a:prstClr val="black"/>
                          </a:solidFill>
                          <a:latin typeface="Tahoma" panose="020B0604030504040204" pitchFamily="34" charset="0"/>
                          <a:ea typeface="Tahoma" panose="020B0604030504040204" pitchFamily="34" charset="0"/>
                          <a:cs typeface="Tahoma" panose="020B0604030504040204" pitchFamily="34" charset="0"/>
                        </a:rPr>
                        <a:t>Đối tượng</a:t>
                      </a:r>
                      <a:endParaRPr kumimoji="1" lang="ja-JP" altLang="en-US" sz="2400" b="1" spc="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72000" marR="72000" anchor="ctr"/>
                </a:tc>
                <a:tc>
                  <a:txBody>
                    <a:bodyPr/>
                    <a:lstStyle/>
                    <a:p>
                      <a:pPr marL="72000">
                        <a:lnSpc>
                          <a:spcPct val="100000"/>
                        </a:lnSpc>
                        <a:spcBef>
                          <a:spcPts val="0"/>
                        </a:spcBef>
                      </a:pPr>
                      <a:r>
                        <a:rPr kumimoji="1" lang="vi-VN" altLang="ja-JP" sz="2000" b="0" spc="0" baseline="0" dirty="0">
                          <a:latin typeface="Tahoma" panose="020B0604030504040204" pitchFamily="34" charset="0"/>
                          <a:ea typeface="Tahoma" panose="020B0604030504040204" pitchFamily="34" charset="0"/>
                          <a:cs typeface="Tahoma" panose="020B0604030504040204" pitchFamily="34" charset="0"/>
                        </a:rPr>
                        <a:t>Học sinh có quốc tịch nước ngoài, cùng với người bảo hộ có địa chỉ trong tỉnh Aichi, về nguyên tắc phải chuyển tiếp vào học tại các trường Nhật Bản ít nhất từ bậc tiểu học năm 4 trở lên. (Thời gian sống ở Nhật không quá 6 năm)</a:t>
                      </a:r>
                      <a:endParaRPr kumimoji="1" lang="en-US" altLang="ja-JP" sz="2000" b="0" spc="0" baseline="0" dirty="0">
                        <a:latin typeface="Tahoma" panose="020B0604030504040204" pitchFamily="34" charset="0"/>
                        <a:ea typeface="Tahoma" panose="020B0604030504040204" pitchFamily="34" charset="0"/>
                        <a:cs typeface="Tahoma" panose="020B0604030504040204" pitchFamily="34" charset="0"/>
                      </a:endParaRPr>
                    </a:p>
                  </a:txBody>
                  <a:tcPr marL="72000" marR="72000" anchor="ctr"/>
                </a:tc>
                <a:extLst>
                  <a:ext uri="{0D108BD9-81ED-4DB2-BD59-A6C34878D82A}">
                    <a16:rowId xmlns:a16="http://schemas.microsoft.com/office/drawing/2014/main" val="3104718314"/>
                  </a:ext>
                </a:extLst>
              </a:tr>
              <a:tr h="1142007">
                <a:tc>
                  <a:txBody>
                    <a:bodyPr/>
                    <a:lstStyle/>
                    <a:p>
                      <a:pPr algn="ctr">
                        <a:lnSpc>
                          <a:spcPct val="100000"/>
                        </a:lnSpc>
                      </a:pPr>
                      <a:r>
                        <a:rPr kumimoji="1" lang="es-ES_tradnl" altLang="ja-JP" sz="2400" b="1" spc="0" baseline="0" dirty="0">
                          <a:latin typeface="Tahoma" panose="020B0604030504040204" pitchFamily="34" charset="0"/>
                          <a:ea typeface="Tahoma" panose="020B0604030504040204" pitchFamily="34" charset="0"/>
                          <a:cs typeface="Tahoma" panose="020B0604030504040204" pitchFamily="34" charset="0"/>
                        </a:rPr>
                        <a:t>Môn thi</a:t>
                      </a:r>
                      <a:endParaRPr kumimoji="1" lang="ja-JP" altLang="en-US" sz="2400" b="1" spc="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72000" marR="72000" anchor="ctr"/>
                </a:tc>
                <a:tc>
                  <a:txBody>
                    <a:bodyPr/>
                    <a:lstStyle/>
                    <a:p>
                      <a:pPr marL="357188" indent="-271463">
                        <a:lnSpc>
                          <a:spcPct val="100000"/>
                        </a:lnSpc>
                      </a:pPr>
                      <a:r>
                        <a:rPr kumimoji="1" lang="ja-JP" altLang="en-US" sz="2000" b="0" spc="0" baseline="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0" spc="0" baseline="0" dirty="0">
                          <a:latin typeface="Tahoma" panose="020B0604030504040204" pitchFamily="34" charset="0"/>
                          <a:ea typeface="Tahoma" panose="020B0604030504040204" pitchFamily="34" charset="0"/>
                          <a:cs typeface="Tahoma" panose="020B0604030504040204" pitchFamily="34" charset="0"/>
                        </a:rPr>
                        <a:t>Một bài kiểm tra cơ bản tổng hợp cả 3 môn học Quốc ngữ, Toán học, tiếng Anh (có phiên âm Furigana)</a:t>
                      </a:r>
                      <a:endParaRPr kumimoji="1" lang="en-US" altLang="ja-JP" sz="2000" b="0" spc="0" baseline="0" dirty="0">
                        <a:latin typeface="Tahoma" panose="020B0604030504040204" pitchFamily="34" charset="0"/>
                        <a:ea typeface="Tahoma" panose="020B0604030504040204" pitchFamily="34" charset="0"/>
                        <a:cs typeface="Tahoma" panose="020B0604030504040204" pitchFamily="34" charset="0"/>
                      </a:endParaRPr>
                    </a:p>
                    <a:p>
                      <a:pPr marL="357188" indent="-271463">
                        <a:lnSpc>
                          <a:spcPct val="100000"/>
                        </a:lnSpc>
                      </a:pPr>
                      <a:r>
                        <a:rPr kumimoji="1" lang="ja-JP" altLang="en-US" sz="2000" b="0" spc="0" baseline="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0" spc="0" baseline="0" dirty="0">
                          <a:latin typeface="Tahoma" panose="020B0604030504040204" pitchFamily="34" charset="0"/>
                          <a:ea typeface="Tahoma" panose="020B0604030504040204" pitchFamily="34" charset="0"/>
                          <a:cs typeface="Tahoma" panose="020B0604030504040204" pitchFamily="34" charset="0"/>
                        </a:rPr>
                        <a:t>Phỏng vấn</a:t>
                      </a:r>
                      <a:endParaRPr kumimoji="1" lang="es-ES_tradnl" altLang="ja-JP" sz="2000" b="0" spc="0" baseline="0" dirty="0">
                        <a:latin typeface="Tahoma" panose="020B0604030504040204" pitchFamily="34" charset="0"/>
                        <a:ea typeface="Tahoma" panose="020B0604030504040204" pitchFamily="34" charset="0"/>
                        <a:cs typeface="Tahoma" panose="020B0604030504040204" pitchFamily="34" charset="0"/>
                      </a:endParaRPr>
                    </a:p>
                  </a:txBody>
                  <a:tcPr marL="72000" marR="72000" anchor="ctr"/>
                </a:tc>
                <a:extLst>
                  <a:ext uri="{0D108BD9-81ED-4DB2-BD59-A6C34878D82A}">
                    <a16:rowId xmlns:a16="http://schemas.microsoft.com/office/drawing/2014/main" val="3056310914"/>
                  </a:ext>
                </a:extLst>
              </a:tr>
              <a:tr h="795945">
                <a:tc>
                  <a:txBody>
                    <a:bodyPr/>
                    <a:lstStyle/>
                    <a:p>
                      <a:pPr algn="ctr">
                        <a:lnSpc>
                          <a:spcPct val="100000"/>
                        </a:lnSpc>
                      </a:pPr>
                      <a:r>
                        <a:rPr kumimoji="1" lang="en-US" altLang="ja-JP" sz="2400" b="1" spc="0" baseline="0" dirty="0" err="1">
                          <a:latin typeface="Tahoma" panose="020B0604030504040204" pitchFamily="34" charset="0"/>
                          <a:ea typeface="UD デジタル 教科書体 NP-B" panose="02020700000000000000" pitchFamily="18" charset="-128"/>
                          <a:cs typeface="Tahoma" panose="020B0604030504040204" pitchFamily="34" charset="0"/>
                        </a:rPr>
                        <a:t>Ngày</a:t>
                      </a:r>
                      <a:r>
                        <a:rPr kumimoji="1" lang="en-US" altLang="ja-JP" sz="2400" b="1" spc="0" baseline="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spc="0" baseline="0" dirty="0" err="1">
                          <a:latin typeface="Tahoma" panose="020B0604030504040204" pitchFamily="34" charset="0"/>
                          <a:ea typeface="UD デジタル 教科書体 NP-B" panose="02020700000000000000" pitchFamily="18" charset="-128"/>
                          <a:cs typeface="Tahoma" panose="020B0604030504040204" pitchFamily="34" charset="0"/>
                        </a:rPr>
                        <a:t>thi</a:t>
                      </a:r>
                      <a:endParaRPr kumimoji="1" lang="ja-JP" altLang="en-US" sz="2400" b="1" spc="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72000" marR="72000" anchor="ctr"/>
                </a:tc>
                <a:tc>
                  <a:txBody>
                    <a:bodyPr/>
                    <a:lstStyle/>
                    <a:p>
                      <a:pPr marL="72000">
                        <a:lnSpc>
                          <a:spcPct val="100000"/>
                        </a:lnSpc>
                      </a:pPr>
                      <a:r>
                        <a:rPr kumimoji="1" lang="en-US" altLang="ja-JP" sz="2000" b="0" spc="0" baseline="0" dirty="0" err="1">
                          <a:latin typeface="Tahoma" panose="020B0604030504040204" pitchFamily="34" charset="0"/>
                          <a:ea typeface="Tahoma" panose="020B0604030504040204" pitchFamily="34" charset="0"/>
                          <a:cs typeface="Tahoma" panose="020B0604030504040204" pitchFamily="34" charset="0"/>
                        </a:rPr>
                        <a:t>Thứ</a:t>
                      </a:r>
                      <a:r>
                        <a:rPr kumimoji="1" lang="en-US" altLang="ja-JP" sz="2000" b="0" spc="0" baseline="0" dirty="0">
                          <a:latin typeface="Tahoma" panose="020B0604030504040204" pitchFamily="34" charset="0"/>
                          <a:ea typeface="Tahoma" panose="020B0604030504040204" pitchFamily="34" charset="0"/>
                          <a:cs typeface="Tahoma" panose="020B0604030504040204" pitchFamily="34" charset="0"/>
                        </a:rPr>
                        <a:t> </a:t>
                      </a:r>
                      <a:r>
                        <a:rPr kumimoji="1" lang="en-US" altLang="ja-JP" sz="2000" b="0" spc="0" baseline="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2000" b="0" spc="0" baseline="0" dirty="0">
                          <a:latin typeface="Tahoma" panose="020B0604030504040204" pitchFamily="34" charset="0"/>
                          <a:ea typeface="Tahoma" panose="020B0604030504040204" pitchFamily="34" charset="0"/>
                          <a:cs typeface="Tahoma" panose="020B0604030504040204" pitchFamily="34" charset="0"/>
                        </a:rPr>
                        <a:t>, </a:t>
                      </a:r>
                      <a:r>
                        <a:rPr kumimoji="1" lang="en-US" altLang="ja-JP" sz="2000" b="0" spc="0" baseline="0" dirty="0" err="1">
                          <a:latin typeface="Tahoma" panose="020B0604030504040204" pitchFamily="34" charset="0"/>
                          <a:ea typeface="Tahoma" panose="020B0604030504040204" pitchFamily="34" charset="0"/>
                          <a:cs typeface="Tahoma" panose="020B0604030504040204" pitchFamily="34" charset="0"/>
                        </a:rPr>
                        <a:t>ngày</a:t>
                      </a:r>
                      <a:r>
                        <a:rPr kumimoji="1" lang="en-US" altLang="ja-JP" sz="2000" b="0" spc="0" baseline="0" dirty="0">
                          <a:latin typeface="Tahoma" panose="020B0604030504040204" pitchFamily="34" charset="0"/>
                          <a:ea typeface="Tahoma" panose="020B0604030504040204" pitchFamily="34" charset="0"/>
                          <a:cs typeface="Tahoma" panose="020B0604030504040204" pitchFamily="34" charset="0"/>
                        </a:rPr>
                        <a:t> 6 </a:t>
                      </a:r>
                      <a:r>
                        <a:rPr kumimoji="1" lang="en-US" altLang="ja-JP" sz="2000" b="0" spc="0" baseline="0" dirty="0" err="1">
                          <a:latin typeface="Tahoma" panose="020B0604030504040204" pitchFamily="34" charset="0"/>
                          <a:ea typeface="Tahoma" panose="020B0604030504040204" pitchFamily="34" charset="0"/>
                          <a:cs typeface="Tahoma" panose="020B0604030504040204" pitchFamily="34" charset="0"/>
                        </a:rPr>
                        <a:t>tháng</a:t>
                      </a:r>
                      <a:r>
                        <a:rPr kumimoji="1" lang="en-US" altLang="ja-JP" sz="2000" b="0" spc="0" baseline="0" dirty="0">
                          <a:latin typeface="Tahoma" panose="020B0604030504040204" pitchFamily="34" charset="0"/>
                          <a:ea typeface="Tahoma" panose="020B0604030504040204" pitchFamily="34" charset="0"/>
                          <a:cs typeface="Tahoma" panose="020B0604030504040204" pitchFamily="34" charset="0"/>
                        </a:rPr>
                        <a:t> 2 </a:t>
                      </a:r>
                      <a:r>
                        <a:rPr kumimoji="1" lang="en-US" altLang="ja-JP" sz="2000" b="0" spc="0" baseline="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2000" b="0" spc="0" baseline="0" dirty="0">
                          <a:latin typeface="Tahoma" panose="020B0604030504040204" pitchFamily="34" charset="0"/>
                          <a:ea typeface="Tahoma" panose="020B0604030504040204" pitchFamily="34" charset="0"/>
                          <a:cs typeface="Tahoma" panose="020B0604030504040204" pitchFamily="34" charset="0"/>
                        </a:rPr>
                        <a:t> 2025</a:t>
                      </a:r>
                      <a:endParaRPr kumimoji="1" lang="ja-JP" altLang="en-US" sz="2000" b="0" spc="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72000" marR="72000" anchor="ctr"/>
                </a:tc>
                <a:extLst>
                  <a:ext uri="{0D108BD9-81ED-4DB2-BD59-A6C34878D82A}">
                    <a16:rowId xmlns:a16="http://schemas.microsoft.com/office/drawing/2014/main" val="2454958284"/>
                  </a:ext>
                </a:extLst>
              </a:tr>
              <a:tr h="2180196">
                <a:tc>
                  <a:txBody>
                    <a:bodyPr/>
                    <a:lstStyle/>
                    <a:p>
                      <a:pPr algn="ctr">
                        <a:lnSpc>
                          <a:spcPct val="100000"/>
                        </a:lnSpc>
                      </a:pPr>
                      <a:r>
                        <a:rPr kumimoji="1" lang="vi-VN" altLang="ja-JP" sz="2400" b="1" spc="0" baseline="0" dirty="0">
                          <a:latin typeface="Tahoma" panose="020B0604030504040204" pitchFamily="34" charset="0"/>
                          <a:ea typeface="Tahoma" panose="020B0604030504040204" pitchFamily="34" charset="0"/>
                          <a:cs typeface="Tahoma" panose="020B0604030504040204" pitchFamily="34" charset="0"/>
                        </a:rPr>
                        <a:t>Trường THPT thực hiện</a:t>
                      </a:r>
                    </a:p>
                  </a:txBody>
                  <a:tcPr marL="72000" marR="72000" anchor="ctr"/>
                </a:tc>
                <a:tc>
                  <a:txBody>
                    <a:bodyPr/>
                    <a:lstStyle/>
                    <a:p>
                      <a:pPr marL="72000">
                        <a:lnSpc>
                          <a:spcPct val="100000"/>
                        </a:lnSpc>
                      </a:pPr>
                      <a:r>
                        <a:rPr kumimoji="1" lang="vi-VN" altLang="ja-JP" sz="2000" b="0" spc="0" baseline="0" dirty="0">
                          <a:latin typeface="Tahoma" panose="020B0604030504040204" pitchFamily="34" charset="0"/>
                          <a:ea typeface="Tahoma" panose="020B0604030504040204" pitchFamily="34" charset="0"/>
                          <a:cs typeface="Tahoma" panose="020B0604030504040204" pitchFamily="34" charset="0"/>
                        </a:rPr>
                        <a:t>Trường THPT Nagoya Minami, Trường THPT Komaki, Trường THPT Higashi-ura, Trường THPT Koromodai, Trường THPT Anjo Minami, Trường THPT Mito Aoba, Trường THPT Toyota kouka, Trường THPT Toyogawa kouka, Trường THPT Iwakura sougou, Trường THPT Nakagase Seiwa, Trường THPT Chiryu, Trường THPT Toyohashi Nishi</a:t>
                      </a:r>
                      <a:endParaRPr kumimoji="1" lang="ja-JP" altLang="en-US" sz="2000" b="0" spc="0" baseline="0" dirty="0">
                        <a:latin typeface="Tahoma" panose="020B0604030504040204" pitchFamily="34" charset="0"/>
                        <a:ea typeface="UD デジタル 教科書体 NP-B" panose="02020700000000000000" pitchFamily="18" charset="-128"/>
                        <a:cs typeface="Tahoma" panose="020B0604030504040204" pitchFamily="34" charset="0"/>
                      </a:endParaRPr>
                    </a:p>
                  </a:txBody>
                  <a:tcPr marL="72000" marR="72000" anchor="ctr"/>
                </a:tc>
                <a:extLst>
                  <a:ext uri="{0D108BD9-81ED-4DB2-BD59-A6C34878D82A}">
                    <a16:rowId xmlns:a16="http://schemas.microsoft.com/office/drawing/2014/main" val="1773001801"/>
                  </a:ext>
                </a:extLst>
              </a:tr>
            </a:tbl>
          </a:graphicData>
        </a:graphic>
      </p:graphicFrame>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1206" y="389823"/>
            <a:ext cx="8760124" cy="954107"/>
          </a:xfrm>
          <a:prstGeom prst="rect">
            <a:avLst/>
          </a:prstGeom>
          <a:noFill/>
        </p:spPr>
        <p:txBody>
          <a:bodyPr wrap="square" rtlCol="0">
            <a:spAutoFit/>
          </a:bodyPr>
          <a:lstStyle/>
          <a:p>
            <a:pPr marL="444500" indent="-444500"/>
            <a:r>
              <a:rPr kumimoji="1" lang="ja-JP" altLang="en-US" sz="2800" b="1" dirty="0">
                <a:solidFill>
                  <a:srgbClr val="FF00FF"/>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800" b="1" dirty="0">
                <a:latin typeface="Tahoma" panose="020B0604030504040204" pitchFamily="34" charset="0"/>
                <a:ea typeface="Tahoma" panose="020B0604030504040204" pitchFamily="34" charset="0"/>
                <a:cs typeface="Tahoma" panose="020B0604030504040204" pitchFamily="34" charset="0"/>
              </a:rPr>
              <a:t>Về kỳ thi tuyển chọn học sinh nước ngoài của</a:t>
            </a:r>
          </a:p>
          <a:p>
            <a:pPr marL="444500" indent="-444500"/>
            <a:r>
              <a:rPr kumimoji="1" lang="vi-VN" altLang="ja-JP" sz="2800" b="1" dirty="0">
                <a:latin typeface="Tahoma" panose="020B0604030504040204" pitchFamily="34" charset="0"/>
                <a:ea typeface="Tahoma" panose="020B0604030504040204" pitchFamily="34" charset="0"/>
                <a:cs typeface="Tahoma" panose="020B0604030504040204" pitchFamily="34" charset="0"/>
              </a:rPr>
              <a:t>     trường THPT công lập</a:t>
            </a:r>
            <a:endPar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Tree>
    <p:extLst>
      <p:ext uri="{BB962C8B-B14F-4D97-AF65-F5344CB8AC3E}">
        <p14:creationId xmlns:p14="http://schemas.microsoft.com/office/powerpoint/2010/main" val="285844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DF64F8-640B-4E89-91A4-A0A9BABD5C28}"/>
              </a:ext>
            </a:extLst>
          </p:cNvPr>
          <p:cNvSpPr>
            <a:spLocks noGrp="1"/>
          </p:cNvSpPr>
          <p:nvPr>
            <p:ph type="sldNum" sz="quarter" idx="1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smtClean="0">
                <a:solidFill>
                  <a:schemeClr val="tx1"/>
                </a:solidFill>
                <a:latin typeface="UD デジタル 教科書体 NP-B" panose="02020700000000000000" pitchFamily="18" charset="-128"/>
                <a:ea typeface="UD デジタル 教科書体 NP-B" panose="02020700000000000000" pitchFamily="18" charset="-128"/>
              </a:rPr>
              <a:pPr algn="ctr"/>
              <a:t>23</a:t>
            </a:fld>
            <a:r>
              <a:rPr lang="ja-JP" altLang="en-US" sz="120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0" name="角丸四角形 3">
            <a:extLst>
              <a:ext uri="{FF2B5EF4-FFF2-40B4-BE49-F238E27FC236}">
                <a16:creationId xmlns:a16="http://schemas.microsoft.com/office/drawing/2014/main" id="{ECA4C915-724F-4C99-8011-4441A26A1EE0}"/>
              </a:ext>
            </a:extLst>
          </p:cNvPr>
          <p:cNvSpPr/>
          <p:nvPr/>
        </p:nvSpPr>
        <p:spPr>
          <a:xfrm>
            <a:off x="1013216" y="294649"/>
            <a:ext cx="923386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79A1F013-6FDB-49CE-AD8E-EF8028C31646}"/>
              </a:ext>
            </a:extLst>
          </p:cNvPr>
          <p:cNvSpPr txBox="1"/>
          <p:nvPr/>
        </p:nvSpPr>
        <p:spPr>
          <a:xfrm>
            <a:off x="1101579" y="334405"/>
            <a:ext cx="9101602" cy="830997"/>
          </a:xfrm>
          <a:prstGeom prst="rect">
            <a:avLst/>
          </a:prstGeom>
          <a:noFill/>
        </p:spPr>
        <p:txBody>
          <a:bodyPr wrap="square" rtlCol="0">
            <a:spAutoFit/>
          </a:bodyPr>
          <a:lstStyle/>
          <a:p>
            <a:pPr marL="450850" indent="-450850"/>
            <a:r>
              <a:rPr kumimoji="1" lang="ja-JP" altLang="en-US" sz="2400" b="1" dirty="0">
                <a:solidFill>
                  <a:srgbClr val="FF00FF"/>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Các loại kỳ thi tuyển sinh vào Trường Trung học Linh hoạt - Flexible High School</a:t>
            </a:r>
            <a:endPar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endParaRPr>
          </a:p>
        </p:txBody>
      </p:sp>
      <p:graphicFrame>
        <p:nvGraphicFramePr>
          <p:cNvPr id="3" name="表 3">
            <a:extLst>
              <a:ext uri="{FF2B5EF4-FFF2-40B4-BE49-F238E27FC236}">
                <a16:creationId xmlns:a16="http://schemas.microsoft.com/office/drawing/2014/main" id="{BEE4EEB5-69B8-4B26-A07C-3D8BA565247B}"/>
              </a:ext>
            </a:extLst>
          </p:cNvPr>
          <p:cNvGraphicFramePr>
            <a:graphicFrameLocks noGrp="1"/>
          </p:cNvGraphicFramePr>
          <p:nvPr>
            <p:extLst>
              <p:ext uri="{D42A27DB-BD31-4B8C-83A1-F6EECF244321}">
                <p14:modId xmlns:p14="http://schemas.microsoft.com/office/powerpoint/2010/main" val="920216848"/>
              </p:ext>
            </p:extLst>
          </p:nvPr>
        </p:nvGraphicFramePr>
        <p:xfrm>
          <a:off x="1153046" y="1220069"/>
          <a:ext cx="8875512" cy="4508027"/>
        </p:xfrm>
        <a:graphic>
          <a:graphicData uri="http://schemas.openxmlformats.org/drawingml/2006/table">
            <a:tbl>
              <a:tblPr firstRow="1" bandRow="1">
                <a:tableStyleId>{5C22544A-7EE6-4342-B048-85BDC9FD1C3A}</a:tableStyleId>
              </a:tblPr>
              <a:tblGrid>
                <a:gridCol w="2756345">
                  <a:extLst>
                    <a:ext uri="{9D8B030D-6E8A-4147-A177-3AD203B41FA5}">
                      <a16:colId xmlns:a16="http://schemas.microsoft.com/office/drawing/2014/main" val="3250945523"/>
                    </a:ext>
                  </a:extLst>
                </a:gridCol>
                <a:gridCol w="6119167">
                  <a:extLst>
                    <a:ext uri="{9D8B030D-6E8A-4147-A177-3AD203B41FA5}">
                      <a16:colId xmlns:a16="http://schemas.microsoft.com/office/drawing/2014/main" val="709443601"/>
                    </a:ext>
                  </a:extLst>
                </a:gridCol>
              </a:tblGrid>
              <a:tr h="611706">
                <a:tc>
                  <a:txBody>
                    <a:bodyPr/>
                    <a:lstStyle/>
                    <a:p>
                      <a:pPr algn="ctr" fontAlgn="ctr">
                        <a:lnSpc>
                          <a:spcPct val="100000"/>
                        </a:lnSpc>
                      </a:pPr>
                      <a:r>
                        <a:rPr lang="vi-VN" altLang="ja-JP" sz="2200" b="1" i="0" u="none" strike="noStrike" dirty="0">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Chương trình học</a:t>
                      </a:r>
                      <a:endParaRPr lang="ja-JP" altLang="en-US" sz="2200" b="1" i="0" u="none" strike="noStrike" dirty="0">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tc>
                  <a:txBody>
                    <a:bodyPr/>
                    <a:lstStyle/>
                    <a:p>
                      <a:pPr algn="ctr" fontAlgn="ctr">
                        <a:lnSpc>
                          <a:spcPct val="100000"/>
                        </a:lnSpc>
                      </a:pPr>
                      <a:r>
                        <a:rPr lang="en-US" altLang="ja-JP" sz="2200" b="1" i="0" u="none" strike="noStrike" dirty="0" err="1">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Nội</a:t>
                      </a:r>
                      <a:r>
                        <a:rPr lang="en-US" altLang="ja-JP" sz="2200" b="1" i="0" u="none" strike="noStrike" dirty="0">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 dung </a:t>
                      </a:r>
                      <a:r>
                        <a:rPr lang="en-US" altLang="ja-JP" sz="2200" b="1" i="0" u="none" strike="noStrike" dirty="0" err="1">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kỳ</a:t>
                      </a:r>
                      <a:r>
                        <a:rPr lang="en-US" altLang="ja-JP" sz="2200" b="1" i="0" u="none" strike="noStrike" dirty="0">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1" i="0" u="none" strike="noStrike" dirty="0" err="1">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rPr>
                        <a:t>thi</a:t>
                      </a:r>
                      <a:endParaRPr lang="ja-JP" altLang="en-US" sz="2200" b="1" i="0" u="none" strike="noStrike" dirty="0">
                        <a:solidFill>
                          <a:schemeClr val="bg1"/>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extLst>
                  <a:ext uri="{0D108BD9-81ED-4DB2-BD59-A6C34878D82A}">
                    <a16:rowId xmlns:a16="http://schemas.microsoft.com/office/drawing/2014/main" val="2584300273"/>
                  </a:ext>
                </a:extLst>
              </a:tr>
              <a:tr h="1592321">
                <a:tc>
                  <a:txBody>
                    <a:bodyPr/>
                    <a:lstStyle/>
                    <a:p>
                      <a:pPr algn="ctr" fontAlgn="ctr">
                        <a:lnSpc>
                          <a:spcPct val="100000"/>
                        </a:lnSpc>
                      </a:pPr>
                      <a:r>
                        <a:rPr lang="es-ES_tradnl" altLang="ja-JP" sz="2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Kiểm tra đầu vào hệ thống tín dụng toàn thời gian </a:t>
                      </a:r>
                      <a:r>
                        <a:rPr lang="en-US" altLang="ja-JP"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0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Tuyển</a:t>
                      </a:r>
                      <a:r>
                        <a:rPr lang="en-US" altLang="ja-JP"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0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sinh</a:t>
                      </a:r>
                      <a:r>
                        <a:rPr lang="en-US" altLang="ja-JP"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0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đặc</a:t>
                      </a:r>
                      <a:r>
                        <a:rPr lang="en-US" altLang="ja-JP"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0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biệt</a:t>
                      </a:r>
                      <a:r>
                        <a:rPr lang="en-US" altLang="ja-JP"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a:t>
                      </a:r>
                      <a:endParaRPr lang="ja-JP" altLang="en-US" sz="20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tc>
                  <a:txBody>
                    <a:bodyPr/>
                    <a:lstStyle/>
                    <a:p>
                      <a:pPr marL="108000" algn="l" fontAlgn="ctr">
                        <a:lnSpc>
                          <a:spcPct val="100000"/>
                        </a:lnSpc>
                      </a:pP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Tổ</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chức</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phỏng</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vấn</a:t>
                      </a:r>
                      <a:br>
                        <a:rPr lang="ja-JP" altLang="en-US"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b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Một trong các nội dung sau: bài luận, </a:t>
                      </a:r>
                      <a:b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b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kiểm tra năng lực cơ bản, thuyết trình</a:t>
                      </a:r>
                      <a:endParaRPr lang="ja-JP" altLang="en-US"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extLst>
                  <a:ext uri="{0D108BD9-81ED-4DB2-BD59-A6C34878D82A}">
                    <a16:rowId xmlns:a16="http://schemas.microsoft.com/office/drawing/2014/main" val="890642088"/>
                  </a:ext>
                </a:extLst>
              </a:tr>
              <a:tr h="1152000">
                <a:tc>
                  <a:txBody>
                    <a:bodyPr/>
                    <a:lstStyle/>
                    <a:p>
                      <a:pPr algn="ctr" fontAlgn="ctr">
                        <a:lnSpc>
                          <a:spcPct val="100000"/>
                        </a:lnSpc>
                      </a:pPr>
                      <a:r>
                        <a:rPr lang="es-ES_tradnl" altLang="ja-JP" sz="2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Hình thức học bán thời gian ban ngày</a:t>
                      </a:r>
                    </a:p>
                  </a:txBody>
                  <a:tcPr marL="7620" marR="7620" marT="7620" marB="0" anchor="ctr"/>
                </a:tc>
                <a:tc>
                  <a:txBody>
                    <a:bodyPr/>
                    <a:lstStyle/>
                    <a:p>
                      <a:pPr marL="108000" algn="l" fontAlgn="ctr">
                        <a:lnSpc>
                          <a:spcPct val="100000"/>
                        </a:lnSpc>
                      </a:pP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Tổ</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chức</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phỏng</a:t>
                      </a:r>
                      <a: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200" b="0" i="0" u="none" strike="noStrike" dirty="0" err="1">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vấn</a:t>
                      </a:r>
                      <a:br>
                        <a:rPr lang="ja-JP" altLang="en-US"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b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Một trong hai hoặc cả hai nội dung sau : </a:t>
                      </a:r>
                      <a:b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b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bài luận, kiểm tra năng lực cơ bản</a:t>
                      </a:r>
                      <a:endParaRPr lang="ja-JP" altLang="en-US"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extLst>
                  <a:ext uri="{0D108BD9-81ED-4DB2-BD59-A6C34878D82A}">
                    <a16:rowId xmlns:a16="http://schemas.microsoft.com/office/drawing/2014/main" val="3138801753"/>
                  </a:ext>
                </a:extLst>
              </a:tr>
              <a:tr h="1152000">
                <a:tc>
                  <a:txBody>
                    <a:bodyPr/>
                    <a:lstStyle/>
                    <a:p>
                      <a:pPr algn="ctr" fontAlgn="ctr">
                        <a:lnSpc>
                          <a:spcPct val="100000"/>
                        </a:lnSpc>
                      </a:pPr>
                      <a:r>
                        <a:rPr lang="es-ES_tradnl" altLang="ja-JP" sz="2200" b="0" i="0" u="none" strike="noStrike" spc="-10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Hình thức học từ xa</a:t>
                      </a:r>
                      <a:endParaRPr lang="ja-JP" altLang="en-US" sz="2200" b="0" i="0" u="none" strike="noStrike" spc="-100" baseline="0"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tc>
                  <a:txBody>
                    <a:bodyPr/>
                    <a:lstStyle/>
                    <a:p>
                      <a:pPr marL="108000" algn="l" fontAlgn="ctr">
                        <a:lnSpc>
                          <a:spcPct val="100000"/>
                        </a:lnSpc>
                      </a:pP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Có thể có một hoặc hai hoặc tất cả nội dung : bài luận, kiểm tra năng lực cơ bản. </a:t>
                      </a:r>
                      <a:br>
                        <a:rPr lang="en-US"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br>
                      <a:r>
                        <a:rPr lang="vi-VN" altLang="ja-JP"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rPr>
                        <a:t>Hoặc không thực thi</a:t>
                      </a:r>
                      <a:endParaRPr lang="ja-JP" altLang="en-US" sz="2200" b="0" i="0" u="none" strike="noStrike" dirty="0">
                        <a:solidFill>
                          <a:srgbClr val="000000"/>
                        </a:solidFill>
                        <a:effectLst/>
                        <a:latin typeface="Tahoma" panose="020B0604030504040204" pitchFamily="34" charset="0"/>
                        <a:ea typeface="UD デジタル 教科書体 NP-B" panose="02020700000000000000" pitchFamily="18" charset="-128"/>
                        <a:cs typeface="Tahoma" panose="020B0604030504040204" pitchFamily="34" charset="0"/>
                      </a:endParaRPr>
                    </a:p>
                  </a:txBody>
                  <a:tcPr marL="7620" marR="7620" marT="7620" marB="0" anchor="ctr"/>
                </a:tc>
                <a:extLst>
                  <a:ext uri="{0D108BD9-81ED-4DB2-BD59-A6C34878D82A}">
                    <a16:rowId xmlns:a16="http://schemas.microsoft.com/office/drawing/2014/main" val="483092511"/>
                  </a:ext>
                </a:extLst>
              </a:tr>
            </a:tbl>
          </a:graphicData>
        </a:graphic>
      </p:graphicFrame>
      <p:pic>
        <p:nvPicPr>
          <p:cNvPr id="20" name="図 19">
            <a:extLst>
              <a:ext uri="{FF2B5EF4-FFF2-40B4-BE49-F238E27FC236}">
                <a16:creationId xmlns:a16="http://schemas.microsoft.com/office/drawing/2014/main" id="{E90AE7EB-EE37-4701-84A9-C6FE775FA9A9}"/>
              </a:ext>
            </a:extLst>
          </p:cNvPr>
          <p:cNvPicPr>
            <a:picLocks noChangeAspect="1"/>
          </p:cNvPicPr>
          <p:nvPr/>
        </p:nvPicPr>
        <p:blipFill>
          <a:blip r:embed="rId2"/>
          <a:stretch>
            <a:fillRect/>
          </a:stretch>
        </p:blipFill>
        <p:spPr>
          <a:xfrm>
            <a:off x="7606748" y="5301849"/>
            <a:ext cx="2546463" cy="2142212"/>
          </a:xfrm>
          <a:prstGeom prst="rect">
            <a:avLst/>
          </a:prstGeom>
        </p:spPr>
      </p:pic>
      <p:sp>
        <p:nvSpPr>
          <p:cNvPr id="16" name="テキスト ボックス 15">
            <a:extLst>
              <a:ext uri="{FF2B5EF4-FFF2-40B4-BE49-F238E27FC236}">
                <a16:creationId xmlns:a16="http://schemas.microsoft.com/office/drawing/2014/main" id="{6E1250B8-E974-4DD0-B14B-37961107924E}"/>
              </a:ext>
            </a:extLst>
          </p:cNvPr>
          <p:cNvSpPr txBox="1"/>
          <p:nvPr/>
        </p:nvSpPr>
        <p:spPr>
          <a:xfrm>
            <a:off x="1129580" y="5912126"/>
            <a:ext cx="6569934" cy="1015663"/>
          </a:xfrm>
          <a:prstGeom prst="rect">
            <a:avLst/>
          </a:prstGeom>
          <a:noFill/>
        </p:spPr>
        <p:txBody>
          <a:bodyPr wrap="square" rtlCol="0">
            <a:spAutoFit/>
          </a:bodyPr>
          <a:lstStyle/>
          <a:p>
            <a:pPr marL="363538" indent="-363538">
              <a:lnSpc>
                <a:spcPts val="2400"/>
              </a:lnSpc>
            </a:pPr>
            <a:r>
              <a:rPr kumimoji="1" lang="ja-JP" altLang="en-US" sz="2000" dirty="0">
                <a:latin typeface="Tahoma" panose="020B0604030504040204" pitchFamily="34" charset="0"/>
                <a:cs typeface="Tahoma" panose="020B0604030504040204" pitchFamily="34" charset="0"/>
              </a:rPr>
              <a:t>●</a:t>
            </a: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 Không thể chuyển trường hoặc học song song trong giữa năm học </a:t>
            </a:r>
            <a:br>
              <a:rPr kumimoji="1" lang="en-US" altLang="ja-JP" sz="2000" dirty="0">
                <a:latin typeface="Tahoma" panose="020B0604030504040204" pitchFamily="34" charset="0"/>
                <a:ea typeface="Tahoma" panose="020B0604030504040204" pitchFamily="34" charset="0"/>
                <a:cs typeface="Tahoma" panose="020B0604030504040204" pitchFamily="34" charset="0"/>
              </a:rPr>
            </a:b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Hãy suy nghĩ kỹ trước khi tham gia kỳ thi tuyển sinh. </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1" name="テキスト ボックス 20">
            <a:extLst>
              <a:ext uri="{FF2B5EF4-FFF2-40B4-BE49-F238E27FC236}">
                <a16:creationId xmlns:a16="http://schemas.microsoft.com/office/drawing/2014/main" id="{9EFB1D90-674E-4310-ACAB-3056E4112B53}"/>
              </a:ext>
            </a:extLst>
          </p:cNvPr>
          <p:cNvSpPr txBox="1"/>
          <p:nvPr/>
        </p:nvSpPr>
        <p:spPr>
          <a:xfrm>
            <a:off x="7765774" y="5611200"/>
            <a:ext cx="2203873" cy="830997"/>
          </a:xfrm>
          <a:prstGeom prst="rect">
            <a:avLst/>
          </a:prstGeom>
          <a:noFill/>
        </p:spPr>
        <p:txBody>
          <a:bodyPr wrap="square" rtlCol="0" anchor="ctr">
            <a:spAutoFit/>
          </a:bodyPr>
          <a:lstStyle/>
          <a:p>
            <a:pPr algn="ctr"/>
            <a:r>
              <a:rPr kumimoji="1" lang="vi-VN" altLang="ja-JP" sz="1600" dirty="0">
                <a:latin typeface="Tahoma" panose="020B0604030504040204" pitchFamily="34" charset="0"/>
                <a:ea typeface="Tahoma" panose="020B0604030504040204" pitchFamily="34" charset="0"/>
                <a:cs typeface="Tahoma" panose="020B0604030504040204" pitchFamily="34" charset="0"/>
              </a:rPr>
              <a:t>Trường Trung học Phổ thông Linh hoạt-Flexible High School</a:t>
            </a:r>
            <a:r>
              <a:rPr kumimoji="1" lang="en-US" altLang="ja-JP" sz="1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59580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609600" y="300831"/>
            <a:ext cx="996380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graphicFrame>
        <p:nvGraphicFramePr>
          <p:cNvPr id="5" name="表 4">
            <a:extLst>
              <a:ext uri="{FF2B5EF4-FFF2-40B4-BE49-F238E27FC236}">
                <a16:creationId xmlns:a16="http://schemas.microsoft.com/office/drawing/2014/main" id="{ECD8143B-55F5-CABC-252B-3D06D42E6BAB}"/>
              </a:ext>
            </a:extLst>
          </p:cNvPr>
          <p:cNvGraphicFramePr>
            <a:graphicFrameLocks noGrp="1"/>
          </p:cNvGraphicFramePr>
          <p:nvPr>
            <p:extLst>
              <p:ext uri="{D42A27DB-BD31-4B8C-83A1-F6EECF244321}">
                <p14:modId xmlns:p14="http://schemas.microsoft.com/office/powerpoint/2010/main" val="1670104467"/>
              </p:ext>
            </p:extLst>
          </p:nvPr>
        </p:nvGraphicFramePr>
        <p:xfrm>
          <a:off x="724364" y="1100008"/>
          <a:ext cx="9656759" cy="5512342"/>
        </p:xfrm>
        <a:graphic>
          <a:graphicData uri="http://schemas.openxmlformats.org/drawingml/2006/table">
            <a:tbl>
              <a:tblPr firstRow="1" bandRow="1">
                <a:tableStyleId>{5C22544A-7EE6-4342-B048-85BDC9FD1C3A}</a:tableStyleId>
              </a:tblPr>
              <a:tblGrid>
                <a:gridCol w="2047411">
                  <a:extLst>
                    <a:ext uri="{9D8B030D-6E8A-4147-A177-3AD203B41FA5}">
                      <a16:colId xmlns:a16="http://schemas.microsoft.com/office/drawing/2014/main" val="1875635956"/>
                    </a:ext>
                  </a:extLst>
                </a:gridCol>
                <a:gridCol w="2047875">
                  <a:extLst>
                    <a:ext uri="{9D8B030D-6E8A-4147-A177-3AD203B41FA5}">
                      <a16:colId xmlns:a16="http://schemas.microsoft.com/office/drawing/2014/main" val="4105484560"/>
                    </a:ext>
                  </a:extLst>
                </a:gridCol>
                <a:gridCol w="2543175">
                  <a:extLst>
                    <a:ext uri="{9D8B030D-6E8A-4147-A177-3AD203B41FA5}">
                      <a16:colId xmlns:a16="http://schemas.microsoft.com/office/drawing/2014/main" val="4020748869"/>
                    </a:ext>
                  </a:extLst>
                </a:gridCol>
                <a:gridCol w="3018298">
                  <a:extLst>
                    <a:ext uri="{9D8B030D-6E8A-4147-A177-3AD203B41FA5}">
                      <a16:colId xmlns:a16="http://schemas.microsoft.com/office/drawing/2014/main" val="3710741550"/>
                    </a:ext>
                  </a:extLst>
                </a:gridCol>
              </a:tblGrid>
              <a:tr h="525492">
                <a:tc>
                  <a:txBody>
                    <a:bodyPr/>
                    <a:lstStyle/>
                    <a:p>
                      <a:pPr algn="ctr">
                        <a:lnSpc>
                          <a:spcPct val="100000"/>
                        </a:lnSpc>
                      </a:pPr>
                      <a:r>
                        <a:rPr kumimoji="1" lang="en-US" altLang="ja-JP" dirty="0" err="1">
                          <a:latin typeface="Tahoma" panose="020B0604030504040204" pitchFamily="34" charset="0"/>
                          <a:ea typeface="UD デジタル 教科書体 NP-B" panose="02020700000000000000" pitchFamily="18" charset="-128"/>
                          <a:cs typeface="Tahoma" panose="020B0604030504040204" pitchFamily="34" charset="0"/>
                        </a:rPr>
                        <a:t>Các</a:t>
                      </a:r>
                      <a:r>
                        <a:rPr kumimoji="1"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latin typeface="Tahoma" panose="020B0604030504040204" pitchFamily="34" charset="0"/>
                          <a:ea typeface="UD デジタル 教科書体 NP-B" panose="02020700000000000000" pitchFamily="18" charset="-128"/>
                          <a:cs typeface="Tahoma" panose="020B0604030504040204" pitchFamily="34" charset="0"/>
                        </a:rPr>
                        <a:t>loại</a:t>
                      </a:r>
                      <a:r>
                        <a:rPr kumimoji="1" lang="en-US" altLang="ja-JP"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latin typeface="Tahoma" panose="020B0604030504040204" pitchFamily="34" charset="0"/>
                          <a:ea typeface="UD デジタル 教科書体 NP-B" panose="02020700000000000000" pitchFamily="18" charset="-128"/>
                          <a:cs typeface="Tahoma" panose="020B0604030504040204" pitchFamily="34" charset="0"/>
                        </a:rPr>
                        <a:t>hình</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ED7D31"/>
                    </a:solidFill>
                  </a:tcPr>
                </a:tc>
                <a:tc gridSpan="3">
                  <a:txBody>
                    <a:bodyPr/>
                    <a:lstStyle/>
                    <a:p>
                      <a:pPr marL="0" indent="180975">
                        <a:tabLst>
                          <a:tab pos="1704975" algn="l"/>
                          <a:tab pos="2867025" algn="l"/>
                          <a:tab pos="4219575" algn="l"/>
                          <a:tab pos="5467350" algn="l"/>
                          <a:tab pos="6724650" algn="l"/>
                        </a:tabLst>
                      </a:pPr>
                      <a:r>
                        <a:rPr kumimoji="1" lang="en-US" altLang="ja-JP" sz="1600" dirty="0">
                          <a:latin typeface="Tahoma" panose="020B0604030504040204" pitchFamily="34" charset="0"/>
                          <a:ea typeface="Tahoma" panose="020B0604030504040204" pitchFamily="34" charset="0"/>
                          <a:cs typeface="Tahoma" panose="020B0604030504040204" pitchFamily="34" charset="0"/>
                        </a:rPr>
                        <a:t>1</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15	2</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1	2</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15	3</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1	3</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15	3</a:t>
                      </a:r>
                      <a:r>
                        <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600" dirty="0">
                          <a:latin typeface="Tahoma" panose="020B0604030504040204" pitchFamily="34" charset="0"/>
                          <a:ea typeface="Tahoma" panose="020B0604030504040204" pitchFamily="34" charset="0"/>
                          <a:cs typeface="Tahoma" panose="020B0604030504040204" pitchFamily="34" charset="0"/>
                        </a:rPr>
                        <a:t>31</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ED7D31"/>
                    </a:solidFill>
                  </a:tcPr>
                </a:tc>
                <a:tc hMerge="1">
                  <a:txBody>
                    <a:bodyPr/>
                    <a:lstStyle/>
                    <a:p>
                      <a:endParaRPr kumimoji="1" lang="ja-JP" altLang="en-US" dirty="0"/>
                    </a:p>
                  </a:txBody>
                  <a:tcPr>
                    <a:solidFill>
                      <a:srgbClr val="CCECFF">
                        <a:alpha val="40000"/>
                      </a:srgbClr>
                    </a:solidFill>
                  </a:tcPr>
                </a:tc>
                <a:tc hMerge="1">
                  <a:txBody>
                    <a:bodyPr/>
                    <a:lstStyle/>
                    <a:p>
                      <a:endParaRPr kumimoji="1" lang="ja-JP" altLang="en-US" dirty="0"/>
                    </a:p>
                  </a:txBody>
                  <a:tcPr>
                    <a:solidFill>
                      <a:srgbClr val="CCECFF">
                        <a:alpha val="40000"/>
                      </a:srgbClr>
                    </a:solidFill>
                  </a:tcPr>
                </a:tc>
                <a:extLst>
                  <a:ext uri="{0D108BD9-81ED-4DB2-BD59-A6C34878D82A}">
                    <a16:rowId xmlns:a16="http://schemas.microsoft.com/office/drawing/2014/main" val="128972264"/>
                  </a:ext>
                </a:extLst>
              </a:tr>
              <a:tr h="957517">
                <a:tc>
                  <a:txBody>
                    <a:bodyPr/>
                    <a:lstStyle/>
                    <a:p>
                      <a:pPr algn="ctr">
                        <a:lnSpc>
                          <a:spcPct val="100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chính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quy</a:t>
                      </a:r>
                      <a:endPar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endParaRPr>
                    </a:p>
                    <a:p>
                      <a:pPr algn="ctr">
                        <a:lnSpc>
                          <a:spcPct val="100000"/>
                        </a:lnSpc>
                      </a:pP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toàn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thời</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gian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699"/>
                    </a:solid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659368103"/>
                  </a:ext>
                </a:extLst>
              </a:tr>
              <a:tr h="1156782">
                <a:tc>
                  <a:txBody>
                    <a:bodyPr/>
                    <a:lstStyle/>
                    <a:p>
                      <a:pPr algn="ctr">
                        <a:lnSpc>
                          <a:spcPct val="100000"/>
                        </a:lnSpc>
                      </a:pPr>
                      <a:r>
                        <a:rPr kumimoji="1" lang="vi-VN" altLang="ja-JP" sz="1800" b="0" dirty="0">
                          <a:latin typeface="Tahoma" panose="020B0604030504040204" pitchFamily="34" charset="0"/>
                          <a:ea typeface="Tahoma" panose="020B0604030504040204" pitchFamily="34" charset="0"/>
                          <a:cs typeface="Tahoma" panose="020B0604030504040204" pitchFamily="34" charset="0"/>
                        </a:rPr>
                        <a:t>Kỳ thi tuyển chọn học sinh nước ngoài</a:t>
                      </a:r>
                      <a:r>
                        <a:rPr kumimoji="1" lang="en-US" altLang="ja-JP" sz="1800" b="0" dirty="0">
                          <a:latin typeface="Tahoma" panose="020B0604030504040204" pitchFamily="34" charset="0"/>
                          <a:ea typeface="Tahoma" panose="020B0604030504040204" pitchFamily="34" charset="0"/>
                          <a:cs typeface="Tahoma" panose="020B0604030504040204" pitchFamily="34" charset="0"/>
                        </a:rPr>
                        <a:t> </a:t>
                      </a:r>
                      <a:endParaRPr kumimoji="1" lang="ja-JP" altLang="en-US" sz="1800" b="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699"/>
                    </a:solid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4029272"/>
                  </a:ext>
                </a:extLst>
              </a:tr>
              <a:tr h="957517">
                <a:tc>
                  <a:txBody>
                    <a:bodyPr/>
                    <a:lstStyle/>
                    <a:p>
                      <a:pPr algn="ctr">
                        <a:lnSpc>
                          <a:spcPct val="100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bán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thời</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gian</a:t>
                      </a:r>
                      <a:endPar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endParaRPr>
                    </a:p>
                    <a:p>
                      <a:pPr algn="ctr">
                        <a:lnSpc>
                          <a:spcPct val="100000"/>
                        </a:lnSpc>
                      </a:pP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tối</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B4C6E7"/>
                    </a:solid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31972248"/>
                  </a:ext>
                </a:extLst>
              </a:tr>
              <a:tr h="957517">
                <a:tc>
                  <a:txBody>
                    <a:bodyPr/>
                    <a:lstStyle/>
                    <a:p>
                      <a:pPr algn="ctr">
                        <a:lnSpc>
                          <a:spcPct val="100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đào</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tạo</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xa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đợt</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1)</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E0B4"/>
                    </a:solid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55258785"/>
                  </a:ext>
                </a:extLst>
              </a:tr>
              <a:tr h="957517">
                <a:tc>
                  <a:txBody>
                    <a:bodyPr/>
                    <a:lstStyle/>
                    <a:p>
                      <a:pPr algn="ctr">
                        <a:lnSpc>
                          <a:spcPct val="100000"/>
                        </a:lnSpc>
                      </a:pP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đào</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tạo</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xa (</a:t>
                      </a:r>
                      <a:r>
                        <a:rPr kumimoji="1" lang="en-US" altLang="ja-JP" sz="1800" dirty="0" err="1">
                          <a:latin typeface="Tahoma" panose="020B0604030504040204" pitchFamily="34" charset="0"/>
                          <a:ea typeface="UD デジタル 教科書体 NP-B" panose="02020700000000000000" pitchFamily="18" charset="-128"/>
                          <a:cs typeface="Tahoma" panose="020B0604030504040204" pitchFamily="34" charset="0"/>
                        </a:rPr>
                        <a:t>đợt</a:t>
                      </a:r>
                      <a:r>
                        <a:rPr kumimoji="1" lang="en-US" altLang="ja-JP" sz="1800" dirty="0">
                          <a:latin typeface="Tahoma" panose="020B0604030504040204" pitchFamily="34" charset="0"/>
                          <a:ea typeface="UD デジタル 教科書体 NP-B" panose="02020700000000000000" pitchFamily="18" charset="-128"/>
                          <a:cs typeface="Tahoma" panose="020B0604030504040204" pitchFamily="34" charset="0"/>
                        </a:rPr>
                        <a:t> 2)</a:t>
                      </a:r>
                      <a:endParaRPr kumimoji="1" lang="ja-JP" altLang="en-US" sz="18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C6E0B4"/>
                    </a:solid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496132045"/>
                  </a:ext>
                </a:extLst>
              </a:tr>
            </a:tbl>
          </a:graphicData>
        </a:graphic>
      </p:graphicFrame>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cxnSp>
        <p:nvCxnSpPr>
          <p:cNvPr id="104" name="直線矢印コネクタ 103">
            <a:extLst>
              <a:ext uri="{FF2B5EF4-FFF2-40B4-BE49-F238E27FC236}">
                <a16:creationId xmlns:a16="http://schemas.microsoft.com/office/drawing/2014/main" id="{0D3DAFD4-A809-0B9D-EBA0-33697A0C4EF1}"/>
              </a:ext>
            </a:extLst>
          </p:cNvPr>
          <p:cNvCxnSpPr>
            <a:cxnSpLocks/>
          </p:cNvCxnSpPr>
          <p:nvPr/>
        </p:nvCxnSpPr>
        <p:spPr>
          <a:xfrm>
            <a:off x="919082" y="6853129"/>
            <a:ext cx="864000" cy="0"/>
          </a:xfrm>
          <a:prstGeom prst="straightConnector1">
            <a:avLst/>
          </a:prstGeom>
          <a:ln w="762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星: 5 pt 104">
            <a:extLst>
              <a:ext uri="{FF2B5EF4-FFF2-40B4-BE49-F238E27FC236}">
                <a16:creationId xmlns:a16="http://schemas.microsoft.com/office/drawing/2014/main" id="{66D1A479-6C2F-F245-2E7F-5C248BDFEC1A}"/>
              </a:ext>
            </a:extLst>
          </p:cNvPr>
          <p:cNvSpPr>
            <a:spLocks noChangeAspect="1"/>
          </p:cNvSpPr>
          <p:nvPr/>
        </p:nvSpPr>
        <p:spPr>
          <a:xfrm>
            <a:off x="4373606" y="6643528"/>
            <a:ext cx="360000" cy="360000"/>
          </a:xfrm>
          <a:prstGeom prst="star5">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06" name="スマイル 105">
            <a:extLst>
              <a:ext uri="{FF2B5EF4-FFF2-40B4-BE49-F238E27FC236}">
                <a16:creationId xmlns:a16="http://schemas.microsoft.com/office/drawing/2014/main" id="{8B300EC4-7569-3BDC-919E-05EAF79C4ACA}"/>
              </a:ext>
            </a:extLst>
          </p:cNvPr>
          <p:cNvSpPr/>
          <p:nvPr/>
        </p:nvSpPr>
        <p:spPr>
          <a:xfrm>
            <a:off x="7597288" y="6673129"/>
            <a:ext cx="360000" cy="360000"/>
          </a:xfrm>
          <a:prstGeom prst="smileyFac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07" name="テキスト ボックス 106">
            <a:extLst>
              <a:ext uri="{FF2B5EF4-FFF2-40B4-BE49-F238E27FC236}">
                <a16:creationId xmlns:a16="http://schemas.microsoft.com/office/drawing/2014/main" id="{EE224903-1315-EE8C-70B2-F92B487EE821}"/>
              </a:ext>
            </a:extLst>
          </p:cNvPr>
          <p:cNvSpPr txBox="1"/>
          <p:nvPr/>
        </p:nvSpPr>
        <p:spPr>
          <a:xfrm>
            <a:off x="1759465" y="6686586"/>
            <a:ext cx="2448000" cy="369332"/>
          </a:xfrm>
          <a:prstGeom prst="rect">
            <a:avLst/>
          </a:prstGeom>
          <a:noFill/>
          <a:ln>
            <a:noFill/>
          </a:ln>
        </p:spPr>
        <p:txBody>
          <a:bodyPr wrap="square" rtlCol="0">
            <a:spAutoFit/>
          </a:bodyPr>
          <a:lstStyle/>
          <a:p>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Thời</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gian</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nộp</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hồ</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sơ</a:t>
            </a:r>
            <a:endParaRPr kumimoji="1" lang="ja-JP" altLang="en-US"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09" name="テキスト ボックス 108">
            <a:extLst>
              <a:ext uri="{FF2B5EF4-FFF2-40B4-BE49-F238E27FC236}">
                <a16:creationId xmlns:a16="http://schemas.microsoft.com/office/drawing/2014/main" id="{AD8D4FB5-F256-8FA0-3A63-DCF14DA3DB61}"/>
              </a:ext>
            </a:extLst>
          </p:cNvPr>
          <p:cNvSpPr txBox="1"/>
          <p:nvPr/>
        </p:nvSpPr>
        <p:spPr>
          <a:xfrm>
            <a:off x="7957287" y="6686586"/>
            <a:ext cx="2319231" cy="369332"/>
          </a:xfrm>
          <a:prstGeom prst="rect">
            <a:avLst/>
          </a:prstGeom>
          <a:noFill/>
          <a:ln>
            <a:noFill/>
          </a:ln>
        </p:spPr>
        <p:txBody>
          <a:bodyPr wrap="square" rtlCol="0">
            <a:spAutoFit/>
          </a:bodyPr>
          <a:lstStyle/>
          <a:p>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Công</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bố</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kết</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quả</a:t>
            </a:r>
            <a:endParaRPr kumimoji="1" lang="ja-JP" altLang="en-US"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10" name="テキスト ボックス 109">
            <a:extLst>
              <a:ext uri="{FF2B5EF4-FFF2-40B4-BE49-F238E27FC236}">
                <a16:creationId xmlns:a16="http://schemas.microsoft.com/office/drawing/2014/main" id="{151965BC-7CB4-5284-D944-D5608322A2C0}"/>
              </a:ext>
            </a:extLst>
          </p:cNvPr>
          <p:cNvSpPr txBox="1"/>
          <p:nvPr/>
        </p:nvSpPr>
        <p:spPr>
          <a:xfrm>
            <a:off x="4781878" y="6686586"/>
            <a:ext cx="2808000" cy="369332"/>
          </a:xfrm>
          <a:prstGeom prst="rect">
            <a:avLst/>
          </a:prstGeom>
          <a:noFill/>
          <a:ln>
            <a:noFill/>
          </a:ln>
        </p:spPr>
        <p:txBody>
          <a:bodyPr wrap="square" rtlCol="0">
            <a:spAutoFit/>
          </a:bodyPr>
          <a:lstStyle/>
          <a:p>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Thi</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phỏng</a:t>
            </a:r>
            <a:r>
              <a:rPr kumimoji="1" lang="en-US" altLang="ja-JP"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rPr>
              <a:t>vấn</a:t>
            </a:r>
            <a:endParaRPr kumimoji="1" lang="ja-JP" altLang="en-US" dirty="0">
              <a:solidFill>
                <a:schemeClr val="tx1">
                  <a:lumMod val="50000"/>
                  <a:lumOff val="50000"/>
                </a:schemeClr>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nvGrpSpPr>
          <p:cNvPr id="127" name="グループ化 126">
            <a:extLst>
              <a:ext uri="{FF2B5EF4-FFF2-40B4-BE49-F238E27FC236}">
                <a16:creationId xmlns:a16="http://schemas.microsoft.com/office/drawing/2014/main" id="{22DB4C9C-A1D7-71AF-C5B2-ABBDAB52E0F8}"/>
              </a:ext>
            </a:extLst>
          </p:cNvPr>
          <p:cNvGrpSpPr/>
          <p:nvPr/>
        </p:nvGrpSpPr>
        <p:grpSpPr>
          <a:xfrm>
            <a:off x="4286968" y="2959826"/>
            <a:ext cx="1509147" cy="360000"/>
            <a:chOff x="4003442" y="1936698"/>
            <a:chExt cx="1509147" cy="360000"/>
          </a:xfrm>
          <a:solidFill>
            <a:schemeClr val="accent2"/>
          </a:solidFill>
        </p:grpSpPr>
        <p:cxnSp>
          <p:nvCxnSpPr>
            <p:cNvPr id="128" name="直線矢印コネクタ 127">
              <a:extLst>
                <a:ext uri="{FF2B5EF4-FFF2-40B4-BE49-F238E27FC236}">
                  <a16:creationId xmlns:a16="http://schemas.microsoft.com/office/drawing/2014/main" id="{424BA510-322C-BCE5-60B5-87BC84C82D6B}"/>
                </a:ext>
              </a:extLst>
            </p:cNvPr>
            <p:cNvCxnSpPr>
              <a:cxnSpLocks/>
            </p:cNvCxnSpPr>
            <p:nvPr/>
          </p:nvCxnSpPr>
          <p:spPr>
            <a:xfrm>
              <a:off x="4003442" y="2116698"/>
              <a:ext cx="720000" cy="0"/>
            </a:xfrm>
            <a:prstGeom prst="straightConnector1">
              <a:avLst/>
            </a:prstGeom>
            <a:grpFill/>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星: 5 pt 128">
              <a:extLst>
                <a:ext uri="{FF2B5EF4-FFF2-40B4-BE49-F238E27FC236}">
                  <a16:creationId xmlns:a16="http://schemas.microsoft.com/office/drawing/2014/main" id="{504EB9CB-C1A2-32CE-94A2-A29EDE5E90AC}"/>
                </a:ext>
              </a:extLst>
            </p:cNvPr>
            <p:cNvSpPr>
              <a:spLocks noChangeAspect="1"/>
            </p:cNvSpPr>
            <p:nvPr/>
          </p:nvSpPr>
          <p:spPr>
            <a:xfrm>
              <a:off x="4731037" y="1936698"/>
              <a:ext cx="360000" cy="360000"/>
            </a:xfrm>
            <a:prstGeom prst="star5">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30" name="スマイル 129">
              <a:extLst>
                <a:ext uri="{FF2B5EF4-FFF2-40B4-BE49-F238E27FC236}">
                  <a16:creationId xmlns:a16="http://schemas.microsoft.com/office/drawing/2014/main" id="{6246C5D4-3A9F-7215-6471-D5C14B945D14}"/>
                </a:ext>
              </a:extLst>
            </p:cNvPr>
            <p:cNvSpPr/>
            <p:nvPr/>
          </p:nvSpPr>
          <p:spPr>
            <a:xfrm>
              <a:off x="5152589" y="1936698"/>
              <a:ext cx="360000" cy="360000"/>
            </a:xfrm>
            <a:prstGeom prst="smileyFac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grpSp>
        <p:nvGrpSpPr>
          <p:cNvPr id="121" name="グループ化 120">
            <a:extLst>
              <a:ext uri="{FF2B5EF4-FFF2-40B4-BE49-F238E27FC236}">
                <a16:creationId xmlns:a16="http://schemas.microsoft.com/office/drawing/2014/main" id="{D8C13E69-47DC-1A6A-507B-B236D66F71FA}"/>
              </a:ext>
            </a:extLst>
          </p:cNvPr>
          <p:cNvGrpSpPr/>
          <p:nvPr/>
        </p:nvGrpSpPr>
        <p:grpSpPr>
          <a:xfrm>
            <a:off x="5043768" y="1920392"/>
            <a:ext cx="3129721" cy="368184"/>
            <a:chOff x="5212209" y="2584138"/>
            <a:chExt cx="3129721" cy="368184"/>
          </a:xfrm>
        </p:grpSpPr>
        <p:cxnSp>
          <p:nvCxnSpPr>
            <p:cNvPr id="117" name="直線矢印コネクタ 116">
              <a:extLst>
                <a:ext uri="{FF2B5EF4-FFF2-40B4-BE49-F238E27FC236}">
                  <a16:creationId xmlns:a16="http://schemas.microsoft.com/office/drawing/2014/main" id="{85984733-6435-342C-BECD-7F68A8AA3660}"/>
                </a:ext>
              </a:extLst>
            </p:cNvPr>
            <p:cNvCxnSpPr>
              <a:cxnSpLocks/>
            </p:cNvCxnSpPr>
            <p:nvPr/>
          </p:nvCxnSpPr>
          <p:spPr>
            <a:xfrm>
              <a:off x="5212209" y="2764138"/>
              <a:ext cx="1029156" cy="8184"/>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星: 5 pt 117">
              <a:extLst>
                <a:ext uri="{FF2B5EF4-FFF2-40B4-BE49-F238E27FC236}">
                  <a16:creationId xmlns:a16="http://schemas.microsoft.com/office/drawing/2014/main" id="{F77C2B6E-AAAE-A7C3-3E98-C113D9312DBD}"/>
                </a:ext>
              </a:extLst>
            </p:cNvPr>
            <p:cNvSpPr>
              <a:spLocks noChangeAspect="1"/>
            </p:cNvSpPr>
            <p:nvPr/>
          </p:nvSpPr>
          <p:spPr>
            <a:xfrm>
              <a:off x="6436469" y="2584138"/>
              <a:ext cx="360000" cy="3600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19" name="スマイル 118">
              <a:extLst>
                <a:ext uri="{FF2B5EF4-FFF2-40B4-BE49-F238E27FC236}">
                  <a16:creationId xmlns:a16="http://schemas.microsoft.com/office/drawing/2014/main" id="{E8A9D3F6-BBF5-B4BB-BE51-D3D715A734C4}"/>
                </a:ext>
              </a:extLst>
            </p:cNvPr>
            <p:cNvSpPr/>
            <p:nvPr/>
          </p:nvSpPr>
          <p:spPr>
            <a:xfrm>
              <a:off x="7981930" y="2592322"/>
              <a:ext cx="360000" cy="360000"/>
            </a:xfrm>
            <a:prstGeom prst="smileyFac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20" name="星: 5 pt 119">
              <a:extLst>
                <a:ext uri="{FF2B5EF4-FFF2-40B4-BE49-F238E27FC236}">
                  <a16:creationId xmlns:a16="http://schemas.microsoft.com/office/drawing/2014/main" id="{4E789D56-6394-6B20-CE4A-93CBE177BE22}"/>
                </a:ext>
              </a:extLst>
            </p:cNvPr>
            <p:cNvSpPr>
              <a:spLocks noChangeAspect="1"/>
            </p:cNvSpPr>
            <p:nvPr/>
          </p:nvSpPr>
          <p:spPr>
            <a:xfrm>
              <a:off x="6842425" y="2584138"/>
              <a:ext cx="360000" cy="3600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50000"/>
                    <a:lumOff val="50000"/>
                  </a:schemeClr>
                </a:solidFill>
                <a:latin typeface="Tahoma" panose="020B0604030504040204" pitchFamily="34" charset="0"/>
                <a:cs typeface="Tahoma" panose="020B0604030504040204" pitchFamily="34" charset="0"/>
              </a:endParaRPr>
            </a:p>
          </p:txBody>
        </p:sp>
      </p:grpSp>
      <p:grpSp>
        <p:nvGrpSpPr>
          <p:cNvPr id="123" name="グループ化 122">
            <a:extLst>
              <a:ext uri="{FF2B5EF4-FFF2-40B4-BE49-F238E27FC236}">
                <a16:creationId xmlns:a16="http://schemas.microsoft.com/office/drawing/2014/main" id="{50A7AC4B-D233-9D85-4F27-86D825C8E05C}"/>
              </a:ext>
            </a:extLst>
          </p:cNvPr>
          <p:cNvGrpSpPr/>
          <p:nvPr/>
        </p:nvGrpSpPr>
        <p:grpSpPr>
          <a:xfrm>
            <a:off x="4674117" y="4013486"/>
            <a:ext cx="1665063" cy="360000"/>
            <a:chOff x="3950892" y="1936698"/>
            <a:chExt cx="1665063" cy="360000"/>
          </a:xfrm>
        </p:grpSpPr>
        <p:cxnSp>
          <p:nvCxnSpPr>
            <p:cNvPr id="124" name="直線矢印コネクタ 123">
              <a:extLst>
                <a:ext uri="{FF2B5EF4-FFF2-40B4-BE49-F238E27FC236}">
                  <a16:creationId xmlns:a16="http://schemas.microsoft.com/office/drawing/2014/main" id="{833D2F00-1B84-F485-913A-1D99577F527D}"/>
                </a:ext>
              </a:extLst>
            </p:cNvPr>
            <p:cNvCxnSpPr>
              <a:cxnSpLocks/>
            </p:cNvCxnSpPr>
            <p:nvPr/>
          </p:nvCxnSpPr>
          <p:spPr>
            <a:xfrm>
              <a:off x="3950892" y="2116698"/>
              <a:ext cx="792000" cy="0"/>
            </a:xfrm>
            <a:prstGeom prst="straightConnector1">
              <a:avLst/>
            </a:prstGeom>
            <a:solidFill>
              <a:schemeClr val="accent5"/>
            </a:solidFill>
            <a:ln w="762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星: 5 pt 124">
              <a:extLst>
                <a:ext uri="{FF2B5EF4-FFF2-40B4-BE49-F238E27FC236}">
                  <a16:creationId xmlns:a16="http://schemas.microsoft.com/office/drawing/2014/main" id="{CF80E79F-C4E4-158B-5D69-F527D9D66502}"/>
                </a:ext>
              </a:extLst>
            </p:cNvPr>
            <p:cNvSpPr>
              <a:spLocks noChangeAspect="1"/>
            </p:cNvSpPr>
            <p:nvPr/>
          </p:nvSpPr>
          <p:spPr>
            <a:xfrm>
              <a:off x="4802873" y="1936698"/>
              <a:ext cx="360000" cy="360000"/>
            </a:xfrm>
            <a:prstGeom prst="star5">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26" name="スマイル 125">
              <a:extLst>
                <a:ext uri="{FF2B5EF4-FFF2-40B4-BE49-F238E27FC236}">
                  <a16:creationId xmlns:a16="http://schemas.microsoft.com/office/drawing/2014/main" id="{3BC8A8B9-877F-FD62-756B-D6ED00AFAE9A}"/>
                </a:ext>
              </a:extLst>
            </p:cNvPr>
            <p:cNvSpPr/>
            <p:nvPr/>
          </p:nvSpPr>
          <p:spPr>
            <a:xfrm>
              <a:off x="5255955" y="1936698"/>
              <a:ext cx="360000" cy="360000"/>
            </a:xfrm>
            <a:prstGeom prst="smileyFac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grpSp>
        <p:nvGrpSpPr>
          <p:cNvPr id="132" name="グループ化 131">
            <a:extLst>
              <a:ext uri="{FF2B5EF4-FFF2-40B4-BE49-F238E27FC236}">
                <a16:creationId xmlns:a16="http://schemas.microsoft.com/office/drawing/2014/main" id="{46DC2556-E1AE-29D5-4304-7A27E7C20B58}"/>
              </a:ext>
            </a:extLst>
          </p:cNvPr>
          <p:cNvGrpSpPr/>
          <p:nvPr/>
        </p:nvGrpSpPr>
        <p:grpSpPr>
          <a:xfrm>
            <a:off x="3071201" y="4981422"/>
            <a:ext cx="1519657" cy="360000"/>
            <a:chOff x="3751199" y="1936698"/>
            <a:chExt cx="1519657" cy="360000"/>
          </a:xfrm>
          <a:solidFill>
            <a:schemeClr val="accent6"/>
          </a:solidFill>
        </p:grpSpPr>
        <p:cxnSp>
          <p:nvCxnSpPr>
            <p:cNvPr id="133" name="直線矢印コネクタ 132">
              <a:extLst>
                <a:ext uri="{FF2B5EF4-FFF2-40B4-BE49-F238E27FC236}">
                  <a16:creationId xmlns:a16="http://schemas.microsoft.com/office/drawing/2014/main" id="{4676565E-7155-6A6A-3010-16D5CF4F64DA}"/>
                </a:ext>
              </a:extLst>
            </p:cNvPr>
            <p:cNvCxnSpPr>
              <a:cxnSpLocks/>
            </p:cNvCxnSpPr>
            <p:nvPr/>
          </p:nvCxnSpPr>
          <p:spPr>
            <a:xfrm>
              <a:off x="3751199" y="2116698"/>
              <a:ext cx="720000" cy="0"/>
            </a:xfrm>
            <a:prstGeom prst="straightConnector1">
              <a:avLst/>
            </a:prstGeom>
            <a:grpFill/>
            <a:ln w="762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4" name="星: 5 pt 133">
              <a:extLst>
                <a:ext uri="{FF2B5EF4-FFF2-40B4-BE49-F238E27FC236}">
                  <a16:creationId xmlns:a16="http://schemas.microsoft.com/office/drawing/2014/main" id="{690B8CD8-88AA-7A58-6754-2FAC91102F08}"/>
                </a:ext>
              </a:extLst>
            </p:cNvPr>
            <p:cNvSpPr>
              <a:spLocks noChangeAspect="1"/>
            </p:cNvSpPr>
            <p:nvPr/>
          </p:nvSpPr>
          <p:spPr>
            <a:xfrm>
              <a:off x="4520835" y="1936698"/>
              <a:ext cx="360000" cy="360000"/>
            </a:xfrm>
            <a:prstGeom prst="star5">
              <a:avLst/>
            </a:prstGeom>
            <a:gr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35" name="スマイル 134">
              <a:extLst>
                <a:ext uri="{FF2B5EF4-FFF2-40B4-BE49-F238E27FC236}">
                  <a16:creationId xmlns:a16="http://schemas.microsoft.com/office/drawing/2014/main" id="{62C6CCE9-938C-A95F-B78D-0054977638E5}"/>
                </a:ext>
              </a:extLst>
            </p:cNvPr>
            <p:cNvSpPr/>
            <p:nvPr/>
          </p:nvSpPr>
          <p:spPr>
            <a:xfrm>
              <a:off x="4910856" y="1936698"/>
              <a:ext cx="360000" cy="360000"/>
            </a:xfrm>
            <a:prstGeom prst="smileyFac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grpSp>
        <p:nvGrpSpPr>
          <p:cNvPr id="2" name="グループ化 1">
            <a:extLst>
              <a:ext uri="{FF2B5EF4-FFF2-40B4-BE49-F238E27FC236}">
                <a16:creationId xmlns:a16="http://schemas.microsoft.com/office/drawing/2014/main" id="{F8396B7D-BAE5-632A-17AE-A56C90D801EA}"/>
              </a:ext>
            </a:extLst>
          </p:cNvPr>
          <p:cNvGrpSpPr/>
          <p:nvPr/>
        </p:nvGrpSpPr>
        <p:grpSpPr>
          <a:xfrm>
            <a:off x="7974915" y="5917027"/>
            <a:ext cx="1477617" cy="360000"/>
            <a:chOff x="7974915" y="5893581"/>
            <a:chExt cx="1477617" cy="360000"/>
          </a:xfrm>
        </p:grpSpPr>
        <p:cxnSp>
          <p:nvCxnSpPr>
            <p:cNvPr id="137" name="直線矢印コネクタ 136">
              <a:extLst>
                <a:ext uri="{FF2B5EF4-FFF2-40B4-BE49-F238E27FC236}">
                  <a16:creationId xmlns:a16="http://schemas.microsoft.com/office/drawing/2014/main" id="{1CA4F931-61CD-25AE-9CBE-0988DD7BDE77}"/>
                </a:ext>
              </a:extLst>
            </p:cNvPr>
            <p:cNvCxnSpPr>
              <a:cxnSpLocks/>
            </p:cNvCxnSpPr>
            <p:nvPr/>
          </p:nvCxnSpPr>
          <p:spPr>
            <a:xfrm>
              <a:off x="7974915" y="6073581"/>
              <a:ext cx="720000" cy="0"/>
            </a:xfrm>
            <a:prstGeom prst="straightConnector1">
              <a:avLst/>
            </a:prstGeom>
            <a:solidFill>
              <a:schemeClr val="accent6"/>
            </a:solidFill>
            <a:ln w="762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星: 5 pt 137">
              <a:extLst>
                <a:ext uri="{FF2B5EF4-FFF2-40B4-BE49-F238E27FC236}">
                  <a16:creationId xmlns:a16="http://schemas.microsoft.com/office/drawing/2014/main" id="{7D4E851B-CE1E-4CDF-26B4-339EB4C73C3B}"/>
                </a:ext>
              </a:extLst>
            </p:cNvPr>
            <p:cNvSpPr>
              <a:spLocks noChangeAspect="1"/>
            </p:cNvSpPr>
            <p:nvPr/>
          </p:nvSpPr>
          <p:spPr>
            <a:xfrm>
              <a:off x="8692000" y="5893581"/>
              <a:ext cx="360000" cy="360000"/>
            </a:xfrm>
            <a:prstGeom prst="star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latin typeface="Tahoma" panose="020B0604030504040204" pitchFamily="34" charset="0"/>
                <a:cs typeface="Tahoma" panose="020B0604030504040204" pitchFamily="34" charset="0"/>
              </a:endParaRPr>
            </a:p>
          </p:txBody>
        </p:sp>
        <p:sp>
          <p:nvSpPr>
            <p:cNvPr id="139" name="スマイル 138">
              <a:extLst>
                <a:ext uri="{FF2B5EF4-FFF2-40B4-BE49-F238E27FC236}">
                  <a16:creationId xmlns:a16="http://schemas.microsoft.com/office/drawing/2014/main" id="{C85BA4A6-A1CD-0EA5-1A73-49111BC1D434}"/>
                </a:ext>
              </a:extLst>
            </p:cNvPr>
            <p:cNvSpPr/>
            <p:nvPr/>
          </p:nvSpPr>
          <p:spPr>
            <a:xfrm>
              <a:off x="9092532" y="5893581"/>
              <a:ext cx="360000" cy="360000"/>
            </a:xfrm>
            <a:prstGeom prst="smileyFac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775677" y="470047"/>
            <a:ext cx="9656758" cy="461665"/>
          </a:xfrm>
          <a:prstGeom prst="rect">
            <a:avLst/>
          </a:prstGeom>
          <a:noFill/>
        </p:spPr>
        <p:txBody>
          <a:bodyPr wrap="square" rtlCol="0">
            <a:spAutoFit/>
          </a:bodyPr>
          <a:lstStyle/>
          <a:p>
            <a:pPr marL="450850" indent="-450850"/>
            <a:r>
              <a:rPr kumimoji="1" lang="ja-JP" altLang="en-US" sz="2400" b="1" dirty="0">
                <a:solidFill>
                  <a:srgbClr val="FF00FF"/>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Lịch trình kỳ thi tuyển sinh vào trường trung học công lập</a:t>
            </a:r>
            <a:endPar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12771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9D236BB-9B61-4129-88E4-71A9B71E1EFA}"/>
              </a:ext>
            </a:extLst>
          </p:cNvPr>
          <p:cNvSpPr txBox="1"/>
          <p:nvPr/>
        </p:nvSpPr>
        <p:spPr>
          <a:xfrm>
            <a:off x="906142" y="845365"/>
            <a:ext cx="7067980" cy="707886"/>
          </a:xfrm>
          <a:prstGeom prst="rect">
            <a:avLst/>
          </a:prstGeom>
          <a:noFill/>
        </p:spPr>
        <p:txBody>
          <a:bodyPr wrap="square" rtlCol="0">
            <a:spAutoFit/>
          </a:bodyPr>
          <a:lstStyle/>
          <a:p>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000" dirty="0">
                <a:latin typeface="Tahoma" panose="020B0604030504040204" pitchFamily="34" charset="0"/>
                <a:ea typeface="ＭＳ ゴシック" panose="020B0609070205080204" pitchFamily="49" charset="-128"/>
                <a:cs typeface="Tahoma" panose="020B0604030504040204" pitchFamily="34" charset="0"/>
              </a:rPr>
              <a:t> Trường trung học phổ thông trực thuộc Khoa Giáo dục, Đại học Nagoya</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Tình</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hình</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tuyển</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sinh</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cho </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năm</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00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2000" dirty="0">
                <a:latin typeface="Tahoma" panose="020B0604030504040204" pitchFamily="34" charset="0"/>
                <a:ea typeface="ＭＳ ゴシック" panose="020B0609070205080204" pitchFamily="49" charset="-128"/>
                <a:cs typeface="Tahoma" panose="020B0604030504040204" pitchFamily="34" charset="0"/>
              </a:rPr>
              <a:t> 2024 </a:t>
            </a:r>
            <a:r>
              <a:rPr kumimoji="1" lang="ja-JP" altLang="en-US" sz="2000" dirty="0">
                <a:latin typeface="Tahoma" panose="020B0604030504040204" pitchFamily="34" charset="0"/>
                <a:ea typeface="ＭＳ ゴシック" panose="020B0609070205080204" pitchFamily="49" charset="-128"/>
                <a:cs typeface="Tahoma" panose="020B0604030504040204" pitchFamily="34" charset="0"/>
              </a:rPr>
              <a:t>）</a:t>
            </a:r>
          </a:p>
        </p:txBody>
      </p:sp>
      <p:sp>
        <p:nvSpPr>
          <p:cNvPr id="2" name="スライド番号プレースホルダー 1">
            <a:extLst>
              <a:ext uri="{FF2B5EF4-FFF2-40B4-BE49-F238E27FC236}">
                <a16:creationId xmlns:a16="http://schemas.microsoft.com/office/drawing/2014/main" id="{F1DF64F8-640B-4E89-91A4-A0A9BABD5C28}"/>
              </a:ext>
            </a:extLst>
          </p:cNvPr>
          <p:cNvSpPr>
            <a:spLocks noGrp="1"/>
          </p:cNvSpPr>
          <p:nvPr>
            <p:ph type="sldNum" sz="quarter" idx="1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smtClean="0">
                <a:solidFill>
                  <a:schemeClr val="tx1"/>
                </a:solidFill>
                <a:latin typeface="UD デジタル 教科書体 NP-B" panose="02020700000000000000" pitchFamily="18" charset="-128"/>
                <a:ea typeface="UD デジタル 教科書体 NP-B" panose="02020700000000000000" pitchFamily="18" charset="-128"/>
              </a:rPr>
              <a:pPr algn="ctr"/>
              <a:t>25</a:t>
            </a:fld>
            <a:r>
              <a:rPr lang="ja-JP" altLang="en-US" sz="120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0" name="角丸四角形 3">
            <a:extLst>
              <a:ext uri="{FF2B5EF4-FFF2-40B4-BE49-F238E27FC236}">
                <a16:creationId xmlns:a16="http://schemas.microsoft.com/office/drawing/2014/main" id="{7A9BC1D8-8A32-41F7-BF81-169A63661529}"/>
              </a:ext>
            </a:extLst>
          </p:cNvPr>
          <p:cNvSpPr/>
          <p:nvPr/>
        </p:nvSpPr>
        <p:spPr>
          <a:xfrm>
            <a:off x="693683" y="212942"/>
            <a:ext cx="9774620" cy="7037631"/>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UD デジタル 教科書体 NP-B" panose="02020700000000000000" pitchFamily="18" charset="-128"/>
                <a:ea typeface="UD デジタル 教科書体 NP-B" panose="02020700000000000000" pitchFamily="18" charset="-128"/>
              </a:rPr>
              <a:t>・名古屋大学教育学部付属高等学校</a:t>
            </a:r>
          </a:p>
        </p:txBody>
      </p:sp>
      <p:sp>
        <p:nvSpPr>
          <p:cNvPr id="11" name="テキスト ボックス 10">
            <a:extLst>
              <a:ext uri="{FF2B5EF4-FFF2-40B4-BE49-F238E27FC236}">
                <a16:creationId xmlns:a16="http://schemas.microsoft.com/office/drawing/2014/main" id="{F6CBC00A-90BE-4A3F-BCF0-14F37DEE9A48}"/>
              </a:ext>
            </a:extLst>
          </p:cNvPr>
          <p:cNvSpPr txBox="1"/>
          <p:nvPr/>
        </p:nvSpPr>
        <p:spPr>
          <a:xfrm>
            <a:off x="726895" y="244981"/>
            <a:ext cx="8350843" cy="461665"/>
          </a:xfrm>
          <a:prstGeom prst="rect">
            <a:avLst/>
          </a:prstGeom>
          <a:noFill/>
        </p:spPr>
        <p:txBody>
          <a:bodyPr wrap="square" rtlCol="0">
            <a:spAutoFit/>
          </a:bodyPr>
          <a:lstStyle/>
          <a:p>
            <a:r>
              <a:rPr kumimoji="1" lang="ja-JP" altLang="en-US" sz="24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400" b="1" dirty="0">
                <a:latin typeface="Tahoma" panose="020B0604030504040204" pitchFamily="34" charset="0"/>
                <a:ea typeface="ＭＳ ゴシック" panose="020B0609070205080204" pitchFamily="49" charset="-128"/>
                <a:cs typeface="Tahoma" panose="020B0604030504040204" pitchFamily="34" charset="0"/>
              </a:rPr>
              <a:t>Các hình thức thi vào trường THPT quốc lập</a:t>
            </a:r>
            <a:endParaRPr kumimoji="1" lang="ja-JP" altLang="en-US" sz="2400" b="1" dirty="0">
              <a:latin typeface="Tahoma" panose="020B0604030504040204" pitchFamily="34" charset="0"/>
              <a:ea typeface="ＭＳ ゴシック" panose="020B0609070205080204" pitchFamily="49" charset="-128"/>
              <a:cs typeface="Tahoma" panose="020B0604030504040204" pitchFamily="34" charset="0"/>
            </a:endParaRPr>
          </a:p>
        </p:txBody>
      </p:sp>
      <p:sp>
        <p:nvSpPr>
          <p:cNvPr id="18" name="テキスト ボックス 17">
            <a:extLst>
              <a:ext uri="{FF2B5EF4-FFF2-40B4-BE49-F238E27FC236}">
                <a16:creationId xmlns:a16="http://schemas.microsoft.com/office/drawing/2014/main" id="{B6D2BA43-FBB3-486A-8664-636855DCA1B3}"/>
              </a:ext>
            </a:extLst>
          </p:cNvPr>
          <p:cNvSpPr txBox="1"/>
          <p:nvPr/>
        </p:nvSpPr>
        <p:spPr>
          <a:xfrm>
            <a:off x="856037" y="4071656"/>
            <a:ext cx="9720000" cy="369332"/>
          </a:xfrm>
          <a:prstGeom prst="rect">
            <a:avLst/>
          </a:prstGeom>
          <a:noFill/>
        </p:spPr>
        <p:txBody>
          <a:bodyPr wrap="square" rtlCol="0">
            <a:spAutoFit/>
          </a:bodyPr>
          <a:lstStyle/>
          <a:p>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ＭＳ ゴシック" panose="020B0609070205080204" pitchFamily="49" charset="-128"/>
                <a:cs typeface="Tahoma" panose="020B0604030504040204" pitchFamily="34" charset="0"/>
              </a:rPr>
              <a:t>Trường THPT trực thuộc Đại học Giáo dục Aichi</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es-ES_tradnl" altLang="ja-JP" dirty="0">
                <a:latin typeface="Tahoma" panose="020B0604030504040204" pitchFamily="34" charset="0"/>
                <a:ea typeface="ＭＳ ゴシック" panose="020B0609070205080204" pitchFamily="49" charset="-128"/>
                <a:cs typeface="Tahoma" panose="020B0604030504040204" pitchFamily="34" charset="0"/>
              </a:rPr>
              <a:t>Tình hình tuyển sinh cho năm học 2024</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p>
        </p:txBody>
      </p:sp>
      <p:graphicFrame>
        <p:nvGraphicFramePr>
          <p:cNvPr id="3" name="表 3">
            <a:extLst>
              <a:ext uri="{FF2B5EF4-FFF2-40B4-BE49-F238E27FC236}">
                <a16:creationId xmlns:a16="http://schemas.microsoft.com/office/drawing/2014/main" id="{49B41E2C-7AF9-41D6-9C14-4A269EC59C02}"/>
              </a:ext>
            </a:extLst>
          </p:cNvPr>
          <p:cNvGraphicFramePr>
            <a:graphicFrameLocks noGrp="1"/>
          </p:cNvGraphicFramePr>
          <p:nvPr>
            <p:extLst>
              <p:ext uri="{D42A27DB-BD31-4B8C-83A1-F6EECF244321}">
                <p14:modId xmlns:p14="http://schemas.microsoft.com/office/powerpoint/2010/main" val="880068327"/>
              </p:ext>
            </p:extLst>
          </p:nvPr>
        </p:nvGraphicFramePr>
        <p:xfrm>
          <a:off x="809296" y="1181242"/>
          <a:ext cx="9540000" cy="2821260"/>
        </p:xfrm>
        <a:graphic>
          <a:graphicData uri="http://schemas.openxmlformats.org/drawingml/2006/table">
            <a:tbl>
              <a:tblPr firstRow="1" bandRow="1">
                <a:tableStyleId>{00A15C55-8517-42AA-B614-E9B94910E393}</a:tableStyleId>
              </a:tblPr>
              <a:tblGrid>
                <a:gridCol w="1558123">
                  <a:extLst>
                    <a:ext uri="{9D8B030D-6E8A-4147-A177-3AD203B41FA5}">
                      <a16:colId xmlns:a16="http://schemas.microsoft.com/office/drawing/2014/main" val="3995219302"/>
                    </a:ext>
                  </a:extLst>
                </a:gridCol>
                <a:gridCol w="5361140">
                  <a:extLst>
                    <a:ext uri="{9D8B030D-6E8A-4147-A177-3AD203B41FA5}">
                      <a16:colId xmlns:a16="http://schemas.microsoft.com/office/drawing/2014/main" val="1428729598"/>
                    </a:ext>
                  </a:extLst>
                </a:gridCol>
                <a:gridCol w="2620737">
                  <a:extLst>
                    <a:ext uri="{9D8B030D-6E8A-4147-A177-3AD203B41FA5}">
                      <a16:colId xmlns:a16="http://schemas.microsoft.com/office/drawing/2014/main" val="2483598560"/>
                    </a:ext>
                  </a:extLst>
                </a:gridCol>
              </a:tblGrid>
              <a:tr h="360000">
                <a:tc>
                  <a:txBody>
                    <a:bodyPr/>
                    <a:lstStyle/>
                    <a:p>
                      <a:pPr algn="ctr" fontAlgn="ctr">
                        <a:lnSpc>
                          <a:spcPct val="100000"/>
                        </a:lnSpc>
                      </a:pP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Các</a:t>
                      </a:r>
                      <a:r>
                        <a:rPr lang="en-US" altLang="ja-JP"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loại</a:t>
                      </a:r>
                      <a:r>
                        <a:rPr lang="en-US" altLang="ja-JP"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hình</a:t>
                      </a:r>
                      <a:endParaRPr lang="ja-JP" altLang="en-US"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vi-VN" altLang="ja-JP"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Đặc trưng</a:t>
                      </a:r>
                      <a:endParaRPr lang="ja-JP" altLang="en-US"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Nội</a:t>
                      </a:r>
                      <a:r>
                        <a:rPr lang="en-US" altLang="ja-JP"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dung </a:t>
                      </a: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kỳ</a:t>
                      </a:r>
                      <a:r>
                        <a:rPr lang="en-US" altLang="ja-JP"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thi</a:t>
                      </a:r>
                      <a:endParaRPr lang="ja-JP" altLang="en-US" sz="1600" b="1"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292179377"/>
                  </a:ext>
                </a:extLst>
              </a:tr>
              <a:tr h="708018">
                <a:tc>
                  <a:txBody>
                    <a:bodyPr/>
                    <a:lstStyle/>
                    <a:p>
                      <a:pPr algn="ctr" fontAlgn="ctr">
                        <a:lnSpc>
                          <a:spcPct val="100000"/>
                        </a:lnSpc>
                      </a:pP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sinh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chung</a:t>
                      </a:r>
                      <a:endParaRPr lang="es-ES_tradnl"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Thực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hiện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kiểm</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tra</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lực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viết</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luận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và</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nhóm</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Các môn thi không tổ chức thi sẽ được xét duyệt qua hồ sơ</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Quốc</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ngữ</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Tiếng</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Anh,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Toán</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Viết</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văn</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nhóm</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3069844760"/>
                  </a:ext>
                </a:extLst>
              </a:tr>
              <a:tr h="708018">
                <a:tc>
                  <a:txBody>
                    <a:bodyPr/>
                    <a:lstStyle/>
                    <a:p>
                      <a:pPr algn="ctr" fontAlgn="ctr">
                        <a:lnSpc>
                          <a:spcPct val="100000"/>
                        </a:lnSpc>
                      </a:pP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 sinh cho học sinh trở về từ nước ngoài</a:t>
                      </a:r>
                      <a:endParaRPr lang="es-ES_tradnl" altLang="zh-CN"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2000" marR="72000" marT="7620" marB="0" anchor="ctr"/>
                </a:tc>
                <a:tc>
                  <a:txBody>
                    <a:bodyPr/>
                    <a:lstStyle/>
                    <a:p>
                      <a:pPr algn="l" fontAlgn="ctr">
                        <a:lnSpc>
                          <a:spcPct val="100000"/>
                        </a:lnSpc>
                      </a:pP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 cho học sinh đã sống tại nước ngoài hơn 2 năm và trở về trong vòng 2 năm</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 cho học sinh đã sống tại nước ngoài hơn 2 năm và trở về trong vòng 2 năm</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Quốc</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ngữ</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Tiếng</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Anh,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Toán</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Viết</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văn</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Phỏng</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nhân</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642523021"/>
                  </a:ext>
                </a:extLst>
              </a:tr>
              <a:tr h="708018">
                <a:tc>
                  <a:txBody>
                    <a:bodyPr/>
                    <a:lstStyle/>
                    <a:p>
                      <a:pPr algn="ctr" fontAlgn="ctr">
                        <a:lnSpc>
                          <a:spcPct val="100000"/>
                        </a:lnSpc>
                      </a:pP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a:t>
                      </a:r>
                      <a:r>
                        <a:rPr lang="en-US" altLang="zh-TW"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sinh</a:t>
                      </a:r>
                      <a:r>
                        <a:rPr lang="en-US" altLang="zh-TW"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theo</a:t>
                      </a:r>
                      <a:r>
                        <a:rPr lang="en-US" altLang="zh-TW"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diện</a:t>
                      </a:r>
                      <a:r>
                        <a:rPr lang="en-US" altLang="zh-TW"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đặc</a:t>
                      </a:r>
                      <a:r>
                        <a:rPr lang="en-US" altLang="zh-TW"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zh-TW"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biệt</a:t>
                      </a:r>
                      <a:endParaRPr lang="zh-TW"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cho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sinh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có</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thành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tích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tập</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xuất</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sắc</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và</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phẩm</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hạnh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tốt</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Ngoài hồ sơ, yêu cầu thư giới thiệu của hiệu trưởng trường cấp hai và bài tự giới thiệu</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Xét duyệt hồ sơ (hồ sơ học bạ, thư giới thiệu của hiệu trưởng và bài tự giới thiệu)</a:t>
                      </a:r>
                      <a:r>
                        <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nhân</a:t>
                      </a:r>
                      <a:endParaRPr lang="ja-JP" altLang="en-US"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3459187980"/>
                  </a:ext>
                </a:extLst>
              </a:tr>
            </a:tbl>
          </a:graphicData>
        </a:graphic>
      </p:graphicFrame>
      <p:graphicFrame>
        <p:nvGraphicFramePr>
          <p:cNvPr id="4" name="表 5">
            <a:extLst>
              <a:ext uri="{FF2B5EF4-FFF2-40B4-BE49-F238E27FC236}">
                <a16:creationId xmlns:a16="http://schemas.microsoft.com/office/drawing/2014/main" id="{CFBCAA6A-4C0F-4C06-B402-B36FBDC103E1}"/>
              </a:ext>
            </a:extLst>
          </p:cNvPr>
          <p:cNvGraphicFramePr>
            <a:graphicFrameLocks noGrp="1"/>
          </p:cNvGraphicFramePr>
          <p:nvPr>
            <p:extLst>
              <p:ext uri="{D42A27DB-BD31-4B8C-83A1-F6EECF244321}">
                <p14:modId xmlns:p14="http://schemas.microsoft.com/office/powerpoint/2010/main" val="1882658238"/>
              </p:ext>
            </p:extLst>
          </p:nvPr>
        </p:nvGraphicFramePr>
        <p:xfrm>
          <a:off x="821245" y="4435932"/>
          <a:ext cx="9540000" cy="2740511"/>
        </p:xfrm>
        <a:graphic>
          <a:graphicData uri="http://schemas.openxmlformats.org/drawingml/2006/table">
            <a:tbl>
              <a:tblPr firstRow="1" bandRow="1">
                <a:tableStyleId>{00A15C55-8517-42AA-B614-E9B94910E393}</a:tableStyleId>
              </a:tblPr>
              <a:tblGrid>
                <a:gridCol w="1571226">
                  <a:extLst>
                    <a:ext uri="{9D8B030D-6E8A-4147-A177-3AD203B41FA5}">
                      <a16:colId xmlns:a16="http://schemas.microsoft.com/office/drawing/2014/main" val="1158603553"/>
                    </a:ext>
                  </a:extLst>
                </a:gridCol>
                <a:gridCol w="5336088">
                  <a:extLst>
                    <a:ext uri="{9D8B030D-6E8A-4147-A177-3AD203B41FA5}">
                      <a16:colId xmlns:a16="http://schemas.microsoft.com/office/drawing/2014/main" val="142726001"/>
                    </a:ext>
                  </a:extLst>
                </a:gridCol>
                <a:gridCol w="2632686">
                  <a:extLst>
                    <a:ext uri="{9D8B030D-6E8A-4147-A177-3AD203B41FA5}">
                      <a16:colId xmlns:a16="http://schemas.microsoft.com/office/drawing/2014/main" val="2838499978"/>
                    </a:ext>
                  </a:extLst>
                </a:gridCol>
              </a:tblGrid>
              <a:tr h="360000">
                <a:tc>
                  <a:txBody>
                    <a:bodyPr/>
                    <a:lstStyle/>
                    <a:p>
                      <a:pPr algn="ctr" fontAlgn="ctr">
                        <a:lnSpc>
                          <a:spcPct val="100000"/>
                        </a:lnSpc>
                      </a:pP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Các</a:t>
                      </a:r>
                      <a:r>
                        <a:rPr lang="en-US" altLang="ja-JP"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loại</a:t>
                      </a:r>
                      <a:r>
                        <a:rPr lang="en-US" altLang="ja-JP"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hình</a:t>
                      </a:r>
                      <a:endParaRPr lang="ja-JP" altLang="en-US"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vi-VN" altLang="ja-JP"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Đặc trưng</a:t>
                      </a:r>
                      <a:endParaRPr lang="ja-JP" altLang="en-US"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Nội</a:t>
                      </a:r>
                      <a:r>
                        <a:rPr lang="en-US" altLang="ja-JP"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dung </a:t>
                      </a: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kỳ</a:t>
                      </a:r>
                      <a:r>
                        <a:rPr lang="en-US" altLang="ja-JP"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1"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thi</a:t>
                      </a:r>
                      <a:endParaRPr lang="ja-JP" altLang="en-US" sz="1600" b="1"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532694477"/>
                  </a:ext>
                </a:extLst>
              </a:tr>
              <a:tr h="560738">
                <a:tc>
                  <a:txBody>
                    <a:bodyPr/>
                    <a:lstStyle/>
                    <a:p>
                      <a:pPr algn="ctr" fontAlgn="ctr">
                        <a:lnSpc>
                          <a:spcPct val="100000"/>
                        </a:lnSpc>
                      </a:pP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sinh</a:t>
                      </a:r>
                      <a:r>
                        <a:rPr lang="en-US"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chung</a:t>
                      </a:r>
                      <a:endParaRPr lang="es-ES_tradnl"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Không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tổ</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chức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Yêu cầu hồ sơ điều tra</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Quốc</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ngữ</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Toán</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Tiếng</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Anh,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lý</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Xã</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hội</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739434322"/>
                  </a:ext>
                </a:extLst>
              </a:tr>
              <a:tr h="836793">
                <a:tc>
                  <a:txBody>
                    <a:bodyPr/>
                    <a:lstStyle/>
                    <a:p>
                      <a:pPr algn="ctr" fontAlgn="ctr">
                        <a:lnSpc>
                          <a:spcPct val="100000"/>
                        </a:lnSpc>
                      </a:pPr>
                      <a:r>
                        <a:rPr lang="vi-VN" altLang="ja-JP" sz="16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 sinh cho học sinh trở về từ nước ngoài</a:t>
                      </a:r>
                      <a:endParaRPr lang="es-ES_tradnl" altLang="zh-CN"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2000" marR="72000" marT="7620" marB="0" anchor="ctr"/>
                </a:tc>
                <a:tc>
                  <a:txBody>
                    <a:bodyPr/>
                    <a:lstStyle/>
                    <a:p>
                      <a:pPr algn="l" fontAlgn="ctr">
                        <a:lnSpc>
                          <a:spcPct val="100000"/>
                        </a:lnSpc>
                      </a:pPr>
                      <a:r>
                        <a:rPr lang="vi-VN"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 cho học sinh đã sống tại nước ngoài hơn 2 năm và trở về trong vòng 2 năm</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 cho học sinh đã sống tại nước ngoài hơn 2 năm và trở về trong vòng 2 năm</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Quốc</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ngữ</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Toán</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Tiếng</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Anh,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lý</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Xã</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hội</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nhân</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2293117605"/>
                  </a:ext>
                </a:extLst>
              </a:tr>
              <a:tr h="836793">
                <a:tc>
                  <a:txBody>
                    <a:bodyPr/>
                    <a:lstStyle/>
                    <a:p>
                      <a:pPr algn="ctr" fontAlgn="ctr">
                        <a:lnSpc>
                          <a:spcPct val="100000"/>
                        </a:lnSpc>
                      </a:pPr>
                      <a:r>
                        <a:rPr lang="vi-VN"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Kỳ thi tuyển sinh có thư giới thiệu</a:t>
                      </a:r>
                    </a:p>
                  </a:txBody>
                  <a:tcPr marL="72000" marR="72000" marT="7620" marB="0" anchor="ctr"/>
                </a:tc>
                <a:tc>
                  <a:txBody>
                    <a:bodyPr/>
                    <a:lstStyle/>
                    <a:p>
                      <a:pPr algn="l" fontAlgn="ctr">
                        <a:lnSpc>
                          <a:spcPct val="100000"/>
                        </a:lnSpc>
                      </a:pP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Dành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cho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sinh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có</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thành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tích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tập</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và</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phẩm</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hạnh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xuất</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sắc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hoặc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có</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năng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lực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khả</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năng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đặc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biệt</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trong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lĩnh</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vực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thể</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thao</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văn</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hóa</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hoặc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hoạt</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động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đặc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biệt</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khác</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Yêu cầu hồ sơ điều tra</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Viết</a:t>
                      </a:r>
                      <a:r>
                        <a:rPr lang="en-US" altLang="ja-JP" sz="16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văn</a:t>
                      </a:r>
                      <a:r>
                        <a:rPr lang="en-US" altLang="ja-JP" sz="1600" b="0" i="0" u="none" strike="noStrike"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Phỏng</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vấn</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cá</a:t>
                      </a:r>
                      <a:r>
                        <a:rPr lang="en-US" altLang="ja-JP"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1600" b="0" i="0" u="none" strike="noStrike"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nhân</a:t>
                      </a:r>
                      <a:endParaRPr lang="ja-JP" altLang="en-US" sz="1600" b="0" i="0" u="none" strike="noStrike"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215290211"/>
                  </a:ext>
                </a:extLst>
              </a:tr>
            </a:tbl>
          </a:graphicData>
        </a:graphic>
      </p:graphicFrame>
      <p:sp>
        <p:nvSpPr>
          <p:cNvPr id="5" name="テキスト ボックス 4">
            <a:extLst>
              <a:ext uri="{FF2B5EF4-FFF2-40B4-BE49-F238E27FC236}">
                <a16:creationId xmlns:a16="http://schemas.microsoft.com/office/drawing/2014/main" id="{92D188EA-2E6B-1A3E-E77C-EAFA7684D894}"/>
              </a:ext>
            </a:extLst>
          </p:cNvPr>
          <p:cNvSpPr txBox="1"/>
          <p:nvPr/>
        </p:nvSpPr>
        <p:spPr>
          <a:xfrm>
            <a:off x="906141" y="591689"/>
            <a:ext cx="9443155" cy="646331"/>
          </a:xfrm>
          <a:prstGeom prst="rect">
            <a:avLst/>
          </a:prstGeom>
          <a:noFill/>
        </p:spPr>
        <p:txBody>
          <a:bodyPr wrap="square" rtlCol="0">
            <a:spAutoFit/>
          </a:bodyPr>
          <a:lstStyle/>
          <a:p>
            <a:pPr marL="263525" indent="-263525"/>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ＭＳ ゴシック" panose="020B0609070205080204" pitchFamily="49" charset="-128"/>
                <a:cs typeface="Tahoma" panose="020B0604030504040204" pitchFamily="34" charset="0"/>
              </a:rPr>
              <a:t>Trường trung học phổ thông trực thuộc Khoa Giáo dục, Đại học Nagoya</a:t>
            </a:r>
            <a:br>
              <a:rPr kumimoji="1" lang="en-US" altLang="ja-JP" dirty="0">
                <a:latin typeface="Tahoma" panose="020B0604030504040204" pitchFamily="34" charset="0"/>
                <a:ea typeface="ＭＳ ゴシック" panose="020B0609070205080204" pitchFamily="49" charset="-128"/>
                <a:cs typeface="Tahoma" panose="020B0604030504040204" pitchFamily="34" charset="0"/>
              </a:rPr>
            </a:b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es-ES_tradnl" altLang="ja-JP" dirty="0">
                <a:latin typeface="Tahoma" panose="020B0604030504040204" pitchFamily="34" charset="0"/>
                <a:ea typeface="ＭＳ ゴシック" panose="020B0609070205080204" pitchFamily="49" charset="-128"/>
                <a:cs typeface="Tahoma" panose="020B0604030504040204" pitchFamily="34" charset="0"/>
              </a:rPr>
              <a:t>Tình hình tuyển sinh cho năm học 2024</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p>
        </p:txBody>
      </p:sp>
    </p:spTree>
    <p:extLst>
      <p:ext uri="{BB962C8B-B14F-4D97-AF65-F5344CB8AC3E}">
        <p14:creationId xmlns:p14="http://schemas.microsoft.com/office/powerpoint/2010/main" val="34408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E28FA24-3446-4BC7-BCE3-6E9C4989B327}"/>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3" name="図プレースホルダー 2">
            <a:extLst>
              <a:ext uri="{FF2B5EF4-FFF2-40B4-BE49-F238E27FC236}">
                <a16:creationId xmlns:a16="http://schemas.microsoft.com/office/drawing/2014/main" id="{C6BC3E3D-B79E-431A-BF4F-D5C996866971}"/>
              </a:ext>
            </a:extLst>
          </p:cNvPr>
          <p:cNvSpPr>
            <a:spLocks noGrp="1"/>
          </p:cNvSpPr>
          <p:nvPr>
            <p:ph type="pic" sz="quarter" idx="10"/>
          </p:nvPr>
        </p:nvSpPr>
        <p:spPr/>
      </p:sp>
      <p:sp>
        <p:nvSpPr>
          <p:cNvPr id="4" name="図プレースホルダー 3">
            <a:extLst>
              <a:ext uri="{FF2B5EF4-FFF2-40B4-BE49-F238E27FC236}">
                <a16:creationId xmlns:a16="http://schemas.microsoft.com/office/drawing/2014/main" id="{D58FDEC3-88F3-469F-8A79-617E953CCAD3}"/>
              </a:ext>
            </a:extLst>
          </p:cNvPr>
          <p:cNvSpPr>
            <a:spLocks noGrp="1"/>
          </p:cNvSpPr>
          <p:nvPr>
            <p:ph type="pic" sz="quarter" idx="16"/>
          </p:nvPr>
        </p:nvSpPr>
        <p:spPr/>
      </p:sp>
      <p:sp>
        <p:nvSpPr>
          <p:cNvPr id="11" name="角丸四角形 3">
            <a:extLst>
              <a:ext uri="{FF2B5EF4-FFF2-40B4-BE49-F238E27FC236}">
                <a16:creationId xmlns:a16="http://schemas.microsoft.com/office/drawing/2014/main" id="{4B9AB5BB-6642-458D-9F85-F8D34D183C8B}"/>
              </a:ext>
            </a:extLst>
          </p:cNvPr>
          <p:cNvSpPr/>
          <p:nvPr/>
        </p:nvSpPr>
        <p:spPr>
          <a:xfrm>
            <a:off x="777343" y="498888"/>
            <a:ext cx="9774620" cy="630903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UD デジタル 教科書体 NP-B" panose="02020700000000000000" pitchFamily="18" charset="-128"/>
                <a:ea typeface="UD デジタル 教科書体 NP-B" panose="02020700000000000000" pitchFamily="18" charset="-128"/>
              </a:rPr>
              <a:t>＊試験内容 は学校 によって異 なる</a:t>
            </a:r>
          </a:p>
        </p:txBody>
      </p:sp>
      <p:sp>
        <p:nvSpPr>
          <p:cNvPr id="10" name="テキスト ボックス 9">
            <a:extLst>
              <a:ext uri="{FF2B5EF4-FFF2-40B4-BE49-F238E27FC236}">
                <a16:creationId xmlns:a16="http://schemas.microsoft.com/office/drawing/2014/main" id="{E003C3C3-9FEE-4458-AF76-0C53CE600287}"/>
              </a:ext>
            </a:extLst>
          </p:cNvPr>
          <p:cNvSpPr txBox="1"/>
          <p:nvPr/>
        </p:nvSpPr>
        <p:spPr>
          <a:xfrm>
            <a:off x="917825" y="694067"/>
            <a:ext cx="5505576" cy="892552"/>
          </a:xfrm>
          <a:prstGeom prst="rect">
            <a:avLst/>
          </a:prstGeom>
          <a:noFill/>
        </p:spPr>
        <p:txBody>
          <a:bodyPr wrap="square" rtlCol="0">
            <a:spAutoFit/>
          </a:bodyPr>
          <a:lstStyle/>
          <a:p>
            <a:pPr marL="450850" indent="-450850"/>
            <a:r>
              <a:rPr kumimoji="1" lang="ja-JP" altLang="en-US" sz="26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600" b="1" dirty="0">
                <a:latin typeface="Tahoma" panose="020B0604030504040204" pitchFamily="34" charset="0"/>
                <a:ea typeface="ＭＳ ゴシック" panose="020B0609070205080204" pitchFamily="49" charset="-128"/>
                <a:cs typeface="Tahoma" panose="020B0604030504040204" pitchFamily="34" charset="0"/>
              </a:rPr>
              <a:t>Các loại kỳ thi tuyển sinh vào trường trung học tư thục</a:t>
            </a:r>
            <a:endParaRPr kumimoji="1" lang="ja-JP" altLang="en-US" sz="2600" b="1" dirty="0">
              <a:latin typeface="Tahoma" panose="020B0604030504040204" pitchFamily="34" charset="0"/>
              <a:ea typeface="ＭＳ ゴシック" panose="020B0609070205080204" pitchFamily="49" charset="-128"/>
              <a:cs typeface="Tahoma" panose="020B0604030504040204" pitchFamily="34" charset="0"/>
            </a:endParaRPr>
          </a:p>
        </p:txBody>
      </p:sp>
      <p:pic>
        <p:nvPicPr>
          <p:cNvPr id="22" name="図 21">
            <a:extLst>
              <a:ext uri="{FF2B5EF4-FFF2-40B4-BE49-F238E27FC236}">
                <a16:creationId xmlns:a16="http://schemas.microsoft.com/office/drawing/2014/main" id="{60C9EE07-2ED0-4E1A-B0E7-05B844A07BBE}"/>
              </a:ext>
            </a:extLst>
          </p:cNvPr>
          <p:cNvPicPr>
            <a:picLocks noChangeAspect="1"/>
          </p:cNvPicPr>
          <p:nvPr/>
        </p:nvPicPr>
        <p:blipFill>
          <a:blip r:embed="rId2"/>
          <a:stretch>
            <a:fillRect/>
          </a:stretch>
        </p:blipFill>
        <p:spPr>
          <a:xfrm>
            <a:off x="6719439" y="521870"/>
            <a:ext cx="1266366" cy="1215711"/>
          </a:xfrm>
          <a:prstGeom prst="rect">
            <a:avLst/>
          </a:prstGeom>
        </p:spPr>
      </p:pic>
      <p:pic>
        <p:nvPicPr>
          <p:cNvPr id="23" name="図 22">
            <a:extLst>
              <a:ext uri="{FF2B5EF4-FFF2-40B4-BE49-F238E27FC236}">
                <a16:creationId xmlns:a16="http://schemas.microsoft.com/office/drawing/2014/main" id="{30377800-C08A-4242-9985-EA877CA676C4}"/>
              </a:ext>
            </a:extLst>
          </p:cNvPr>
          <p:cNvPicPr>
            <a:picLocks noChangeAspect="1"/>
          </p:cNvPicPr>
          <p:nvPr/>
        </p:nvPicPr>
        <p:blipFill>
          <a:blip r:embed="rId3"/>
          <a:stretch>
            <a:fillRect/>
          </a:stretch>
        </p:blipFill>
        <p:spPr>
          <a:xfrm>
            <a:off x="8385401" y="427764"/>
            <a:ext cx="1753832" cy="1363604"/>
          </a:xfrm>
          <a:prstGeom prst="rect">
            <a:avLst/>
          </a:prstGeom>
        </p:spPr>
      </p:pic>
      <p:graphicFrame>
        <p:nvGraphicFramePr>
          <p:cNvPr id="5" name="表 5">
            <a:extLst>
              <a:ext uri="{FF2B5EF4-FFF2-40B4-BE49-F238E27FC236}">
                <a16:creationId xmlns:a16="http://schemas.microsoft.com/office/drawing/2014/main" id="{653F90BA-AE5F-40A8-A762-5DEDF0A2187C}"/>
              </a:ext>
            </a:extLst>
          </p:cNvPr>
          <p:cNvGraphicFramePr>
            <a:graphicFrameLocks noGrp="1"/>
          </p:cNvGraphicFramePr>
          <p:nvPr>
            <p:extLst>
              <p:ext uri="{D42A27DB-BD31-4B8C-83A1-F6EECF244321}">
                <p14:modId xmlns:p14="http://schemas.microsoft.com/office/powerpoint/2010/main" val="2157589906"/>
              </p:ext>
            </p:extLst>
          </p:nvPr>
        </p:nvGraphicFramePr>
        <p:xfrm>
          <a:off x="920631" y="1792294"/>
          <a:ext cx="9540323" cy="4591129"/>
        </p:xfrm>
        <a:graphic>
          <a:graphicData uri="http://schemas.openxmlformats.org/drawingml/2006/table">
            <a:tbl>
              <a:tblPr firstRow="1" bandRow="1">
                <a:tableStyleId>{5C22544A-7EE6-4342-B048-85BDC9FD1C3A}</a:tableStyleId>
              </a:tblPr>
              <a:tblGrid>
                <a:gridCol w="1960355">
                  <a:extLst>
                    <a:ext uri="{9D8B030D-6E8A-4147-A177-3AD203B41FA5}">
                      <a16:colId xmlns:a16="http://schemas.microsoft.com/office/drawing/2014/main" val="3645356877"/>
                    </a:ext>
                  </a:extLst>
                </a:gridCol>
                <a:gridCol w="4271376">
                  <a:extLst>
                    <a:ext uri="{9D8B030D-6E8A-4147-A177-3AD203B41FA5}">
                      <a16:colId xmlns:a16="http://schemas.microsoft.com/office/drawing/2014/main" val="2870414111"/>
                    </a:ext>
                  </a:extLst>
                </a:gridCol>
                <a:gridCol w="3308592">
                  <a:extLst>
                    <a:ext uri="{9D8B030D-6E8A-4147-A177-3AD203B41FA5}">
                      <a16:colId xmlns:a16="http://schemas.microsoft.com/office/drawing/2014/main" val="4125592735"/>
                    </a:ext>
                  </a:extLst>
                </a:gridCol>
              </a:tblGrid>
              <a:tr h="515175">
                <a:tc>
                  <a:txBody>
                    <a:bodyPr/>
                    <a:lstStyle/>
                    <a:p>
                      <a:pPr algn="ctr" fontAlgn="ctr">
                        <a:lnSpc>
                          <a:spcPct val="100000"/>
                        </a:lnSpc>
                      </a:pP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Các</a:t>
                      </a:r>
                      <a:r>
                        <a:rPr lang="en-US" altLang="ja-JP" sz="2000" b="1" i="0" u="none" strike="noStrik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loại</a:t>
                      </a:r>
                      <a:r>
                        <a:rPr lang="en-US" altLang="ja-JP" sz="2000" b="1" i="0" u="none" strike="noStrik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hình</a:t>
                      </a:r>
                      <a:endParaRPr lang="ja-JP" altLang="en-US" sz="2000" b="1" i="0" u="none" strike="noStrik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ctr" fontAlgn="ctr">
                        <a:lnSpc>
                          <a:spcPct val="100000"/>
                        </a:lnSpc>
                      </a:pPr>
                      <a:r>
                        <a:rPr lang="vi-VN" altLang="ja-JP" sz="2000" b="1" i="0" u="none" strike="noStrik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Đặc trưng</a:t>
                      </a:r>
                      <a:endParaRPr lang="ja-JP" altLang="en-US" sz="2000" b="1" i="0" u="none" strike="noStrik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ctr" fontAlgn="ctr">
                        <a:lnSpc>
                          <a:spcPct val="100000"/>
                        </a:lnSpc>
                      </a:pP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Nội</a:t>
                      </a:r>
                      <a:r>
                        <a:rPr lang="en-US" altLang="ja-JP" sz="2000" b="1" i="0" u="none" strike="noStrik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dung </a:t>
                      </a: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kỳ</a:t>
                      </a:r>
                      <a:r>
                        <a:rPr lang="en-US" altLang="ja-JP" sz="2000" b="1" i="0" u="none" strike="noStrike"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1" i="0" u="none" strike="noStrike" baseline="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thi</a:t>
                      </a:r>
                      <a:endParaRPr lang="ja-JP" altLang="en-US" sz="2000" b="1" i="0" u="none" strike="noStrike"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1663396429"/>
                  </a:ext>
                </a:extLst>
              </a:tr>
              <a:tr h="1272167">
                <a:tc>
                  <a:txBody>
                    <a:bodyPr/>
                    <a:lstStyle/>
                    <a:p>
                      <a:pPr algn="ctr" fontAlgn="ctr">
                        <a:lnSpc>
                          <a:spcPct val="100000"/>
                        </a:lnSpc>
                      </a:pP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b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chung</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Có thể tham gia kỳ thi của tối đa 3 trường có lịch thi khác nhau.</a:t>
                      </a:r>
                      <a:r>
                        <a:rPr lang="ja-JP" altLang="en-US"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Có thể đồng thời đăng ký vào các trường công lập.</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Kiểm</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tra</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lực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ví</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3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hoặc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5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fontAlgn="ctr">
                        <a:lnSpc>
                          <a:spcPct val="100000"/>
                        </a:lnSpc>
                      </a:pP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số trường có thể tổ chức kiểm tra kỹ năng.</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3085249178"/>
                  </a:ext>
                </a:extLst>
              </a:tr>
              <a:tr h="1272167">
                <a:tc>
                  <a:txBody>
                    <a:bodyPr/>
                    <a:lstStyle/>
                    <a:p>
                      <a:pPr algn="ctr" fontAlgn="ctr">
                        <a:lnSpc>
                          <a:spcPct val="100000"/>
                        </a:lnSpc>
                      </a:pP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Kỳ thi tuyển</a:t>
                      </a:r>
                      <a:b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sinh có thư</a:t>
                      </a:r>
                      <a:b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giới thiệu</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Cần có thư giới thiệu của hiệu trưởng trường cấp hai.</a:t>
                      </a:r>
                      <a:r>
                        <a:rPr lang="ja-JP" altLang="en-US"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Nếu</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trúng</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phải</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nhập</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Phỏng</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viết</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b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Kiểm tra năng lực cơ bản (ví dụ: 3 môn Tiếng Anh, Toán và Ngữ văn).</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96202157"/>
                  </a:ext>
                </a:extLst>
              </a:tr>
              <a:tr h="1272167">
                <a:tc>
                  <a:txBody>
                    <a:bodyPr/>
                    <a:lstStyle/>
                    <a:p>
                      <a:pPr algn="ctr" fontAlgn="ctr">
                        <a:lnSpc>
                          <a:spcPct val="100000"/>
                        </a:lnSpc>
                      </a:pPr>
                      <a:r>
                        <a:rPr lang="es-ES_tradnl"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Kỳ thi tuyển</a:t>
                      </a:r>
                      <a:br>
                        <a:rPr lang="es-ES_tradnl"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s-ES_tradnl"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sinh đặc biệt</a:t>
                      </a:r>
                    </a:p>
                  </a:txBody>
                  <a:tcPr marL="7620" marR="7620" marT="7620" marB="0" anchor="ctr"/>
                </a:tc>
                <a:tc>
                  <a:txBody>
                    <a:bodyPr/>
                    <a:lstStyle/>
                    <a:p>
                      <a:pPr algn="l" fontAlgn="ctr">
                        <a:lnSpc>
                          <a:spcPct val="100000"/>
                        </a:lnSpc>
                      </a:pP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Loại tuyển sinh tự giới thiệu không cần thư giới thiệu từ hiệu trưởng trường cấp hai.</a:t>
                      </a:r>
                      <a:r>
                        <a:rPr lang="ja-JP" altLang="en-US"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Yêu cầu hồ sơ điều tra</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ja-JP" altLang="en-US"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Nếu</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trúng</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tuyển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phải</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nhập</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tc>
                  <a:txBody>
                    <a:bodyPr/>
                    <a:lstStyle/>
                    <a:p>
                      <a:pPr algn="l" fontAlgn="ctr">
                        <a:lnSpc>
                          <a:spcPct val="100000"/>
                        </a:lnSpc>
                      </a:pP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Phỏng</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viết</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0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br>
                      <a:r>
                        <a:rPr lang="vi-VN" altLang="ja-JP" sz="20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Kiểm tra năng lực cơ bản (ví dụ: 3 môn Tiếng Anh, Toán và Ngữ văn).</a:t>
                      </a:r>
                      <a:endParaRPr lang="ja-JP" altLang="en-US" sz="20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620" marR="7620" marT="7620" marB="0" anchor="ctr"/>
                </a:tc>
                <a:extLst>
                  <a:ext uri="{0D108BD9-81ED-4DB2-BD59-A6C34878D82A}">
                    <a16:rowId xmlns:a16="http://schemas.microsoft.com/office/drawing/2014/main" val="2879483211"/>
                  </a:ext>
                </a:extLst>
              </a:tr>
            </a:tbl>
          </a:graphicData>
        </a:graphic>
      </p:graphicFrame>
      <p:sp>
        <p:nvSpPr>
          <p:cNvPr id="6" name="テキスト ボックス 5">
            <a:extLst>
              <a:ext uri="{FF2B5EF4-FFF2-40B4-BE49-F238E27FC236}">
                <a16:creationId xmlns:a16="http://schemas.microsoft.com/office/drawing/2014/main" id="{3F53DACF-3BD4-D24A-3A7A-4847B9A5DF75}"/>
              </a:ext>
            </a:extLst>
          </p:cNvPr>
          <p:cNvSpPr txBox="1"/>
          <p:nvPr/>
        </p:nvSpPr>
        <p:spPr>
          <a:xfrm>
            <a:off x="3519814" y="6375250"/>
            <a:ext cx="6827587" cy="369332"/>
          </a:xfrm>
          <a:prstGeom prst="rect">
            <a:avLst/>
          </a:prstGeom>
          <a:noFill/>
        </p:spPr>
        <p:txBody>
          <a:bodyPr wrap="square" rtlCol="0">
            <a:spAutoFit/>
          </a:bodyPr>
          <a:lstStyle/>
          <a:p>
            <a:pPr algn="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ＭＳ ゴシック" panose="020B0609070205080204" pitchFamily="49" charset="-128"/>
                <a:cs typeface="Tahoma" panose="020B0604030504040204" pitchFamily="34" charset="0"/>
              </a:rPr>
              <a:t> Nội dung kỳ thi có thể khác nhau tùy vào trường.</a:t>
            </a:r>
            <a:endParaRPr kumimoji="1" lang="ja-JP" altLang="en-US" dirty="0">
              <a:latin typeface="Tahoma" panose="020B0604030504040204" pitchFamily="34" charset="0"/>
              <a:ea typeface="ＭＳ ゴシック" panose="020B0609070205080204" pitchFamily="49" charset="-128"/>
              <a:cs typeface="Tahoma" panose="020B0604030504040204" pitchFamily="34" charset="0"/>
            </a:endParaRPr>
          </a:p>
        </p:txBody>
      </p:sp>
    </p:spTree>
    <p:extLst>
      <p:ext uri="{BB962C8B-B14F-4D97-AF65-F5344CB8AC3E}">
        <p14:creationId xmlns:p14="http://schemas.microsoft.com/office/powerpoint/2010/main" val="2173955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38437A22-D92D-4FDE-A598-9016DE61C1B5}"/>
              </a:ext>
            </a:extLst>
          </p:cNvPr>
          <p:cNvSpPr/>
          <p:nvPr/>
        </p:nvSpPr>
        <p:spPr>
          <a:xfrm>
            <a:off x="889917" y="1327575"/>
            <a:ext cx="9390742" cy="5652555"/>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8" name="テキスト ボックス 17">
            <a:extLst>
              <a:ext uri="{FF2B5EF4-FFF2-40B4-BE49-F238E27FC236}">
                <a16:creationId xmlns:a16="http://schemas.microsoft.com/office/drawing/2014/main" id="{7CED8D62-48E9-444D-94D9-0292FBA4F3A8}"/>
              </a:ext>
            </a:extLst>
          </p:cNvPr>
          <p:cNvSpPr txBox="1"/>
          <p:nvPr/>
        </p:nvSpPr>
        <p:spPr>
          <a:xfrm>
            <a:off x="1540701" y="2059385"/>
            <a:ext cx="8311245" cy="1785104"/>
          </a:xfrm>
          <a:prstGeom prst="rect">
            <a:avLst/>
          </a:prstGeom>
          <a:noFill/>
        </p:spPr>
        <p:txBody>
          <a:bodyPr wrap="square" rtlCol="0">
            <a:spAutoFit/>
          </a:bodyPr>
          <a:lstStyle/>
          <a:p>
            <a:r>
              <a:rPr kumimoji="1" lang="vi-VN" altLang="ja-JP" sz="2200" dirty="0">
                <a:latin typeface="Tahoma" panose="020B0604030504040204" pitchFamily="34" charset="0"/>
                <a:ea typeface="UD デジタル 教科書体 NP-B" panose="02020700000000000000" pitchFamily="18" charset="-128"/>
                <a:cs typeface="Tahoma" panose="020B0604030504040204" pitchFamily="34" charset="0"/>
              </a:rPr>
              <a:t>Trường kỹ thuật chuyên nghiệp là một loại trường kết hợp giữa trường trung học phổ thông và đại học, với mục tiêu đào tạo các kỹ sư có kiến thức thực tiễn.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Thời</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gian</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200" dirty="0">
                <a:latin typeface="Tahoma" panose="020B0604030504040204" pitchFamily="34" charset="0"/>
                <a:ea typeface="Tahoma" panose="020B0604030504040204" pitchFamily="34" charset="0"/>
                <a:cs typeface="Tahoma" panose="020B0604030504040204" pitchFamily="34" charset="0"/>
              </a:rPr>
              <a:t>: 5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2200" dirty="0">
                <a:latin typeface="Tahoma" panose="020B0604030504040204" pitchFamily="34" charset="0"/>
                <a:ea typeface="Tahoma" panose="020B0604030504040204" pitchFamily="34" charset="0"/>
                <a:cs typeface="Tahoma" panose="020B0604030504040204" pitchFamily="34" charset="0"/>
              </a:rPr>
              <a:t>.</a:t>
            </a:r>
            <a:r>
              <a:rPr kumimoji="1" lang="ja-JP" altLang="en-US"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Từ</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năm</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đầu</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sinh</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viên</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sẽ</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các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môn</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chuyên</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ngành</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tham</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gia</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các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thí</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nghiệm</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và</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thực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hành</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endPar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 name="スライド番号プレースホルダー 1">
            <a:extLst>
              <a:ext uri="{FF2B5EF4-FFF2-40B4-BE49-F238E27FC236}">
                <a16:creationId xmlns:a16="http://schemas.microsoft.com/office/drawing/2014/main" id="{80A33F53-58FA-48E9-A9FD-A6836D438DB8}"/>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9" name="図 8">
            <a:extLst>
              <a:ext uri="{FF2B5EF4-FFF2-40B4-BE49-F238E27FC236}">
                <a16:creationId xmlns:a16="http://schemas.microsoft.com/office/drawing/2014/main" id="{059F6AEC-00A7-4412-9E92-57B7271252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887" y="379766"/>
            <a:ext cx="9390741" cy="782387"/>
          </a:xfrm>
          <a:prstGeom prst="rect">
            <a:avLst/>
          </a:prstGeom>
        </p:spPr>
      </p:pic>
      <p:sp>
        <p:nvSpPr>
          <p:cNvPr id="10" name="テキスト ボックス 9">
            <a:extLst>
              <a:ext uri="{FF2B5EF4-FFF2-40B4-BE49-F238E27FC236}">
                <a16:creationId xmlns:a16="http://schemas.microsoft.com/office/drawing/2014/main" id="{DB80A069-B83E-4CCC-A7A6-C8486C20E2BA}"/>
              </a:ext>
            </a:extLst>
          </p:cNvPr>
          <p:cNvSpPr txBox="1"/>
          <p:nvPr/>
        </p:nvSpPr>
        <p:spPr>
          <a:xfrm>
            <a:off x="1005904" y="510378"/>
            <a:ext cx="7984806" cy="492443"/>
          </a:xfrm>
          <a:prstGeom prst="rect">
            <a:avLst/>
          </a:prstGeom>
          <a:noFill/>
        </p:spPr>
        <p:txBody>
          <a:bodyPr wrap="square" rtlCol="0">
            <a:spAutoFit/>
          </a:bodyPr>
          <a:lstStyle/>
          <a:p>
            <a:r>
              <a:rPr kumimoji="1" lang="en-US" altLang="ja-JP" sz="2600" b="1" dirty="0">
                <a:solidFill>
                  <a:schemeClr val="bg1"/>
                </a:solidFill>
                <a:latin typeface="Tahoma" panose="020B0604030504040204" pitchFamily="34" charset="0"/>
                <a:ea typeface="Tahoma" panose="020B0604030504040204" pitchFamily="34" charset="0"/>
                <a:cs typeface="Tahoma" panose="020B0604030504040204" pitchFamily="34" charset="0"/>
              </a:rPr>
              <a:t>5</a:t>
            </a:r>
            <a:r>
              <a:rPr kumimoji="1" lang="ja-JP" altLang="en-US" sz="2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Trường kỹ thuật chuyên nghiệp (Senmon)</a:t>
            </a:r>
            <a:endParaRPr kumimoji="1" lang="ja-JP" altLang="en-US" sz="2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3" name="図 12">
            <a:extLst>
              <a:ext uri="{FF2B5EF4-FFF2-40B4-BE49-F238E27FC236}">
                <a16:creationId xmlns:a16="http://schemas.microsoft.com/office/drawing/2014/main" id="{FEF3DA83-0103-4F5D-A96F-D84FA80AEF9E}"/>
              </a:ext>
            </a:extLst>
          </p:cNvPr>
          <p:cNvPicPr>
            <a:picLocks noChangeAspect="1"/>
          </p:cNvPicPr>
          <p:nvPr/>
        </p:nvPicPr>
        <p:blipFill>
          <a:blip r:embed="rId3"/>
          <a:stretch>
            <a:fillRect/>
          </a:stretch>
        </p:blipFill>
        <p:spPr>
          <a:xfrm>
            <a:off x="9015784" y="363508"/>
            <a:ext cx="1231499" cy="798645"/>
          </a:xfrm>
          <a:prstGeom prst="rect">
            <a:avLst/>
          </a:prstGeom>
        </p:spPr>
      </p:pic>
      <p:sp>
        <p:nvSpPr>
          <p:cNvPr id="15" name="テキスト ボックス 14">
            <a:extLst>
              <a:ext uri="{FF2B5EF4-FFF2-40B4-BE49-F238E27FC236}">
                <a16:creationId xmlns:a16="http://schemas.microsoft.com/office/drawing/2014/main" id="{C028FA8A-B48E-4FA8-8486-20C617A8BE98}"/>
              </a:ext>
            </a:extLst>
          </p:cNvPr>
          <p:cNvSpPr txBox="1"/>
          <p:nvPr/>
        </p:nvSpPr>
        <p:spPr>
          <a:xfrm>
            <a:off x="1338567" y="3964031"/>
            <a:ext cx="8168688" cy="430887"/>
          </a:xfrm>
          <a:prstGeom prst="rect">
            <a:avLst/>
          </a:prstGeom>
          <a:noFill/>
        </p:spPr>
        <p:txBody>
          <a:bodyPr wrap="square" rtlCol="0">
            <a:spAutoFit/>
          </a:bodyPr>
          <a:lstStyle/>
          <a:p>
            <a:r>
              <a:rPr kumimoji="1" lang="ja-JP" altLang="en-US" sz="22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200" b="1" dirty="0">
                <a:latin typeface="Tahoma" panose="020B0604030504040204" pitchFamily="34" charset="0"/>
                <a:ea typeface="UD デジタル 教科書体 NP-B" panose="02020700000000000000" pitchFamily="18" charset="-128"/>
                <a:cs typeface="Tahoma" panose="020B0604030504040204" pitchFamily="34" charset="0"/>
              </a:rPr>
              <a:t> Các trường kỹ thuật chuyên nghiệp tại tỉnh Aichi</a:t>
            </a:r>
            <a:endParaRPr kumimoji="1" lang="en-US" altLang="ja-JP" sz="2200" b="1" dirty="0">
              <a:latin typeface="Tahoma" panose="020B0604030504040204" pitchFamily="34" charset="0"/>
              <a:ea typeface="Tahoma" panose="020B0604030504040204" pitchFamily="34" charset="0"/>
              <a:cs typeface="Tahoma" panose="020B0604030504040204" pitchFamily="34" charset="0"/>
            </a:endParaRPr>
          </a:p>
        </p:txBody>
      </p:sp>
      <p:sp>
        <p:nvSpPr>
          <p:cNvPr id="16" name="テキスト ボックス 15">
            <a:extLst>
              <a:ext uri="{FF2B5EF4-FFF2-40B4-BE49-F238E27FC236}">
                <a16:creationId xmlns:a16="http://schemas.microsoft.com/office/drawing/2014/main" id="{CDA0D854-C460-4B07-A238-6051AFCDE6DE}"/>
              </a:ext>
            </a:extLst>
          </p:cNvPr>
          <p:cNvSpPr txBox="1"/>
          <p:nvPr/>
        </p:nvSpPr>
        <p:spPr>
          <a:xfrm>
            <a:off x="1251807" y="1513031"/>
            <a:ext cx="8666962" cy="523220"/>
          </a:xfrm>
          <a:prstGeom prst="rect">
            <a:avLst/>
          </a:prstGeom>
          <a:noFill/>
        </p:spPr>
        <p:txBody>
          <a:bodyPr wrap="square" rtlCol="0">
            <a:spAutoFit/>
          </a:bodyPr>
          <a:lstStyle/>
          <a:p>
            <a:r>
              <a:rPr kumimoji="1" lang="ja-JP" altLang="en-US" sz="2800" b="1" i="0" u="none" strike="noStrike" kern="1200" cap="none" spc="0" normalizeH="0" baseline="0" noProof="0" dirty="0">
                <a:ln>
                  <a:noFill/>
                </a:ln>
                <a:solidFill>
                  <a:srgbClr val="FF00FF"/>
                </a:solidFill>
                <a:effectLst/>
                <a:uLnTx/>
                <a:uFillTx/>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800" b="1" dirty="0">
                <a:latin typeface="Tahoma" panose="020B0604030504040204" pitchFamily="34" charset="0"/>
                <a:ea typeface="UD デジタル 教科書体 NP-B" panose="02020700000000000000" pitchFamily="18" charset="-128"/>
                <a:cs typeface="Tahoma" panose="020B0604030504040204" pitchFamily="34" charset="0"/>
              </a:rPr>
              <a:t> Trường kỹ thuật chuyên nghiệp (Senmon)</a:t>
            </a:r>
            <a:endParaRPr kumimoji="1" lang="en-US" altLang="ja-JP" sz="2800" b="1" dirty="0">
              <a:latin typeface="Tahoma" panose="020B0604030504040204" pitchFamily="34" charset="0"/>
              <a:ea typeface="Tahoma" panose="020B0604030504040204" pitchFamily="34" charset="0"/>
              <a:cs typeface="Tahoma" panose="020B0604030504040204" pitchFamily="34" charset="0"/>
            </a:endParaRPr>
          </a:p>
        </p:txBody>
      </p:sp>
      <p:sp>
        <p:nvSpPr>
          <p:cNvPr id="20" name="テキスト ボックス 19">
            <a:extLst>
              <a:ext uri="{FF2B5EF4-FFF2-40B4-BE49-F238E27FC236}">
                <a16:creationId xmlns:a16="http://schemas.microsoft.com/office/drawing/2014/main" id="{5193ABC6-D7CE-4C58-A3E4-516D8A0081D7}"/>
              </a:ext>
            </a:extLst>
          </p:cNvPr>
          <p:cNvSpPr txBox="1"/>
          <p:nvPr/>
        </p:nvSpPr>
        <p:spPr>
          <a:xfrm>
            <a:off x="1680152" y="4345250"/>
            <a:ext cx="5991473" cy="707886"/>
          </a:xfrm>
          <a:prstGeom prst="rect">
            <a:avLst/>
          </a:prstGeom>
          <a:noFill/>
        </p:spPr>
        <p:txBody>
          <a:bodyPr wrap="square" rtlCol="0">
            <a:spAutoFit/>
          </a:bodyPr>
          <a:lstStyle/>
          <a:p>
            <a:pPr marL="285750" indent="-285750">
              <a:buFont typeface="Wingdings" panose="05000000000000000000" pitchFamily="2" charset="2"/>
              <a:buChar char="Ø"/>
            </a:pP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Trường Kỹ thuật chuyên nghiệp (Senmon) Công nghiệp Toyota</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2" name="テキスト ボックス 21">
            <a:extLst>
              <a:ext uri="{FF2B5EF4-FFF2-40B4-BE49-F238E27FC236}">
                <a16:creationId xmlns:a16="http://schemas.microsoft.com/office/drawing/2014/main" id="{D8B4F036-BBE5-4C2D-BD46-6A5EBFE9084C}"/>
              </a:ext>
            </a:extLst>
          </p:cNvPr>
          <p:cNvSpPr txBox="1"/>
          <p:nvPr/>
        </p:nvSpPr>
        <p:spPr>
          <a:xfrm>
            <a:off x="1834302" y="5418966"/>
            <a:ext cx="8311245" cy="1323439"/>
          </a:xfrm>
          <a:prstGeom prst="rect">
            <a:avLst/>
          </a:prstGeom>
          <a:noFill/>
        </p:spPr>
        <p:txBody>
          <a:bodyPr wrap="square" rtlCol="0">
            <a:spAutoFit/>
          </a:bodyPr>
          <a:lstStyle/>
          <a:p>
            <a:pPr>
              <a:tabLst>
                <a:tab pos="3944938" algn="l"/>
              </a:tabLst>
            </a:pP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Các chuyên ngành:</a:t>
            </a:r>
          </a:p>
          <a:p>
            <a:pPr>
              <a:tabLst>
                <a:tab pos="4121150" algn="l"/>
              </a:tabLst>
            </a:pP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-Kỹ thuật cơ khí</a:t>
            </a:r>
            <a:r>
              <a:rPr kumimoji="1" lang="en-US" altLang="ja-JP" sz="20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-Kỹ thuật môi trường và đô thị</a:t>
            </a:r>
          </a:p>
          <a:p>
            <a:pPr>
              <a:tabLst>
                <a:tab pos="4121150" algn="l"/>
              </a:tabLst>
            </a:pP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-Kỹ thuật hệ thống điện - điện tử</a:t>
            </a:r>
            <a:r>
              <a:rPr kumimoji="1" lang="en-US" altLang="ja-JP" sz="20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-Kỹ thuật kiến trúc</a:t>
            </a:r>
          </a:p>
          <a:p>
            <a:pPr>
              <a:tabLst>
                <a:tab pos="4121150" algn="l"/>
              </a:tabLst>
            </a:pPr>
            <a:r>
              <a:rPr kumimoji="1" lang="vi-VN" altLang="ja-JP" sz="2000" dirty="0">
                <a:latin typeface="Tahoma" panose="020B0604030504040204" pitchFamily="34" charset="0"/>
                <a:ea typeface="UD デジタル 教科書体 NP-B" panose="02020700000000000000" pitchFamily="18" charset="-128"/>
                <a:cs typeface="Tahoma" panose="020B0604030504040204" pitchFamily="34" charset="0"/>
              </a:rPr>
              <a:t>-Kỹ thuật công nghệ thông tin</a:t>
            </a:r>
          </a:p>
        </p:txBody>
      </p:sp>
      <p:pic>
        <p:nvPicPr>
          <p:cNvPr id="5" name="図 4">
            <a:extLst>
              <a:ext uri="{FF2B5EF4-FFF2-40B4-BE49-F238E27FC236}">
                <a16:creationId xmlns:a16="http://schemas.microsoft.com/office/drawing/2014/main" id="{F9EFAEE1-0E15-4001-B1D5-BA5E59CC8853}"/>
              </a:ext>
            </a:extLst>
          </p:cNvPr>
          <p:cNvPicPr>
            <a:picLocks noChangeAspect="1"/>
          </p:cNvPicPr>
          <p:nvPr/>
        </p:nvPicPr>
        <p:blipFill>
          <a:blip r:embed="rId4"/>
          <a:stretch>
            <a:fillRect/>
          </a:stretch>
        </p:blipFill>
        <p:spPr>
          <a:xfrm>
            <a:off x="7837863" y="4350397"/>
            <a:ext cx="1311188" cy="1311188"/>
          </a:xfrm>
          <a:prstGeom prst="rect">
            <a:avLst/>
          </a:prstGeom>
        </p:spPr>
      </p:pic>
      <p:sp>
        <p:nvSpPr>
          <p:cNvPr id="6" name="テキスト ボックス 5">
            <a:extLst>
              <a:ext uri="{FF2B5EF4-FFF2-40B4-BE49-F238E27FC236}">
                <a16:creationId xmlns:a16="http://schemas.microsoft.com/office/drawing/2014/main" id="{00F2FE59-E073-4F5A-8BEF-05C21853CDBC}"/>
              </a:ext>
            </a:extLst>
          </p:cNvPr>
          <p:cNvSpPr txBox="1"/>
          <p:nvPr/>
        </p:nvSpPr>
        <p:spPr>
          <a:xfrm>
            <a:off x="2244140" y="5053136"/>
            <a:ext cx="3783820"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https://www.toyota-ct.ac.jp/</a:t>
            </a:r>
            <a:endParaRPr kumimoji="1" lang="ja-JP" altLang="en-US"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7204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65096F0-0BCC-4F29-A841-A16078814F4E}"/>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0" name="角丸四角形 11">
            <a:extLst>
              <a:ext uri="{FF2B5EF4-FFF2-40B4-BE49-F238E27FC236}">
                <a16:creationId xmlns:a16="http://schemas.microsoft.com/office/drawing/2014/main" id="{94EF4EC9-9135-4978-891C-64CE2AC9502F}"/>
              </a:ext>
            </a:extLst>
          </p:cNvPr>
          <p:cNvSpPr/>
          <p:nvPr/>
        </p:nvSpPr>
        <p:spPr>
          <a:xfrm>
            <a:off x="899887" y="578069"/>
            <a:ext cx="9390742" cy="6206715"/>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2" name="テキスト ボックス 11">
            <a:extLst>
              <a:ext uri="{FF2B5EF4-FFF2-40B4-BE49-F238E27FC236}">
                <a16:creationId xmlns:a16="http://schemas.microsoft.com/office/drawing/2014/main" id="{B667C073-0BDA-475D-A0FD-75692DE4EBF3}"/>
              </a:ext>
            </a:extLst>
          </p:cNvPr>
          <p:cNvSpPr txBox="1"/>
          <p:nvPr/>
        </p:nvSpPr>
        <p:spPr>
          <a:xfrm>
            <a:off x="1419638" y="5935388"/>
            <a:ext cx="8050039" cy="769441"/>
          </a:xfrm>
          <a:prstGeom prst="rect">
            <a:avLst/>
          </a:prstGeom>
          <a:noFill/>
        </p:spPr>
        <p:txBody>
          <a:bodyPr wrap="square" rtlCol="0">
            <a:spAutoFit/>
          </a:bodyPr>
          <a:lstStyle/>
          <a:p>
            <a:pPr marL="363538" indent="-363538"/>
            <a:r>
              <a:rPr kumimoji="1" lang="ja-JP" altLang="en-US" sz="22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200" dirty="0">
                <a:latin typeface="Tahoma" panose="020B0604030504040204" pitchFamily="34" charset="0"/>
                <a:ea typeface="ＭＳ ゴシック" panose="020B0609070205080204" pitchFamily="49" charset="-128"/>
                <a:cs typeface="Tahoma" panose="020B0604030504040204" pitchFamily="34" charset="0"/>
              </a:rPr>
              <a:t> Nếu không đỗ, học sinh vẫn có thể tham gia kỳ thi tuyển vào trường công lập </a:t>
            </a:r>
            <a:endParaRPr kumimoji="1" lang="ja-JP" altLang="en-US" sz="2200" dirty="0">
              <a:latin typeface="Tahoma" panose="020B0604030504040204" pitchFamily="34" charset="0"/>
              <a:ea typeface="ＭＳ ゴシック" panose="020B0609070205080204" pitchFamily="49" charset="-128"/>
              <a:cs typeface="Tahoma" panose="020B0604030504040204" pitchFamily="34" charset="0"/>
            </a:endParaRPr>
          </a:p>
        </p:txBody>
      </p:sp>
      <p:sp>
        <p:nvSpPr>
          <p:cNvPr id="13" name="テキスト ボックス 12">
            <a:extLst>
              <a:ext uri="{FF2B5EF4-FFF2-40B4-BE49-F238E27FC236}">
                <a16:creationId xmlns:a16="http://schemas.microsoft.com/office/drawing/2014/main" id="{229E141F-ABC2-4F58-BE0E-8299EEE0D687}"/>
              </a:ext>
            </a:extLst>
          </p:cNvPr>
          <p:cNvSpPr txBox="1"/>
          <p:nvPr/>
        </p:nvSpPr>
        <p:spPr>
          <a:xfrm>
            <a:off x="1419638" y="5459828"/>
            <a:ext cx="8404611" cy="430887"/>
          </a:xfrm>
          <a:prstGeom prst="rect">
            <a:avLst/>
          </a:prstGeom>
          <a:noFill/>
        </p:spPr>
        <p:txBody>
          <a:bodyPr wrap="square" rtlCol="0">
            <a:spAutoFit/>
          </a:bodyPr>
          <a:lstStyle/>
          <a:p>
            <a:r>
              <a:rPr kumimoji="1" lang="ja-JP" altLang="en-US" sz="2200" dirty="0">
                <a:latin typeface="Tahoma" panose="020B0604030504040204" pitchFamily="34" charset="0"/>
                <a:ea typeface="ＭＳ ゴシック" panose="020B0609070205080204" pitchFamily="49" charset="-128"/>
                <a:cs typeface="Tahoma" panose="020B0604030504040204" pitchFamily="34" charset="0"/>
              </a:rPr>
              <a:t>●</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Nếu</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trúng</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tuyển</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sinh</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phải</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nhập</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sz="220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ja-JP" sz="2200" dirty="0">
                <a:latin typeface="Tahoma" panose="020B0604030504040204" pitchFamily="34" charset="0"/>
                <a:ea typeface="ＭＳ ゴシック" panose="020B0609070205080204" pitchFamily="49" charset="-128"/>
                <a:cs typeface="Tahoma" panose="020B0604030504040204" pitchFamily="34" charset="0"/>
              </a:rPr>
              <a:t>. </a:t>
            </a:r>
            <a:endParaRPr kumimoji="1" lang="ja-JP" altLang="en-US" sz="2200" dirty="0">
              <a:latin typeface="Tahoma" panose="020B0604030504040204" pitchFamily="34" charset="0"/>
              <a:ea typeface="ＭＳ ゴシック" panose="020B0609070205080204" pitchFamily="49" charset="-128"/>
              <a:cs typeface="Tahoma" panose="020B0604030504040204" pitchFamily="34" charset="0"/>
            </a:endParaRPr>
          </a:p>
        </p:txBody>
      </p:sp>
      <p:graphicFrame>
        <p:nvGraphicFramePr>
          <p:cNvPr id="3" name="表 3">
            <a:extLst>
              <a:ext uri="{FF2B5EF4-FFF2-40B4-BE49-F238E27FC236}">
                <a16:creationId xmlns:a16="http://schemas.microsoft.com/office/drawing/2014/main" id="{98E0B767-3EE9-4C84-8E7F-333C3CE41261}"/>
              </a:ext>
            </a:extLst>
          </p:cNvPr>
          <p:cNvGraphicFramePr>
            <a:graphicFrameLocks noGrp="1"/>
          </p:cNvGraphicFramePr>
          <p:nvPr>
            <p:extLst>
              <p:ext uri="{D42A27DB-BD31-4B8C-83A1-F6EECF244321}">
                <p14:modId xmlns:p14="http://schemas.microsoft.com/office/powerpoint/2010/main" val="2317501686"/>
              </p:ext>
            </p:extLst>
          </p:nvPr>
        </p:nvGraphicFramePr>
        <p:xfrm>
          <a:off x="1082689" y="1701311"/>
          <a:ext cx="9025138" cy="3674479"/>
        </p:xfrm>
        <a:graphic>
          <a:graphicData uri="http://schemas.openxmlformats.org/drawingml/2006/table">
            <a:tbl>
              <a:tblPr firstRow="1" bandRow="1">
                <a:tableStyleId>{93296810-A885-4BE3-A3E7-6D5BEEA58F35}</a:tableStyleId>
              </a:tblPr>
              <a:tblGrid>
                <a:gridCol w="2036292">
                  <a:extLst>
                    <a:ext uri="{9D8B030D-6E8A-4147-A177-3AD203B41FA5}">
                      <a16:colId xmlns:a16="http://schemas.microsoft.com/office/drawing/2014/main" val="4257471786"/>
                    </a:ext>
                  </a:extLst>
                </a:gridCol>
                <a:gridCol w="4308953">
                  <a:extLst>
                    <a:ext uri="{9D8B030D-6E8A-4147-A177-3AD203B41FA5}">
                      <a16:colId xmlns:a16="http://schemas.microsoft.com/office/drawing/2014/main" val="943851407"/>
                    </a:ext>
                  </a:extLst>
                </a:gridCol>
                <a:gridCol w="2679893">
                  <a:extLst>
                    <a:ext uri="{9D8B030D-6E8A-4147-A177-3AD203B41FA5}">
                      <a16:colId xmlns:a16="http://schemas.microsoft.com/office/drawing/2014/main" val="2972136865"/>
                    </a:ext>
                  </a:extLst>
                </a:gridCol>
              </a:tblGrid>
              <a:tr h="464262">
                <a:tc>
                  <a:txBody>
                    <a:bodyPr/>
                    <a:lstStyle/>
                    <a:p>
                      <a:pPr algn="ctr" fontAlgn="ctr">
                        <a:lnSpc>
                          <a:spcPct val="100000"/>
                        </a:lnSpc>
                      </a:pP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Các</a:t>
                      </a:r>
                      <a:r>
                        <a:rPr lang="en-US" altLang="ja-JP"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loại</a:t>
                      </a:r>
                      <a:r>
                        <a:rPr lang="en-US" altLang="ja-JP"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hình</a:t>
                      </a:r>
                      <a:endParaRPr lang="ja-JP" altLang="en-US"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vi-VN" altLang="ja-JP"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Đặc trưng</a:t>
                      </a:r>
                      <a:endParaRPr lang="ja-JP" altLang="en-US"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ctr" fontAlgn="ctr">
                        <a:lnSpc>
                          <a:spcPct val="100000"/>
                        </a:lnSpc>
                      </a:pP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Nội</a:t>
                      </a:r>
                      <a:r>
                        <a:rPr lang="en-US" altLang="ja-JP"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 dung </a:t>
                      </a: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kỳ</a:t>
                      </a:r>
                      <a:r>
                        <a:rPr lang="en-US" altLang="ja-JP"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1" i="0" u="none" strike="noStrike" spc="0" baseline="0" dirty="0" err="1">
                          <a:solidFill>
                            <a:schemeClr val="bg1"/>
                          </a:solidFill>
                          <a:effectLst/>
                          <a:latin typeface="Tahoma" panose="020B0604030504040204" pitchFamily="34" charset="0"/>
                          <a:ea typeface="ＭＳ ゴシック" panose="020B0609070205080204" pitchFamily="49" charset="-128"/>
                          <a:cs typeface="Tahoma" panose="020B0604030504040204" pitchFamily="34" charset="0"/>
                        </a:rPr>
                        <a:t>thi</a:t>
                      </a:r>
                      <a:endParaRPr lang="ja-JP" altLang="en-US" sz="2200" b="1" i="0" u="none" strike="noStrike" spc="0" baseline="0" dirty="0">
                        <a:solidFill>
                          <a:schemeClr val="bg1"/>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2159727110"/>
                  </a:ext>
                </a:extLst>
              </a:tr>
              <a:tr h="1409638">
                <a:tc>
                  <a:txBody>
                    <a:bodyPr/>
                    <a:lstStyle/>
                    <a:p>
                      <a:pPr algn="ctr" fontAlgn="ctr">
                        <a:lnSpc>
                          <a:spcPct val="100000"/>
                        </a:lnSpc>
                      </a:pP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Xét</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tuyển</a:t>
                      </a:r>
                      <a:b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b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học</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lực</a:t>
                      </a:r>
                      <a:endPar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Có</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thể</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đăng</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ký</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tối</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đa</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3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chuyên</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ngành</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Yêu cầu hồ sơ điều tra</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endPar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5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môn</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gồm</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Quốc</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ngữ</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Xã</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hội</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Toán</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lý</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Tiếng</a:t>
                      </a:r>
                      <a:r>
                        <a:rPr lang="en-US"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Anh</a:t>
                      </a:r>
                    </a:p>
                  </a:txBody>
                  <a:tcPr marL="72000" marR="72000" marT="7620" marB="0" anchor="ctr"/>
                </a:tc>
                <a:extLst>
                  <a:ext uri="{0D108BD9-81ED-4DB2-BD59-A6C34878D82A}">
                    <a16:rowId xmlns:a16="http://schemas.microsoft.com/office/drawing/2014/main" val="3265005339"/>
                  </a:ext>
                </a:extLst>
              </a:tr>
              <a:tr h="1800579">
                <a:tc>
                  <a:txBody>
                    <a:bodyPr/>
                    <a:lstStyle/>
                    <a:p>
                      <a:pPr algn="ctr" fontAlgn="ctr">
                        <a:lnSpc>
                          <a:spcPct val="100000"/>
                        </a:lnSpc>
                      </a:pPr>
                      <a:r>
                        <a:rPr lang="vi-VN"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rPr>
                        <a:t>Kỳ thi tuyển sinh có thư giới thiệu</a:t>
                      </a:r>
                      <a:endParaRPr lang="es-ES_tradnl" altLang="ja-JP" sz="2200" b="0" i="0" u="none" strike="noStrike" spc="0" baseline="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2000" marR="72000" marT="7620" marB="0" anchor="ctr"/>
                </a:tc>
                <a:tc>
                  <a:txBody>
                    <a:bodyPr/>
                    <a:lstStyle/>
                    <a:p>
                      <a:pPr algn="l" fontAlgn="ctr">
                        <a:lnSpc>
                          <a:spcPct val="100000"/>
                        </a:lnSpc>
                      </a:pP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Chỉ</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tổ</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chức</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thi</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cho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chuyên</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ngành</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đăng</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ký</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đầu</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en-US" altLang="ja-JP" sz="2200" b="0" i="0" u="none" strike="noStrike" spc="0" baseline="0" dirty="0" err="1">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tiên</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r>
                        <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 </a:t>
                      </a:r>
                      <a:r>
                        <a:rPr lang="vi-VN"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Ngoài hồ sơ học bạ, cần có thư giới thiệu của hiệu trưởng trường cấp hai</a:t>
                      </a:r>
                      <a:r>
                        <a:rPr lang="en-US" altLang="ja-JP"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rPr>
                        <a:t>.</a:t>
                      </a:r>
                      <a:endPar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tc>
                  <a:txBody>
                    <a:bodyPr/>
                    <a:lstStyle/>
                    <a:p>
                      <a:pPr algn="l" fontAlgn="ctr">
                        <a:lnSpc>
                          <a:spcPct val="100000"/>
                        </a:lnSpc>
                      </a:pPr>
                      <a:r>
                        <a:rPr kumimoji="1" lang="en-US" altLang="ja-JP" sz="2200" baseline="0" dirty="0" err="1">
                          <a:latin typeface="Arial" panose="020B0604020202020204" pitchFamily="34" charset="0"/>
                          <a:cs typeface="Arial" panose="020B0604020202020204" pitchFamily="34" charset="0"/>
                        </a:rPr>
                        <a:t>Phỏng</a:t>
                      </a:r>
                      <a:r>
                        <a:rPr kumimoji="1" lang="en-US" altLang="ja-JP" sz="2200" baseline="0" dirty="0">
                          <a:latin typeface="Arial" panose="020B0604020202020204" pitchFamily="34" charset="0"/>
                          <a:cs typeface="Arial" panose="020B0604020202020204" pitchFamily="34" charset="0"/>
                        </a:rPr>
                        <a:t> </a:t>
                      </a:r>
                      <a:r>
                        <a:rPr kumimoji="1" lang="en-US" altLang="ja-JP" sz="2200" baseline="0" dirty="0" err="1">
                          <a:latin typeface="Arial" panose="020B0604020202020204" pitchFamily="34" charset="0"/>
                          <a:cs typeface="Arial" panose="020B0604020202020204" pitchFamily="34" charset="0"/>
                        </a:rPr>
                        <a:t>vấn</a:t>
                      </a:r>
                      <a:endParaRPr lang="ja-JP" altLang="en-US" sz="2200" b="0" i="0" u="none" strike="noStrike" spc="0" baseline="0" dirty="0">
                        <a:solidFill>
                          <a:srgbClr val="000000"/>
                        </a:solidFill>
                        <a:effectLst/>
                        <a:latin typeface="Tahoma" panose="020B0604030504040204" pitchFamily="34" charset="0"/>
                        <a:ea typeface="ＭＳ ゴシック" panose="020B0609070205080204" pitchFamily="49" charset="-128"/>
                        <a:cs typeface="Tahoma" panose="020B0604030504040204" pitchFamily="34" charset="0"/>
                      </a:endParaRPr>
                    </a:p>
                  </a:txBody>
                  <a:tcPr marL="72000" marR="72000" marT="7620" marB="0" anchor="ctr"/>
                </a:tc>
                <a:extLst>
                  <a:ext uri="{0D108BD9-81ED-4DB2-BD59-A6C34878D82A}">
                    <a16:rowId xmlns:a16="http://schemas.microsoft.com/office/drawing/2014/main" val="1438527951"/>
                  </a:ext>
                </a:extLst>
              </a:tr>
            </a:tbl>
          </a:graphicData>
        </a:graphic>
      </p:graphicFrame>
      <p:sp>
        <p:nvSpPr>
          <p:cNvPr id="9" name="テキスト ボックス 8">
            <a:extLst>
              <a:ext uri="{FF2B5EF4-FFF2-40B4-BE49-F238E27FC236}">
                <a16:creationId xmlns:a16="http://schemas.microsoft.com/office/drawing/2014/main" id="{79F26372-00A2-40EA-A22F-52B9C7ACF012}"/>
              </a:ext>
            </a:extLst>
          </p:cNvPr>
          <p:cNvSpPr txBox="1"/>
          <p:nvPr/>
        </p:nvSpPr>
        <p:spPr>
          <a:xfrm>
            <a:off x="1039446" y="768238"/>
            <a:ext cx="9029463" cy="830997"/>
          </a:xfrm>
          <a:prstGeom prst="rect">
            <a:avLst/>
          </a:prstGeom>
          <a:noFill/>
        </p:spPr>
        <p:txBody>
          <a:bodyPr wrap="square" rtlCol="0">
            <a:spAutoFit/>
          </a:bodyPr>
          <a:lstStyle/>
          <a:p>
            <a:pPr marL="450850" indent="-450850"/>
            <a:r>
              <a:rPr kumimoji="1" lang="ja-JP" altLang="en-US" sz="2400" b="1" dirty="0">
                <a:solidFill>
                  <a:srgbClr val="FF00FF"/>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2400" b="1" dirty="0">
                <a:latin typeface="Tahoma" panose="020B0604030504040204" pitchFamily="34" charset="0"/>
                <a:ea typeface="ＭＳ ゴシック" panose="020B0609070205080204" pitchFamily="49" charset="-128"/>
                <a:cs typeface="Tahoma" panose="020B0604030504040204" pitchFamily="34" charset="0"/>
              </a:rPr>
              <a:t>Các hình thức tuyển sinh vào Trường Kỹ thuật chuyên nghiệp (Kosen) Công nghiệp Toyota</a:t>
            </a:r>
            <a:endParaRPr kumimoji="1" lang="ja-JP" altLang="en-US" sz="2400" b="1" dirty="0">
              <a:latin typeface="Tahoma" panose="020B0604030504040204" pitchFamily="34" charset="0"/>
              <a:ea typeface="ＭＳ ゴシック" panose="020B0609070205080204" pitchFamily="49" charset="-128"/>
              <a:cs typeface="Tahoma" panose="020B0604030504040204" pitchFamily="34" charset="0"/>
            </a:endParaRPr>
          </a:p>
        </p:txBody>
      </p:sp>
    </p:spTree>
    <p:extLst>
      <p:ext uri="{BB962C8B-B14F-4D97-AF65-F5344CB8AC3E}">
        <p14:creationId xmlns:p14="http://schemas.microsoft.com/office/powerpoint/2010/main" val="370244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正方形/長方形 304">
            <a:extLst>
              <a:ext uri="{FF2B5EF4-FFF2-40B4-BE49-F238E27FC236}">
                <a16:creationId xmlns:a16="http://schemas.microsoft.com/office/drawing/2014/main" id="{F2A2BC69-528E-720B-BB1B-1A4FDFE70E27}"/>
              </a:ext>
            </a:extLst>
          </p:cNvPr>
          <p:cNvSpPr/>
          <p:nvPr/>
        </p:nvSpPr>
        <p:spPr>
          <a:xfrm>
            <a:off x="767634" y="1202617"/>
            <a:ext cx="9720000" cy="601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grpSp>
        <p:nvGrpSpPr>
          <p:cNvPr id="38" name="グループ化 37">
            <a:extLst>
              <a:ext uri="{FF2B5EF4-FFF2-40B4-BE49-F238E27FC236}">
                <a16:creationId xmlns:a16="http://schemas.microsoft.com/office/drawing/2014/main" id="{1EA441EC-DA4E-1524-75A0-FE5F77AF9EE2}"/>
              </a:ext>
            </a:extLst>
          </p:cNvPr>
          <p:cNvGrpSpPr/>
          <p:nvPr/>
        </p:nvGrpSpPr>
        <p:grpSpPr>
          <a:xfrm>
            <a:off x="2478150" y="1878317"/>
            <a:ext cx="6886003" cy="4468863"/>
            <a:chOff x="2478150" y="1802115"/>
            <a:chExt cx="6886003" cy="4468863"/>
          </a:xfrm>
        </p:grpSpPr>
        <p:cxnSp>
          <p:nvCxnSpPr>
            <p:cNvPr id="395" name="直線矢印コネクタ 394">
              <a:extLst>
                <a:ext uri="{FF2B5EF4-FFF2-40B4-BE49-F238E27FC236}">
                  <a16:creationId xmlns:a16="http://schemas.microsoft.com/office/drawing/2014/main" id="{8C26FCEC-0F53-7CC2-98EC-E88DF505D709}"/>
                </a:ext>
              </a:extLst>
            </p:cNvPr>
            <p:cNvCxnSpPr>
              <a:cxnSpLocks/>
            </p:cNvCxnSpPr>
            <p:nvPr/>
          </p:nvCxnSpPr>
          <p:spPr>
            <a:xfrm>
              <a:off x="6822207" y="1802115"/>
              <a:ext cx="0" cy="4468863"/>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9" name="直線矢印コネクタ 368">
              <a:extLst>
                <a:ext uri="{FF2B5EF4-FFF2-40B4-BE49-F238E27FC236}">
                  <a16:creationId xmlns:a16="http://schemas.microsoft.com/office/drawing/2014/main" id="{6D5CD98C-2440-6EA5-465E-09397559D2F3}"/>
                </a:ext>
              </a:extLst>
            </p:cNvPr>
            <p:cNvCxnSpPr>
              <a:cxnSpLocks/>
            </p:cNvCxnSpPr>
            <p:nvPr/>
          </p:nvCxnSpPr>
          <p:spPr>
            <a:xfrm>
              <a:off x="9364153" y="2728181"/>
              <a:ext cx="0" cy="1784154"/>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1" name="直線矢印コネクタ 370">
              <a:extLst>
                <a:ext uri="{FF2B5EF4-FFF2-40B4-BE49-F238E27FC236}">
                  <a16:creationId xmlns:a16="http://schemas.microsoft.com/office/drawing/2014/main" id="{EE462576-1382-8635-5728-1577D0220E9F}"/>
                </a:ext>
              </a:extLst>
            </p:cNvPr>
            <p:cNvCxnSpPr>
              <a:cxnSpLocks/>
            </p:cNvCxnSpPr>
            <p:nvPr/>
          </p:nvCxnSpPr>
          <p:spPr>
            <a:xfrm>
              <a:off x="8618554" y="2728181"/>
              <a:ext cx="0" cy="1565024"/>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2" name="直線矢印コネクタ 371">
              <a:extLst>
                <a:ext uri="{FF2B5EF4-FFF2-40B4-BE49-F238E27FC236}">
                  <a16:creationId xmlns:a16="http://schemas.microsoft.com/office/drawing/2014/main" id="{9ECB78DB-7393-7892-5CFC-C627E1CE1ED0}"/>
                </a:ext>
              </a:extLst>
            </p:cNvPr>
            <p:cNvCxnSpPr>
              <a:cxnSpLocks/>
            </p:cNvCxnSpPr>
            <p:nvPr/>
          </p:nvCxnSpPr>
          <p:spPr>
            <a:xfrm>
              <a:off x="7872956" y="3646830"/>
              <a:ext cx="0" cy="902115"/>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5" name="直線矢印コネクタ 374">
              <a:extLst>
                <a:ext uri="{FF2B5EF4-FFF2-40B4-BE49-F238E27FC236}">
                  <a16:creationId xmlns:a16="http://schemas.microsoft.com/office/drawing/2014/main" id="{FBA3041A-2A85-F6A4-9126-0A81EE7490CF}"/>
                </a:ext>
              </a:extLst>
            </p:cNvPr>
            <p:cNvCxnSpPr>
              <a:cxnSpLocks/>
            </p:cNvCxnSpPr>
            <p:nvPr/>
          </p:nvCxnSpPr>
          <p:spPr>
            <a:xfrm>
              <a:off x="6268005" y="6248972"/>
              <a:ext cx="554202"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2" name="直線矢印コネクタ 381">
              <a:extLst>
                <a:ext uri="{FF2B5EF4-FFF2-40B4-BE49-F238E27FC236}">
                  <a16:creationId xmlns:a16="http://schemas.microsoft.com/office/drawing/2014/main" id="{8A020DBF-326A-2514-574C-4DA45B6AADD9}"/>
                </a:ext>
              </a:extLst>
            </p:cNvPr>
            <p:cNvCxnSpPr>
              <a:cxnSpLocks/>
            </p:cNvCxnSpPr>
            <p:nvPr/>
          </p:nvCxnSpPr>
          <p:spPr>
            <a:xfrm>
              <a:off x="6359900" y="5527612"/>
              <a:ext cx="880485" cy="0"/>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直線矢印コネクタ 391">
              <a:extLst>
                <a:ext uri="{FF2B5EF4-FFF2-40B4-BE49-F238E27FC236}">
                  <a16:creationId xmlns:a16="http://schemas.microsoft.com/office/drawing/2014/main" id="{5A8A63A1-F8FB-055F-AFA1-ADDD27B332B7}"/>
                </a:ext>
              </a:extLst>
            </p:cNvPr>
            <p:cNvCxnSpPr>
              <a:cxnSpLocks/>
            </p:cNvCxnSpPr>
            <p:nvPr/>
          </p:nvCxnSpPr>
          <p:spPr>
            <a:xfrm>
              <a:off x="5389994" y="4673595"/>
              <a:ext cx="1432213"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9" name="直線矢印コネクタ 398">
              <a:extLst>
                <a:ext uri="{FF2B5EF4-FFF2-40B4-BE49-F238E27FC236}">
                  <a16:creationId xmlns:a16="http://schemas.microsoft.com/office/drawing/2014/main" id="{F6E92284-05B1-72A1-062A-46967C260986}"/>
                </a:ext>
              </a:extLst>
            </p:cNvPr>
            <p:cNvCxnSpPr>
              <a:cxnSpLocks/>
            </p:cNvCxnSpPr>
            <p:nvPr/>
          </p:nvCxnSpPr>
          <p:spPr>
            <a:xfrm>
              <a:off x="5268096" y="3913711"/>
              <a:ext cx="1554111"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1" name="直線矢印コネクタ 400">
              <a:extLst>
                <a:ext uri="{FF2B5EF4-FFF2-40B4-BE49-F238E27FC236}">
                  <a16:creationId xmlns:a16="http://schemas.microsoft.com/office/drawing/2014/main" id="{85937BA7-52FF-75C6-A110-3C3D6EC47341}"/>
                </a:ext>
              </a:extLst>
            </p:cNvPr>
            <p:cNvCxnSpPr>
              <a:cxnSpLocks/>
            </p:cNvCxnSpPr>
            <p:nvPr/>
          </p:nvCxnSpPr>
          <p:spPr>
            <a:xfrm>
              <a:off x="4510537" y="3255934"/>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直線矢印コネクタ 402">
              <a:extLst>
                <a:ext uri="{FF2B5EF4-FFF2-40B4-BE49-F238E27FC236}">
                  <a16:creationId xmlns:a16="http://schemas.microsoft.com/office/drawing/2014/main" id="{C51391F4-18C7-1262-0F85-88FA2197C77B}"/>
                </a:ext>
              </a:extLst>
            </p:cNvPr>
            <p:cNvCxnSpPr>
              <a:cxnSpLocks/>
            </p:cNvCxnSpPr>
            <p:nvPr/>
          </p:nvCxnSpPr>
          <p:spPr>
            <a:xfrm>
              <a:off x="4510537" y="2411715"/>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4" name="直線矢印コネクタ 403">
              <a:extLst>
                <a:ext uri="{FF2B5EF4-FFF2-40B4-BE49-F238E27FC236}">
                  <a16:creationId xmlns:a16="http://schemas.microsoft.com/office/drawing/2014/main" id="{AC36BC85-71DF-C420-9A27-024BEC1C9D2F}"/>
                </a:ext>
              </a:extLst>
            </p:cNvPr>
            <p:cNvCxnSpPr>
              <a:cxnSpLocks/>
            </p:cNvCxnSpPr>
            <p:nvPr/>
          </p:nvCxnSpPr>
          <p:spPr>
            <a:xfrm>
              <a:off x="4510537" y="1802115"/>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90A080EF-22D6-49D3-7EAE-91EE9966EFD5}"/>
                </a:ext>
              </a:extLst>
            </p:cNvPr>
            <p:cNvGrpSpPr/>
            <p:nvPr/>
          </p:nvGrpSpPr>
          <p:grpSpPr>
            <a:xfrm>
              <a:off x="4475593" y="5046558"/>
              <a:ext cx="2346614" cy="435002"/>
              <a:chOff x="4475593" y="5046558"/>
              <a:chExt cx="2346614" cy="435002"/>
            </a:xfrm>
          </p:grpSpPr>
          <p:cxnSp>
            <p:nvCxnSpPr>
              <p:cNvPr id="384" name="直線矢印コネクタ 383">
                <a:extLst>
                  <a:ext uri="{FF2B5EF4-FFF2-40B4-BE49-F238E27FC236}">
                    <a16:creationId xmlns:a16="http://schemas.microsoft.com/office/drawing/2014/main" id="{17DF69FA-87A8-A0BA-F48B-5472BE8EA894}"/>
                  </a:ext>
                </a:extLst>
              </p:cNvPr>
              <p:cNvCxnSpPr>
                <a:cxnSpLocks/>
              </p:cNvCxnSpPr>
              <p:nvPr/>
            </p:nvCxnSpPr>
            <p:spPr>
              <a:xfrm>
                <a:off x="4475593" y="5469058"/>
                <a:ext cx="21600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F4E8F27-E9E3-7150-5FD9-B183E492B96B}"/>
                  </a:ext>
                </a:extLst>
              </p:cNvPr>
              <p:cNvCxnSpPr>
                <a:cxnSpLocks/>
              </p:cNvCxnSpPr>
              <p:nvPr/>
            </p:nvCxnSpPr>
            <p:spPr>
              <a:xfrm>
                <a:off x="4685352" y="5049560"/>
                <a:ext cx="0" cy="43200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704F164-06CF-012A-2190-F0283317C4D7}"/>
                  </a:ext>
                </a:extLst>
              </p:cNvPr>
              <p:cNvCxnSpPr>
                <a:cxnSpLocks/>
              </p:cNvCxnSpPr>
              <p:nvPr/>
            </p:nvCxnSpPr>
            <p:spPr>
              <a:xfrm>
                <a:off x="4667578" y="5046558"/>
                <a:ext cx="2154629"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6" name="直線矢印コネクタ 35">
              <a:extLst>
                <a:ext uri="{FF2B5EF4-FFF2-40B4-BE49-F238E27FC236}">
                  <a16:creationId xmlns:a16="http://schemas.microsoft.com/office/drawing/2014/main" id="{F6307967-1B7F-A7BA-F68E-D383674CDED4}"/>
                </a:ext>
              </a:extLst>
            </p:cNvPr>
            <p:cNvCxnSpPr>
              <a:cxnSpLocks/>
            </p:cNvCxnSpPr>
            <p:nvPr/>
          </p:nvCxnSpPr>
          <p:spPr>
            <a:xfrm>
              <a:off x="2478150" y="6052840"/>
              <a:ext cx="4344057"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 name="図 3">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4763" y="402045"/>
            <a:ext cx="9185458" cy="716917"/>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38613" y="509066"/>
            <a:ext cx="7545474" cy="1077218"/>
          </a:xfrm>
          <a:prstGeom prst="rect">
            <a:avLst/>
          </a:prstGeom>
          <a:noFill/>
        </p:spPr>
        <p:txBody>
          <a:bodyPr wrap="square" rtlCol="0">
            <a:spAutoFit/>
          </a:bodyPr>
          <a:lstStyle/>
          <a:p>
            <a:r>
              <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１．</a:t>
            </a:r>
            <a:r>
              <a:rPr kumimoji="1" lang="vi-VN" altLang="ja-JP"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Về hướng đi sau khi tốt nghiệp trung học cơ sở.</a:t>
            </a:r>
            <a:endPar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40" name="図 3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9899" y="422397"/>
            <a:ext cx="924813" cy="596997"/>
          </a:xfrm>
          <a:prstGeom prst="rect">
            <a:avLst/>
          </a:prstGeom>
        </p:spPr>
      </p:pic>
      <p:sp>
        <p:nvSpPr>
          <p:cNvPr id="4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cxnSp>
        <p:nvCxnSpPr>
          <p:cNvPr id="309" name="直線コネクタ 308">
            <a:extLst>
              <a:ext uri="{FF2B5EF4-FFF2-40B4-BE49-F238E27FC236}">
                <a16:creationId xmlns:a16="http://schemas.microsoft.com/office/drawing/2014/main" id="{DBF34EA1-2D66-8B7E-9CB4-93321B9EFADD}"/>
              </a:ext>
            </a:extLst>
          </p:cNvPr>
          <p:cNvCxnSpPr>
            <a:cxnSpLocks/>
          </p:cNvCxnSpPr>
          <p:nvPr/>
        </p:nvCxnSpPr>
        <p:spPr>
          <a:xfrm flipV="1">
            <a:off x="1003300" y="1356286"/>
            <a:ext cx="0" cy="5423692"/>
          </a:xfrm>
          <a:prstGeom prst="line">
            <a:avLst/>
          </a:prstGeom>
          <a:ln>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42" name="直線コネクタ 341">
            <a:extLst>
              <a:ext uri="{FF2B5EF4-FFF2-40B4-BE49-F238E27FC236}">
                <a16:creationId xmlns:a16="http://schemas.microsoft.com/office/drawing/2014/main" id="{D27D5014-FF19-6E2C-6A0B-A25E76417565}"/>
              </a:ext>
            </a:extLst>
          </p:cNvPr>
          <p:cNvCxnSpPr>
            <a:cxnSpLocks/>
          </p:cNvCxnSpPr>
          <p:nvPr/>
        </p:nvCxnSpPr>
        <p:spPr>
          <a:xfrm>
            <a:off x="4602509" y="1390383"/>
            <a:ext cx="0" cy="5768667"/>
          </a:xfrm>
          <a:prstGeom prst="line">
            <a:avLst/>
          </a:prstGeom>
          <a:ln w="19050">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08" name="テキスト ボックス 407">
            <a:extLst>
              <a:ext uri="{FF2B5EF4-FFF2-40B4-BE49-F238E27FC236}">
                <a16:creationId xmlns:a16="http://schemas.microsoft.com/office/drawing/2014/main" id="{8FCA19CF-F25D-90DF-5552-CF29FC8BABC1}"/>
              </a:ext>
            </a:extLst>
          </p:cNvPr>
          <p:cNvSpPr txBox="1"/>
          <p:nvPr/>
        </p:nvSpPr>
        <p:spPr>
          <a:xfrm>
            <a:off x="707708" y="6744994"/>
            <a:ext cx="1941484" cy="492443"/>
          </a:xfrm>
          <a:prstGeom prst="rect">
            <a:avLst/>
          </a:prstGeom>
          <a:noFill/>
        </p:spPr>
        <p:txBody>
          <a:bodyPr wrap="square" rtlCol="0">
            <a:spAutoFit/>
          </a:bodyPr>
          <a:lstStyle/>
          <a:p>
            <a:pPr algn="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Giáo</a:t>
            </a:r>
            <a:r>
              <a:rPr kumimoji="1" lang="en-US" altLang="ja-JP"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dục</a:t>
            </a:r>
            <a:r>
              <a:rPr kumimoji="1" lang="en-US" altLang="ja-JP"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bắt</a:t>
            </a:r>
            <a:r>
              <a:rPr kumimoji="1" lang="en-US" altLang="ja-JP"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buộc</a:t>
            </a:r>
            <a:endParaRPr kumimoji="1" lang="en-US" altLang="ja-JP"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endParaRPr>
          </a:p>
          <a:p>
            <a:pPr algn="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Đến</a:t>
            </a:r>
            <a:r>
              <a:rPr kumimoji="1" lang="en-US" altLang="ja-JP"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 15 </a:t>
            </a:r>
            <a:r>
              <a:rPr kumimoji="1" lang="en-US" altLang="ja-JP" sz="1300" dirty="0" err="1">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rPr>
              <a:t>tuổi</a:t>
            </a:r>
            <a:endParaRPr kumimoji="1" lang="ja-JP" altLang="en-US" sz="1300" dirty="0">
              <a:solidFill>
                <a:schemeClr val="accent2">
                  <a:lumMod val="75000"/>
                </a:schemeClr>
              </a:solidFill>
              <a:latin typeface="Tahoma" panose="020B0604030504040204" pitchFamily="34" charset="0"/>
              <a:ea typeface="UD デジタル 教科書体 NP-B" panose="02020700000000000000" pitchFamily="18" charset="-128"/>
              <a:cs typeface="Tahoma" panose="020B0604030504040204" pitchFamily="34" charset="0"/>
            </a:endParaRPr>
          </a:p>
        </p:txBody>
      </p:sp>
      <p:cxnSp>
        <p:nvCxnSpPr>
          <p:cNvPr id="307" name="直線コネクタ 306">
            <a:extLst>
              <a:ext uri="{FF2B5EF4-FFF2-40B4-BE49-F238E27FC236}">
                <a16:creationId xmlns:a16="http://schemas.microsoft.com/office/drawing/2014/main" id="{19335D56-93E0-E5E7-EDA2-37E4A5111F12}"/>
              </a:ext>
            </a:extLst>
          </p:cNvPr>
          <p:cNvCxnSpPr/>
          <p:nvPr/>
        </p:nvCxnSpPr>
        <p:spPr>
          <a:xfrm>
            <a:off x="1003300" y="6779978"/>
            <a:ext cx="9207500" cy="0"/>
          </a:xfrm>
          <a:prstGeom prst="line">
            <a:avLst/>
          </a:prstGeom>
          <a:ln>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sp>
        <p:nvSpPr>
          <p:cNvPr id="21" name="フリーフォーム: 図形 20">
            <a:extLst>
              <a:ext uri="{FF2B5EF4-FFF2-40B4-BE49-F238E27FC236}">
                <a16:creationId xmlns:a16="http://schemas.microsoft.com/office/drawing/2014/main" id="{7826A059-EECB-E17A-E5EB-D2912C100BEB}"/>
              </a:ext>
            </a:extLst>
          </p:cNvPr>
          <p:cNvSpPr/>
          <p:nvPr/>
        </p:nvSpPr>
        <p:spPr>
          <a:xfrm>
            <a:off x="2738120" y="2985964"/>
            <a:ext cx="2741777" cy="1491052"/>
          </a:xfrm>
          <a:custGeom>
            <a:avLst/>
            <a:gdLst>
              <a:gd name="connsiteX0" fmla="*/ 0 w 2741777"/>
              <a:gd name="connsiteY0" fmla="*/ 5647 h 1491052"/>
              <a:gd name="connsiteX1" fmla="*/ 0 w 2741777"/>
              <a:gd name="connsiteY1" fmla="*/ 515636 h 1491052"/>
              <a:gd name="connsiteX2" fmla="*/ 0 w 2741777"/>
              <a:gd name="connsiteY2" fmla="*/ 1010771 h 1491052"/>
              <a:gd name="connsiteX3" fmla="*/ 0 w 2741777"/>
              <a:gd name="connsiteY3" fmla="*/ 1491052 h 1491052"/>
              <a:gd name="connsiteX4" fmla="*/ 548355 w 2741777"/>
              <a:gd name="connsiteY4" fmla="*/ 1491052 h 1491052"/>
              <a:gd name="connsiteX5" fmla="*/ 1069293 w 2741777"/>
              <a:gd name="connsiteY5" fmla="*/ 1491052 h 1491052"/>
              <a:gd name="connsiteX6" fmla="*/ 1645066 w 2741777"/>
              <a:gd name="connsiteY6" fmla="*/ 1491052 h 1491052"/>
              <a:gd name="connsiteX7" fmla="*/ 2193422 w 2741777"/>
              <a:gd name="connsiteY7" fmla="*/ 1491052 h 1491052"/>
              <a:gd name="connsiteX8" fmla="*/ 2741777 w 2741777"/>
              <a:gd name="connsiteY8" fmla="*/ 1491052 h 1491052"/>
              <a:gd name="connsiteX9" fmla="*/ 2741777 w 2741777"/>
              <a:gd name="connsiteY9" fmla="*/ 1070282 h 1491052"/>
              <a:gd name="connsiteX10" fmla="*/ 2741777 w 2741777"/>
              <a:gd name="connsiteY10" fmla="*/ 649511 h 1491052"/>
              <a:gd name="connsiteX11" fmla="*/ 2322541 w 2741777"/>
              <a:gd name="connsiteY11" fmla="*/ 649511 h 1491052"/>
              <a:gd name="connsiteX12" fmla="*/ 1919745 w 2741777"/>
              <a:gd name="connsiteY12" fmla="*/ 649511 h 1491052"/>
              <a:gd name="connsiteX13" fmla="*/ 1919745 w 2741777"/>
              <a:gd name="connsiteY13" fmla="*/ 344241 h 1491052"/>
              <a:gd name="connsiteX14" fmla="*/ 1919745 w 2741777"/>
              <a:gd name="connsiteY14" fmla="*/ 0 h 1491052"/>
              <a:gd name="connsiteX15" fmla="*/ 1401414 w 2741777"/>
              <a:gd name="connsiteY15" fmla="*/ 1525 h 1491052"/>
              <a:gd name="connsiteX16" fmla="*/ 959873 w 2741777"/>
              <a:gd name="connsiteY16" fmla="*/ 2824 h 1491052"/>
              <a:gd name="connsiteX17" fmla="*/ 518331 w 2741777"/>
              <a:gd name="connsiteY17" fmla="*/ 4122 h 1491052"/>
              <a:gd name="connsiteX18" fmla="*/ 0 w 2741777"/>
              <a:gd name="connsiteY18" fmla="*/ 5647 h 149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41777" h="1491052" extrusionOk="0">
                <a:moveTo>
                  <a:pt x="0" y="5647"/>
                </a:moveTo>
                <a:cubicBezTo>
                  <a:pt x="29120" y="183234"/>
                  <a:pt x="-56513" y="309970"/>
                  <a:pt x="0" y="515636"/>
                </a:cubicBezTo>
                <a:cubicBezTo>
                  <a:pt x="56513" y="721302"/>
                  <a:pt x="-2307" y="774739"/>
                  <a:pt x="0" y="1010771"/>
                </a:cubicBezTo>
                <a:cubicBezTo>
                  <a:pt x="2307" y="1246804"/>
                  <a:pt x="-26593" y="1327118"/>
                  <a:pt x="0" y="1491052"/>
                </a:cubicBezTo>
                <a:cubicBezTo>
                  <a:pt x="270933" y="1472326"/>
                  <a:pt x="363702" y="1494194"/>
                  <a:pt x="548355" y="1491052"/>
                </a:cubicBezTo>
                <a:cubicBezTo>
                  <a:pt x="733009" y="1487910"/>
                  <a:pt x="941079" y="1546966"/>
                  <a:pt x="1069293" y="1491052"/>
                </a:cubicBezTo>
                <a:cubicBezTo>
                  <a:pt x="1197507" y="1435138"/>
                  <a:pt x="1506764" y="1538995"/>
                  <a:pt x="1645066" y="1491052"/>
                </a:cubicBezTo>
                <a:cubicBezTo>
                  <a:pt x="1783368" y="1443109"/>
                  <a:pt x="1958191" y="1528949"/>
                  <a:pt x="2193422" y="1491052"/>
                </a:cubicBezTo>
                <a:cubicBezTo>
                  <a:pt x="2428653" y="1453155"/>
                  <a:pt x="2480962" y="1549248"/>
                  <a:pt x="2741777" y="1491052"/>
                </a:cubicBezTo>
                <a:cubicBezTo>
                  <a:pt x="2716822" y="1319963"/>
                  <a:pt x="2769958" y="1211225"/>
                  <a:pt x="2741777" y="1070282"/>
                </a:cubicBezTo>
                <a:cubicBezTo>
                  <a:pt x="2713596" y="929339"/>
                  <a:pt x="2755739" y="805237"/>
                  <a:pt x="2741777" y="649511"/>
                </a:cubicBezTo>
                <a:cubicBezTo>
                  <a:pt x="2538433" y="686044"/>
                  <a:pt x="2461813" y="633971"/>
                  <a:pt x="2322541" y="649511"/>
                </a:cubicBezTo>
                <a:cubicBezTo>
                  <a:pt x="2183269" y="665051"/>
                  <a:pt x="2046139" y="618340"/>
                  <a:pt x="1919745" y="649511"/>
                </a:cubicBezTo>
                <a:cubicBezTo>
                  <a:pt x="1901870" y="572826"/>
                  <a:pt x="1929924" y="463987"/>
                  <a:pt x="1919745" y="344241"/>
                </a:cubicBezTo>
                <a:cubicBezTo>
                  <a:pt x="1909566" y="224495"/>
                  <a:pt x="1959863" y="106904"/>
                  <a:pt x="1919745" y="0"/>
                </a:cubicBezTo>
                <a:cubicBezTo>
                  <a:pt x="1720376" y="40133"/>
                  <a:pt x="1606497" y="-28314"/>
                  <a:pt x="1401414" y="1525"/>
                </a:cubicBezTo>
                <a:cubicBezTo>
                  <a:pt x="1196331" y="31364"/>
                  <a:pt x="1168886" y="-12513"/>
                  <a:pt x="959873" y="2824"/>
                </a:cubicBezTo>
                <a:cubicBezTo>
                  <a:pt x="750860" y="18161"/>
                  <a:pt x="674655" y="-2994"/>
                  <a:pt x="518331" y="4122"/>
                </a:cubicBezTo>
                <a:cubicBezTo>
                  <a:pt x="362007" y="11238"/>
                  <a:pt x="172027" y="-4800"/>
                  <a:pt x="0" y="5647"/>
                </a:cubicBezTo>
                <a:close/>
              </a:path>
            </a:pathLst>
          </a:custGeom>
          <a:noFill/>
          <a:ln w="28575">
            <a:solidFill>
              <a:srgbClr val="0000FF"/>
            </a:solidFill>
            <a:prstDash val="sysDot"/>
            <a:extLst>
              <a:ext uri="{C807C97D-BFC1-408E-A445-0C87EB9F89A2}">
                <ask:lineSketchStyleProps xmlns:ask="http://schemas.microsoft.com/office/drawing/2018/sketchyshapes" sd="1235631084">
                  <a:custGeom>
                    <a:avLst/>
                    <a:gdLst>
                      <a:gd name="connsiteX0" fmla="*/ 0 w 2778760"/>
                      <a:gd name="connsiteY0" fmla="*/ 5080 h 1341120"/>
                      <a:gd name="connsiteX1" fmla="*/ 0 w 2778760"/>
                      <a:gd name="connsiteY1" fmla="*/ 1341120 h 1341120"/>
                      <a:gd name="connsiteX2" fmla="*/ 2778760 w 2778760"/>
                      <a:gd name="connsiteY2" fmla="*/ 1341120 h 1341120"/>
                      <a:gd name="connsiteX3" fmla="*/ 2778760 w 2778760"/>
                      <a:gd name="connsiteY3" fmla="*/ 584200 h 1341120"/>
                      <a:gd name="connsiteX4" fmla="*/ 1945640 w 2778760"/>
                      <a:gd name="connsiteY4" fmla="*/ 584200 h 1341120"/>
                      <a:gd name="connsiteX5" fmla="*/ 1945640 w 2778760"/>
                      <a:gd name="connsiteY5" fmla="*/ 0 h 1341120"/>
                      <a:gd name="connsiteX6" fmla="*/ 0 w 2778760"/>
                      <a:gd name="connsiteY6" fmla="*/ 508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8760" h="1341120">
                        <a:moveTo>
                          <a:pt x="0" y="5080"/>
                        </a:moveTo>
                        <a:lnTo>
                          <a:pt x="0" y="1341120"/>
                        </a:lnTo>
                        <a:lnTo>
                          <a:pt x="2778760" y="1341120"/>
                        </a:lnTo>
                        <a:lnTo>
                          <a:pt x="2778760" y="584200"/>
                        </a:lnTo>
                        <a:lnTo>
                          <a:pt x="1945640" y="584200"/>
                        </a:lnTo>
                        <a:lnTo>
                          <a:pt x="1945640" y="0"/>
                        </a:lnTo>
                        <a:lnTo>
                          <a:pt x="0" y="5080"/>
                        </a:lnTo>
                        <a:close/>
                      </a:path>
                    </a:pathLst>
                  </a:custGeom>
                  <ask:type>
                    <ask:lineSketchScribbl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grpSp>
        <p:nvGrpSpPr>
          <p:cNvPr id="2" name="グループ化 1">
            <a:extLst>
              <a:ext uri="{FF2B5EF4-FFF2-40B4-BE49-F238E27FC236}">
                <a16:creationId xmlns:a16="http://schemas.microsoft.com/office/drawing/2014/main" id="{ED6B0A01-3CE9-BE5C-F942-06C278AD8503}"/>
              </a:ext>
            </a:extLst>
          </p:cNvPr>
          <p:cNvGrpSpPr/>
          <p:nvPr/>
        </p:nvGrpSpPr>
        <p:grpSpPr>
          <a:xfrm>
            <a:off x="2428146" y="1709160"/>
            <a:ext cx="6575900" cy="4805503"/>
            <a:chOff x="2428146" y="1632958"/>
            <a:chExt cx="6575900" cy="4805503"/>
          </a:xfrm>
        </p:grpSpPr>
        <p:cxnSp>
          <p:nvCxnSpPr>
            <p:cNvPr id="347" name="直線矢印コネクタ 346">
              <a:extLst>
                <a:ext uri="{FF2B5EF4-FFF2-40B4-BE49-F238E27FC236}">
                  <a16:creationId xmlns:a16="http://schemas.microsoft.com/office/drawing/2014/main" id="{3C055C26-9590-A7AC-4564-1946F4128DC6}"/>
                </a:ext>
              </a:extLst>
            </p:cNvPr>
            <p:cNvCxnSpPr>
              <a:cxnSpLocks/>
            </p:cNvCxnSpPr>
            <p:nvPr/>
          </p:nvCxnSpPr>
          <p:spPr>
            <a:xfrm>
              <a:off x="4510537" y="1632958"/>
              <a:ext cx="2074507"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9" name="直線矢印コネクタ 348">
              <a:extLst>
                <a:ext uri="{FF2B5EF4-FFF2-40B4-BE49-F238E27FC236}">
                  <a16:creationId xmlns:a16="http://schemas.microsoft.com/office/drawing/2014/main" id="{3A3879C6-B450-C6DF-D2BC-1A8C1155D5E5}"/>
                </a:ext>
              </a:extLst>
            </p:cNvPr>
            <p:cNvCxnSpPr>
              <a:cxnSpLocks/>
            </p:cNvCxnSpPr>
            <p:nvPr/>
          </p:nvCxnSpPr>
          <p:spPr>
            <a:xfrm>
              <a:off x="4510537" y="2269470"/>
              <a:ext cx="2545105"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0" name="直線矢印コネクタ 349">
              <a:extLst>
                <a:ext uri="{FF2B5EF4-FFF2-40B4-BE49-F238E27FC236}">
                  <a16:creationId xmlns:a16="http://schemas.microsoft.com/office/drawing/2014/main" id="{9F186BB6-FF2C-3030-6C21-C71AA86A9954}"/>
                </a:ext>
              </a:extLst>
            </p:cNvPr>
            <p:cNvCxnSpPr>
              <a:cxnSpLocks/>
            </p:cNvCxnSpPr>
            <p:nvPr/>
          </p:nvCxnSpPr>
          <p:spPr>
            <a:xfrm>
              <a:off x="4510537" y="3422909"/>
              <a:ext cx="2085895"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6" name="直線矢印コネクタ 355">
              <a:extLst>
                <a:ext uri="{FF2B5EF4-FFF2-40B4-BE49-F238E27FC236}">
                  <a16:creationId xmlns:a16="http://schemas.microsoft.com/office/drawing/2014/main" id="{3C82E6B1-FE69-4921-0CFF-FC759141BA6B}"/>
                </a:ext>
              </a:extLst>
            </p:cNvPr>
            <p:cNvCxnSpPr>
              <a:cxnSpLocks/>
            </p:cNvCxnSpPr>
            <p:nvPr/>
          </p:nvCxnSpPr>
          <p:spPr>
            <a:xfrm>
              <a:off x="5389994" y="4848782"/>
              <a:ext cx="1195050"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直線矢印コネクタ 356">
              <a:extLst>
                <a:ext uri="{FF2B5EF4-FFF2-40B4-BE49-F238E27FC236}">
                  <a16:creationId xmlns:a16="http://schemas.microsoft.com/office/drawing/2014/main" id="{B2775E8C-2B06-9FEB-F02F-DE19F70B2B88}"/>
                </a:ext>
              </a:extLst>
            </p:cNvPr>
            <p:cNvCxnSpPr>
              <a:cxnSpLocks/>
            </p:cNvCxnSpPr>
            <p:nvPr/>
          </p:nvCxnSpPr>
          <p:spPr>
            <a:xfrm>
              <a:off x="5319880" y="4120764"/>
              <a:ext cx="1265164"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8" name="直線矢印コネクタ 357">
              <a:extLst>
                <a:ext uri="{FF2B5EF4-FFF2-40B4-BE49-F238E27FC236}">
                  <a16:creationId xmlns:a16="http://schemas.microsoft.com/office/drawing/2014/main" id="{4417AE2F-4123-07A0-9D96-247DAEDC2C2C}"/>
                </a:ext>
              </a:extLst>
            </p:cNvPr>
            <p:cNvCxnSpPr>
              <a:cxnSpLocks/>
            </p:cNvCxnSpPr>
            <p:nvPr/>
          </p:nvCxnSpPr>
          <p:spPr>
            <a:xfrm flipV="1">
              <a:off x="6245195" y="6438461"/>
              <a:ext cx="360000"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2" name="直線矢印コネクタ 361">
              <a:extLst>
                <a:ext uri="{FF2B5EF4-FFF2-40B4-BE49-F238E27FC236}">
                  <a16:creationId xmlns:a16="http://schemas.microsoft.com/office/drawing/2014/main" id="{070F68BF-E75C-C92C-7145-F358880B4166}"/>
                </a:ext>
              </a:extLst>
            </p:cNvPr>
            <p:cNvCxnSpPr>
              <a:cxnSpLocks/>
            </p:cNvCxnSpPr>
            <p:nvPr/>
          </p:nvCxnSpPr>
          <p:spPr>
            <a:xfrm>
              <a:off x="6359900" y="5693171"/>
              <a:ext cx="236532"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3" name="直線矢印コネクタ 362">
              <a:extLst>
                <a:ext uri="{FF2B5EF4-FFF2-40B4-BE49-F238E27FC236}">
                  <a16:creationId xmlns:a16="http://schemas.microsoft.com/office/drawing/2014/main" id="{D5B70B36-7BFA-23DE-6EE2-DFFFED75EC44}"/>
                </a:ext>
              </a:extLst>
            </p:cNvPr>
            <p:cNvCxnSpPr>
              <a:cxnSpLocks/>
            </p:cNvCxnSpPr>
            <p:nvPr/>
          </p:nvCxnSpPr>
          <p:spPr>
            <a:xfrm>
              <a:off x="6585044" y="1632958"/>
              <a:ext cx="0" cy="480550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6" name="直線矢印コネクタ 365">
              <a:extLst>
                <a:ext uri="{FF2B5EF4-FFF2-40B4-BE49-F238E27FC236}">
                  <a16:creationId xmlns:a16="http://schemas.microsoft.com/office/drawing/2014/main" id="{310C44DF-11F6-977F-5CCA-BDD6C6D6A42D}"/>
                </a:ext>
              </a:extLst>
            </p:cNvPr>
            <p:cNvCxnSpPr>
              <a:cxnSpLocks/>
            </p:cNvCxnSpPr>
            <p:nvPr/>
          </p:nvCxnSpPr>
          <p:spPr>
            <a:xfrm>
              <a:off x="6596432" y="3422909"/>
              <a:ext cx="45921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7" name="直線矢印コネクタ 366">
              <a:extLst>
                <a:ext uri="{FF2B5EF4-FFF2-40B4-BE49-F238E27FC236}">
                  <a16:creationId xmlns:a16="http://schemas.microsoft.com/office/drawing/2014/main" id="{2A597EF2-3EB3-70B4-4137-B5A4EC3D0026}"/>
                </a:ext>
              </a:extLst>
            </p:cNvPr>
            <p:cNvCxnSpPr>
              <a:cxnSpLocks/>
            </p:cNvCxnSpPr>
            <p:nvPr/>
          </p:nvCxnSpPr>
          <p:spPr>
            <a:xfrm rot="16200000">
              <a:off x="7449138" y="2994759"/>
              <a:ext cx="432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8" name="直線矢印コネクタ 367">
              <a:extLst>
                <a:ext uri="{FF2B5EF4-FFF2-40B4-BE49-F238E27FC236}">
                  <a16:creationId xmlns:a16="http://schemas.microsoft.com/office/drawing/2014/main" id="{1F60C3A8-A256-55DD-EB08-FECA2EDEFA30}"/>
                </a:ext>
              </a:extLst>
            </p:cNvPr>
            <p:cNvCxnSpPr>
              <a:cxnSpLocks/>
            </p:cNvCxnSpPr>
            <p:nvPr/>
          </p:nvCxnSpPr>
          <p:spPr>
            <a:xfrm>
              <a:off x="8680046" y="2302589"/>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7" name="直線矢印コネクタ 386">
              <a:extLst>
                <a:ext uri="{FF2B5EF4-FFF2-40B4-BE49-F238E27FC236}">
                  <a16:creationId xmlns:a16="http://schemas.microsoft.com/office/drawing/2014/main" id="{5F48DB5F-34EE-A3C4-EF45-E9F0B66C227C}"/>
                </a:ext>
              </a:extLst>
            </p:cNvPr>
            <p:cNvCxnSpPr>
              <a:cxnSpLocks/>
            </p:cNvCxnSpPr>
            <p:nvPr/>
          </p:nvCxnSpPr>
          <p:spPr>
            <a:xfrm>
              <a:off x="2428146" y="3403152"/>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8" name="直線矢印コネクタ 387">
              <a:extLst>
                <a:ext uri="{FF2B5EF4-FFF2-40B4-BE49-F238E27FC236}">
                  <a16:creationId xmlns:a16="http://schemas.microsoft.com/office/drawing/2014/main" id="{6CBACBD7-0E62-74A3-56B5-96F5C572723B}"/>
                </a:ext>
              </a:extLst>
            </p:cNvPr>
            <p:cNvCxnSpPr>
              <a:cxnSpLocks/>
            </p:cNvCxnSpPr>
            <p:nvPr/>
          </p:nvCxnSpPr>
          <p:spPr>
            <a:xfrm>
              <a:off x="2428146" y="4120764"/>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9" name="直線矢印コネクタ 388">
              <a:extLst>
                <a:ext uri="{FF2B5EF4-FFF2-40B4-BE49-F238E27FC236}">
                  <a16:creationId xmlns:a16="http://schemas.microsoft.com/office/drawing/2014/main" id="{A4916A1A-9160-78D0-2689-4A1212E76261}"/>
                </a:ext>
              </a:extLst>
            </p:cNvPr>
            <p:cNvCxnSpPr>
              <a:cxnSpLocks/>
            </p:cNvCxnSpPr>
            <p:nvPr/>
          </p:nvCxnSpPr>
          <p:spPr>
            <a:xfrm>
              <a:off x="2428146" y="4818180"/>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0" name="直線矢印コネクタ 389">
              <a:extLst>
                <a:ext uri="{FF2B5EF4-FFF2-40B4-BE49-F238E27FC236}">
                  <a16:creationId xmlns:a16="http://schemas.microsoft.com/office/drawing/2014/main" id="{52154A0F-AAAC-D7DD-29C4-CEC1865A9142}"/>
                </a:ext>
              </a:extLst>
            </p:cNvPr>
            <p:cNvCxnSpPr>
              <a:cxnSpLocks/>
            </p:cNvCxnSpPr>
            <p:nvPr/>
          </p:nvCxnSpPr>
          <p:spPr>
            <a:xfrm>
              <a:off x="2428146" y="5693171"/>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直線矢印コネクタ 390">
              <a:extLst>
                <a:ext uri="{FF2B5EF4-FFF2-40B4-BE49-F238E27FC236}">
                  <a16:creationId xmlns:a16="http://schemas.microsoft.com/office/drawing/2014/main" id="{CE1EFD2D-F81A-FEAF-FA68-5904CF2923F7}"/>
                </a:ext>
              </a:extLst>
            </p:cNvPr>
            <p:cNvCxnSpPr>
              <a:cxnSpLocks/>
            </p:cNvCxnSpPr>
            <p:nvPr/>
          </p:nvCxnSpPr>
          <p:spPr>
            <a:xfrm>
              <a:off x="2428146" y="6411492"/>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直線矢印コネクタ 385">
              <a:extLst>
                <a:ext uri="{FF2B5EF4-FFF2-40B4-BE49-F238E27FC236}">
                  <a16:creationId xmlns:a16="http://schemas.microsoft.com/office/drawing/2014/main" id="{0E9031BE-54AB-4D82-EE7B-6FB2C126D7C7}"/>
                </a:ext>
              </a:extLst>
            </p:cNvPr>
            <p:cNvCxnSpPr>
              <a:cxnSpLocks/>
            </p:cNvCxnSpPr>
            <p:nvPr/>
          </p:nvCxnSpPr>
          <p:spPr>
            <a:xfrm>
              <a:off x="4408779" y="5693171"/>
              <a:ext cx="321956"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345" name="星: 32 pt 344">
            <a:extLst>
              <a:ext uri="{FF2B5EF4-FFF2-40B4-BE49-F238E27FC236}">
                <a16:creationId xmlns:a16="http://schemas.microsoft.com/office/drawing/2014/main" id="{99E4C8DF-980A-2372-9466-761F3A0B982E}"/>
              </a:ext>
            </a:extLst>
          </p:cNvPr>
          <p:cNvSpPr/>
          <p:nvPr/>
        </p:nvSpPr>
        <p:spPr>
          <a:xfrm>
            <a:off x="7308002" y="4588537"/>
            <a:ext cx="2624248" cy="1554866"/>
          </a:xfrm>
          <a:prstGeom prst="star32">
            <a:avLst>
              <a:gd name="adj" fmla="val 47210"/>
            </a:avLst>
          </a:prstGeom>
          <a:solidFill>
            <a:srgbClr val="FFFF00"/>
          </a:solidFill>
          <a:ln w="60325" cmpd="thickThi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en-US" altLang="ja-JP"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xin</a:t>
            </a:r>
            <a:r>
              <a:rPr kumimoji="1" lang="en-US" altLang="ja-JP"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việc</a:t>
            </a:r>
            <a:r>
              <a:rPr kumimoji="1" lang="en-US" altLang="ja-JP"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a:t>
            </a:r>
            <a:endParaRPr kumimoji="1" lang="ja-JP" altLang="en-US" sz="1400"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11" name="四角形: 角を丸くする 310">
            <a:extLst>
              <a:ext uri="{FF2B5EF4-FFF2-40B4-BE49-F238E27FC236}">
                <a16:creationId xmlns:a16="http://schemas.microsoft.com/office/drawing/2014/main" id="{2E41B47D-3D05-F9F6-060C-06532AF44354}"/>
              </a:ext>
            </a:extLst>
          </p:cNvPr>
          <p:cNvSpPr/>
          <p:nvPr/>
        </p:nvSpPr>
        <p:spPr>
          <a:xfrm>
            <a:off x="1104763" y="3100785"/>
            <a:ext cx="1451245" cy="3569151"/>
          </a:xfrm>
          <a:prstGeom prst="roundRect">
            <a:avLst>
              <a:gd name="adj" fmla="val 7548"/>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vi-VN" altLang="ja-JP" sz="1400" dirty="0">
                <a:solidFill>
                  <a:schemeClr val="tx1"/>
                </a:solidFill>
                <a:latin typeface="Tahoma" panose="020B0604030504040204" pitchFamily="34" charset="0"/>
                <a:ea typeface="Tahoma" panose="020B0604030504040204" pitchFamily="34" charset="0"/>
                <a:cs typeface="Tahoma" panose="020B0604030504040204" pitchFamily="34" charset="0"/>
              </a:rPr>
              <a:t>Trường trung học cơ sở</a:t>
            </a:r>
            <a:endParaRPr kumimoji="1" lang="en-US" altLang="ja-JP"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39" name="四角形: 角を丸くする 338">
            <a:extLst>
              <a:ext uri="{FF2B5EF4-FFF2-40B4-BE49-F238E27FC236}">
                <a16:creationId xmlns:a16="http://schemas.microsoft.com/office/drawing/2014/main" id="{1BA54D96-3FE0-A64D-5C60-FE10BC7323E8}"/>
              </a:ext>
            </a:extLst>
          </p:cNvPr>
          <p:cNvSpPr/>
          <p:nvPr/>
        </p:nvSpPr>
        <p:spPr>
          <a:xfrm>
            <a:off x="7055642" y="1434186"/>
            <a:ext cx="1792931" cy="1420776"/>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es-ES_tradnl" altLang="ja-JP" sz="1400" dirty="0">
                <a:solidFill>
                  <a:schemeClr val="tx1"/>
                </a:solidFill>
                <a:latin typeface="Tahoma" panose="020B0604030504040204" pitchFamily="34" charset="0"/>
                <a:ea typeface="Tahoma" panose="020B0604030504040204" pitchFamily="34" charset="0"/>
                <a:cs typeface="Tahoma" panose="020B0604030504040204" pitchFamily="34" charset="0"/>
              </a:rPr>
              <a:t>Đại học</a:t>
            </a:r>
            <a:endParaRPr kumimoji="1" lang="en-US" altLang="ja-JP"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kumimoji="1" lang="vi-VN" altLang="ja-JP"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Một số khoa, như khoa y, có thời gian học là 6 năm.</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41" name="四角形: 角を丸くする 340">
            <a:extLst>
              <a:ext uri="{FF2B5EF4-FFF2-40B4-BE49-F238E27FC236}">
                <a16:creationId xmlns:a16="http://schemas.microsoft.com/office/drawing/2014/main" id="{CB4AEB8F-41E7-B2D2-B9D5-3675E8EB147C}"/>
              </a:ext>
            </a:extLst>
          </p:cNvPr>
          <p:cNvSpPr/>
          <p:nvPr/>
        </p:nvSpPr>
        <p:spPr>
          <a:xfrm>
            <a:off x="9013489" y="1978494"/>
            <a:ext cx="1276732" cy="876467"/>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es-ES_tradnl" altLang="ja-JP" sz="1400" dirty="0">
                <a:solidFill>
                  <a:schemeClr val="tx1"/>
                </a:solidFill>
                <a:latin typeface="Tahoma" panose="020B0604030504040204" pitchFamily="34" charset="0"/>
                <a:ea typeface="Tahoma" panose="020B0604030504040204" pitchFamily="34" charset="0"/>
                <a:cs typeface="Tahoma" panose="020B0604030504040204" pitchFamily="34" charset="0"/>
              </a:rPr>
              <a:t>Sau Đại học</a:t>
            </a:r>
            <a:endParaRPr kumimoji="1" lang="en-US" altLang="ja-JP"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2~5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40" name="四角形: 角を丸くする 339">
            <a:extLst>
              <a:ext uri="{FF2B5EF4-FFF2-40B4-BE49-F238E27FC236}">
                <a16:creationId xmlns:a16="http://schemas.microsoft.com/office/drawing/2014/main" id="{CB4FDFF2-DBEF-183C-244A-98182796C444}"/>
              </a:ext>
            </a:extLst>
          </p:cNvPr>
          <p:cNvSpPr/>
          <p:nvPr/>
        </p:nvSpPr>
        <p:spPr>
          <a:xfrm>
            <a:off x="7100625" y="3100785"/>
            <a:ext cx="1177355" cy="827748"/>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es-ES_tradnl" altLang="ja-JP" sz="1400" dirty="0">
                <a:solidFill>
                  <a:schemeClr val="tx1"/>
                </a:solidFill>
                <a:latin typeface="Tahoma" panose="020B0604030504040204" pitchFamily="34" charset="0"/>
                <a:ea typeface="Tahoma" panose="020B0604030504040204" pitchFamily="34" charset="0"/>
                <a:cs typeface="Tahoma" panose="020B0604030504040204" pitchFamily="34" charset="0"/>
              </a:rPr>
              <a:t>Cao đẳng</a:t>
            </a:r>
            <a:endParaRPr kumimoji="1" lang="en-US" altLang="ja-JP"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13" name="四角形: 角を丸くする 312">
            <a:extLst>
              <a:ext uri="{FF2B5EF4-FFF2-40B4-BE49-F238E27FC236}">
                <a16:creationId xmlns:a16="http://schemas.microsoft.com/office/drawing/2014/main" id="{6099B0F8-29E0-1C1C-17AB-DE6873C51235}"/>
              </a:ext>
            </a:extLst>
          </p:cNvPr>
          <p:cNvSpPr/>
          <p:nvPr/>
        </p:nvSpPr>
        <p:spPr>
          <a:xfrm>
            <a:off x="1082040" y="1234440"/>
            <a:ext cx="3459647" cy="776283"/>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b"/>
          <a:lstStyle/>
          <a:p>
            <a:pPr algn="ctr"/>
            <a:endParaRPr kumimoji="1" lang="en-US" altLang="ja-JP"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kumimoji="1" lang="en-US" altLang="ja-JP"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0" name="テキスト ボックス 329">
            <a:extLst>
              <a:ext uri="{FF2B5EF4-FFF2-40B4-BE49-F238E27FC236}">
                <a16:creationId xmlns:a16="http://schemas.microsoft.com/office/drawing/2014/main" id="{7050E29D-1E0A-663E-7895-EB06B5C996BE}"/>
              </a:ext>
            </a:extLst>
          </p:cNvPr>
          <p:cNvSpPr txBox="1"/>
          <p:nvPr/>
        </p:nvSpPr>
        <p:spPr>
          <a:xfrm>
            <a:off x="1084611" y="1233770"/>
            <a:ext cx="1554737" cy="800219"/>
          </a:xfrm>
          <a:prstGeom prst="rect">
            <a:avLst/>
          </a:prstGeom>
          <a:noFill/>
        </p:spPr>
        <p:txBody>
          <a:bodyPr wrap="square" rtlCol="0">
            <a:spAutoFit/>
          </a:bodyPr>
          <a:lstStyle/>
          <a:p>
            <a:pPr algn="ctr"/>
            <a:r>
              <a:rPr kumimoji="1" lang="vi-VN" altLang="ja-JP" sz="1200" spc="-20" dirty="0">
                <a:latin typeface="Tahoma" panose="020B0604030504040204" pitchFamily="34" charset="0"/>
                <a:ea typeface="Tahoma" panose="020B0604030504040204" pitchFamily="34" charset="0"/>
                <a:cs typeface="Tahoma" panose="020B0604030504040204" pitchFamily="34" charset="0"/>
              </a:rPr>
              <a:t>Trường trung</a:t>
            </a:r>
            <a:r>
              <a:rPr kumimoji="1" lang="en-US" altLang="ja-JP" sz="1200" spc="-20" dirty="0">
                <a:latin typeface="Tahoma" panose="020B0604030504040204" pitchFamily="34" charset="0"/>
                <a:ea typeface="Tahoma" panose="020B0604030504040204" pitchFamily="34" charset="0"/>
                <a:cs typeface="Tahoma" panose="020B0604030504040204" pitchFamily="34" charset="0"/>
              </a:rPr>
              <a:t> </a:t>
            </a:r>
            <a:r>
              <a:rPr kumimoji="1" lang="vi-VN" altLang="ja-JP" sz="1200" spc="-20" dirty="0">
                <a:latin typeface="Tahoma" panose="020B0604030504040204" pitchFamily="34" charset="0"/>
                <a:ea typeface="Tahoma" panose="020B0604030504040204" pitchFamily="34" charset="0"/>
                <a:cs typeface="Tahoma" panose="020B0604030504040204" pitchFamily="34" charset="0"/>
              </a:rPr>
              <a:t>học Chương</a:t>
            </a:r>
          </a:p>
          <a:p>
            <a:pPr algn="ctr"/>
            <a:r>
              <a:rPr kumimoji="1" lang="vi-VN" altLang="ja-JP" sz="1200" spc="-20" dirty="0">
                <a:latin typeface="Tahoma" panose="020B0604030504040204" pitchFamily="34" charset="0"/>
                <a:ea typeface="Tahoma" panose="020B0604030504040204" pitchFamily="34" charset="0"/>
                <a:cs typeface="Tahoma" panose="020B0604030504040204" pitchFamily="34" charset="0"/>
              </a:rPr>
              <a:t>trình giai đoạn</a:t>
            </a:r>
            <a:r>
              <a:rPr kumimoji="1" lang="en-US" altLang="ja-JP" sz="1200" spc="-20" dirty="0">
                <a:latin typeface="Tahoma" panose="020B0604030504040204" pitchFamily="34" charset="0"/>
                <a:ea typeface="Tahoma" panose="020B0604030504040204" pitchFamily="34" charset="0"/>
                <a:cs typeface="Tahoma" panose="020B0604030504040204" pitchFamily="34" charset="0"/>
              </a:rPr>
              <a:t> </a:t>
            </a:r>
            <a:r>
              <a:rPr kumimoji="1" lang="vi-VN" altLang="ja-JP" sz="1200" spc="-20" dirty="0">
                <a:latin typeface="Tahoma" panose="020B0604030504040204" pitchFamily="34" charset="0"/>
                <a:ea typeface="Tahoma" panose="020B0604030504040204" pitchFamily="34" charset="0"/>
                <a:cs typeface="Tahoma" panose="020B0604030504040204" pitchFamily="34" charset="0"/>
              </a:rPr>
              <a:t>đầu</a:t>
            </a:r>
            <a:endParaRPr kumimoji="1" lang="es-ES_tradnl" altLang="ja-JP" sz="1200" spc="-20" dirty="0">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nvGrpSpPr>
          <p:cNvPr id="31" name="グループ化 30">
            <a:extLst>
              <a:ext uri="{FF2B5EF4-FFF2-40B4-BE49-F238E27FC236}">
                <a16:creationId xmlns:a16="http://schemas.microsoft.com/office/drawing/2014/main" id="{3BEE87DE-BD2C-145E-E4B0-B4A3960CCDC9}"/>
              </a:ext>
            </a:extLst>
          </p:cNvPr>
          <p:cNvGrpSpPr/>
          <p:nvPr/>
        </p:nvGrpSpPr>
        <p:grpSpPr>
          <a:xfrm>
            <a:off x="1084612" y="2094638"/>
            <a:ext cx="3471155" cy="537965"/>
            <a:chOff x="1084612" y="2018436"/>
            <a:chExt cx="3471155" cy="537965"/>
          </a:xfrm>
        </p:grpSpPr>
        <p:sp>
          <p:nvSpPr>
            <p:cNvPr id="316" name="四角形: 角を丸くする 315">
              <a:extLst>
                <a:ext uri="{FF2B5EF4-FFF2-40B4-BE49-F238E27FC236}">
                  <a16:creationId xmlns:a16="http://schemas.microsoft.com/office/drawing/2014/main" id="{DF3831B9-3958-18D3-5C65-71F5D97CE875}"/>
                </a:ext>
              </a:extLst>
            </p:cNvPr>
            <p:cNvSpPr/>
            <p:nvPr/>
          </p:nvSpPr>
          <p:spPr>
            <a:xfrm>
              <a:off x="1084612" y="2018436"/>
              <a:ext cx="3471155" cy="5379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17" name="テキスト ボックス 316">
              <a:extLst>
                <a:ext uri="{FF2B5EF4-FFF2-40B4-BE49-F238E27FC236}">
                  <a16:creationId xmlns:a16="http://schemas.microsoft.com/office/drawing/2014/main" id="{63891657-3661-4478-4399-839DC8947A1B}"/>
                </a:ext>
              </a:extLst>
            </p:cNvPr>
            <p:cNvSpPr txBox="1"/>
            <p:nvPr/>
          </p:nvSpPr>
          <p:spPr>
            <a:xfrm>
              <a:off x="1252504" y="2060987"/>
              <a:ext cx="1308706" cy="461665"/>
            </a:xfrm>
            <a:prstGeom prst="rect">
              <a:avLst/>
            </a:prstGeom>
            <a:noFill/>
          </p:spPr>
          <p:txBody>
            <a:bodyPr wrap="square" rtlCol="0">
              <a:spAutoFit/>
            </a:bodyPr>
            <a:lstStyle/>
            <a:p>
              <a:pPr algn="ctr"/>
              <a:r>
                <a:rPr kumimoji="1" lang="vi-VN" altLang="ja-JP" sz="1200" dirty="0">
                  <a:latin typeface="Tahoma" panose="020B0604030504040204" pitchFamily="34" charset="0"/>
                  <a:ea typeface="UD デジタル 教科書体 NP-B" panose="02020700000000000000" pitchFamily="18" charset="-128"/>
                  <a:cs typeface="Tahoma" panose="020B0604030504040204" pitchFamily="34" charset="0"/>
                </a:rPr>
                <a:t>Khối Trung học Cơ sở</a:t>
              </a:r>
              <a:r>
                <a:rPr kumimoji="1" lang="ja-JP" altLang="en-US" sz="1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200" i="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18" name="テキスト ボックス 317">
              <a:extLst>
                <a:ext uri="{FF2B5EF4-FFF2-40B4-BE49-F238E27FC236}">
                  <a16:creationId xmlns:a16="http://schemas.microsoft.com/office/drawing/2014/main" id="{BFA61581-F60C-C6A6-0372-133182921A65}"/>
                </a:ext>
              </a:extLst>
            </p:cNvPr>
            <p:cNvSpPr txBox="1"/>
            <p:nvPr/>
          </p:nvSpPr>
          <p:spPr>
            <a:xfrm>
              <a:off x="2884653" y="2060987"/>
              <a:ext cx="1308706" cy="461665"/>
            </a:xfrm>
            <a:prstGeom prst="rect">
              <a:avLst/>
            </a:prstGeom>
            <a:noFill/>
          </p:spPr>
          <p:txBody>
            <a:bodyPr wrap="square" rtlCol="0">
              <a:spAutoFit/>
            </a:bodyPr>
            <a:lstStyle/>
            <a:p>
              <a:pPr algn="ctr"/>
              <a:r>
                <a:rPr kumimoji="1" lang="en-US" altLang="ja-JP" sz="1200" dirty="0" err="1">
                  <a:latin typeface="Tahoma" panose="020B0604030504040204" pitchFamily="34" charset="0"/>
                  <a:ea typeface="UD デジタル 教科書体 NP-B" panose="02020700000000000000" pitchFamily="18" charset="-128"/>
                  <a:cs typeface="Tahoma" panose="020B0604030504040204" pitchFamily="34" charset="0"/>
                </a:rPr>
                <a:t>Khối</a:t>
              </a:r>
              <a:r>
                <a:rPr kumimoji="1" lang="en-US" altLang="ja-JP" sz="1200" dirty="0">
                  <a:latin typeface="Tahoma" panose="020B0604030504040204" pitchFamily="34" charset="0"/>
                  <a:ea typeface="UD デジタル 教科書体 NP-B" panose="02020700000000000000" pitchFamily="18" charset="-128"/>
                  <a:cs typeface="Tahoma" panose="020B0604030504040204" pitchFamily="34" charset="0"/>
                </a:rPr>
                <a:t> Trung </a:t>
              </a:r>
              <a:r>
                <a:rPr kumimoji="1" lang="en-US" altLang="ja-JP" sz="1200" dirty="0" err="1">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1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200" dirty="0" err="1">
                  <a:latin typeface="Tahoma" panose="020B0604030504040204" pitchFamily="34" charset="0"/>
                  <a:ea typeface="UD デジタル 教科書体 NP-B" panose="02020700000000000000" pitchFamily="18" charset="-128"/>
                  <a:cs typeface="Tahoma" panose="020B0604030504040204" pitchFamily="34" charset="0"/>
                </a:rPr>
                <a:t>Phổ</a:t>
              </a:r>
              <a:r>
                <a:rPr kumimoji="1" lang="en-US" altLang="ja-JP" sz="1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200" dirty="0" err="1">
                  <a:latin typeface="Tahoma" panose="020B0604030504040204" pitchFamily="34" charset="0"/>
                  <a:ea typeface="UD デジタル 教科書体 NP-B" panose="02020700000000000000" pitchFamily="18" charset="-128"/>
                  <a:cs typeface="Tahoma" panose="020B0604030504040204" pitchFamily="34" charset="0"/>
                </a:rPr>
                <a:t>thông</a:t>
              </a:r>
              <a:r>
                <a:rPr kumimoji="1" lang="ja-JP" altLang="en-US" sz="1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200" i="1" dirty="0">
                <a:latin typeface="Tahoma" panose="020B0604030504040204" pitchFamily="34" charset="0"/>
                <a:ea typeface="UD デジタル 教科書体 NP-B" panose="02020700000000000000" pitchFamily="18" charset="-128"/>
                <a:cs typeface="Tahoma" panose="020B0604030504040204" pitchFamily="34" charset="0"/>
              </a:endParaRPr>
            </a:p>
          </p:txBody>
        </p:sp>
      </p:grpSp>
      <p:sp>
        <p:nvSpPr>
          <p:cNvPr id="314" name="四角形: 角を丸くする 313">
            <a:extLst>
              <a:ext uri="{FF2B5EF4-FFF2-40B4-BE49-F238E27FC236}">
                <a16:creationId xmlns:a16="http://schemas.microsoft.com/office/drawing/2014/main" id="{EA7D029C-9DF6-FFF3-E152-E31B9B830D1D}"/>
              </a:ext>
            </a:extLst>
          </p:cNvPr>
          <p:cNvSpPr/>
          <p:nvPr/>
        </p:nvSpPr>
        <p:spPr>
          <a:xfrm>
            <a:off x="2782493" y="3014479"/>
            <a:ext cx="1787206" cy="731747"/>
          </a:xfrm>
          <a:prstGeom prst="roundRect">
            <a:avLst>
              <a:gd name="adj" fmla="val 8384"/>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chor="ctr"/>
          <a:lstStyle/>
          <a:p>
            <a:pPr>
              <a:lnSpc>
                <a:spcPts val="1500"/>
              </a:lnSpc>
            </a:pPr>
            <a:r>
              <a:rPr kumimoji="1" lang="en-US" altLang="ja-JP" sz="12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kumimoji="1" lang="en-US" altLang="ja-JP" sz="1200"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kumimoji="1" lang="en-US" altLang="ja-JP"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dirty="0" err="1">
                <a:solidFill>
                  <a:schemeClr val="tx1"/>
                </a:solidFill>
                <a:latin typeface="Tahoma" panose="020B0604030504040204" pitchFamily="34" charset="0"/>
                <a:ea typeface="Tahoma" panose="020B0604030504040204" pitchFamily="34" charset="0"/>
                <a:cs typeface="Tahoma" panose="020B0604030504040204" pitchFamily="34" charset="0"/>
              </a:rPr>
              <a:t>cả</a:t>
            </a:r>
            <a:r>
              <a:rPr kumimoji="1" lang="en-US" altLang="ja-JP"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dirty="0" err="1">
                <a:solidFill>
                  <a:schemeClr val="tx1"/>
                </a:solidFill>
                <a:latin typeface="Tahoma" panose="020B0604030504040204" pitchFamily="34" charset="0"/>
                <a:ea typeface="Tahoma" panose="020B0604030504040204" pitchFamily="34" charset="0"/>
                <a:cs typeface="Tahoma" panose="020B0604030504040204" pitchFamily="34" charset="0"/>
              </a:rPr>
              <a:t>ngày</a:t>
            </a:r>
            <a:r>
              <a:rPr kumimoji="1" lang="en-US" altLang="ja-JP" sz="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lnSpc>
                <a:spcPts val="1500"/>
              </a:lnSpc>
            </a:pPr>
            <a:r>
              <a:rPr kumimoji="1" lang="vi-VN" altLang="ja-JP" sz="1400" spc="-100" dirty="0">
                <a:solidFill>
                  <a:schemeClr val="tx1"/>
                </a:solidFill>
                <a:latin typeface="Tahoma" panose="020B0604030504040204" pitchFamily="34" charset="0"/>
                <a:ea typeface="Tahoma" panose="020B0604030504040204" pitchFamily="34" charset="0"/>
                <a:cs typeface="Tahoma" panose="020B0604030504040204" pitchFamily="34" charset="0"/>
              </a:rPr>
              <a:t>Trường trung học phổ thông</a:t>
            </a:r>
            <a:r>
              <a:rPr kumimoji="1" lang="ja-JP" altLang="en-US" sz="1400" spc="-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9" name="テキスト ボックス 18">
            <a:extLst>
              <a:ext uri="{FF2B5EF4-FFF2-40B4-BE49-F238E27FC236}">
                <a16:creationId xmlns:a16="http://schemas.microsoft.com/office/drawing/2014/main" id="{B22890AC-210F-8984-C73F-C0A04DCEE14B}"/>
              </a:ext>
            </a:extLst>
          </p:cNvPr>
          <p:cNvSpPr txBox="1"/>
          <p:nvPr/>
        </p:nvSpPr>
        <p:spPr>
          <a:xfrm>
            <a:off x="4118516" y="3070030"/>
            <a:ext cx="396000" cy="162289"/>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Tahoma" panose="020B0604030504040204" pitchFamily="34" charset="0"/>
                <a:ea typeface="Tahoma" panose="020B0604030504040204" pitchFamily="34" charset="0"/>
                <a:cs typeface="Tahoma" panose="020B0604030504040204" pitchFamily="34" charset="0"/>
              </a:rPr>
              <a:t>P.8</a:t>
            </a:r>
            <a:endParaRPr kumimoji="1" lang="ja-JP" altLang="en-US" sz="105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37" name="フローチャート: 書類 336">
            <a:extLst>
              <a:ext uri="{FF2B5EF4-FFF2-40B4-BE49-F238E27FC236}">
                <a16:creationId xmlns:a16="http://schemas.microsoft.com/office/drawing/2014/main" id="{4FF7CEFD-9C88-2043-EE4D-30BF56F0AF5A}"/>
              </a:ext>
            </a:extLst>
          </p:cNvPr>
          <p:cNvSpPr/>
          <p:nvPr/>
        </p:nvSpPr>
        <p:spPr>
          <a:xfrm rot="16200000">
            <a:off x="4811246" y="3792079"/>
            <a:ext cx="674627" cy="610747"/>
          </a:xfrm>
          <a:prstGeom prst="flowChartDocumen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sp>
        <p:nvSpPr>
          <p:cNvPr id="323" name="四角形: 角を丸くする 322">
            <a:extLst>
              <a:ext uri="{FF2B5EF4-FFF2-40B4-BE49-F238E27FC236}">
                <a16:creationId xmlns:a16="http://schemas.microsoft.com/office/drawing/2014/main" id="{3E4116DD-127E-AB71-46BF-22F0DEDF8E24}"/>
              </a:ext>
            </a:extLst>
          </p:cNvPr>
          <p:cNvSpPr/>
          <p:nvPr/>
        </p:nvSpPr>
        <p:spPr>
          <a:xfrm>
            <a:off x="2784150" y="3765136"/>
            <a:ext cx="2561756" cy="676760"/>
          </a:xfrm>
          <a:prstGeom prst="roundRect">
            <a:avLst>
              <a:gd name="adj" fmla="val 10101"/>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chor="ctr"/>
          <a:lstStyle/>
          <a:p>
            <a:pPr indent="182563">
              <a:lnSpc>
                <a:spcPts val="1500"/>
              </a:lnSpc>
            </a:pP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kumimoji="1" lang="en-US" altLang="ja-JP" sz="1200" spc="-100"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spc="-100"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spc="-100" dirty="0" err="1">
                <a:solidFill>
                  <a:schemeClr val="tx1"/>
                </a:solidFill>
                <a:latin typeface="Tahoma" panose="020B0604030504040204" pitchFamily="34" charset="0"/>
                <a:ea typeface="Tahoma" panose="020B0604030504040204" pitchFamily="34" charset="0"/>
                <a:cs typeface="Tahoma" panose="020B0604030504040204" pitchFamily="34" charset="0"/>
              </a:rPr>
              <a:t>nửa</a:t>
            </a: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kumimoji="1" lang="en-US" altLang="ja-JP" sz="1200" spc="-100" dirty="0" err="1">
                <a:solidFill>
                  <a:schemeClr val="tx1"/>
                </a:solidFill>
                <a:latin typeface="Tahoma" panose="020B0604030504040204" pitchFamily="34" charset="0"/>
                <a:ea typeface="Tahoma" panose="020B0604030504040204" pitchFamily="34" charset="0"/>
                <a:cs typeface="Tahoma" panose="020B0604030504040204" pitchFamily="34" charset="0"/>
              </a:rPr>
              <a:t>buổi</a:t>
            </a: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indent="266700">
              <a:lnSpc>
                <a:spcPts val="1500"/>
              </a:lnSpc>
            </a:pPr>
            <a:r>
              <a:rPr kumimoji="1" lang="es-ES_tradnl"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Hình thức học từ xa</a:t>
            </a:r>
            <a:r>
              <a:rPr kumimoji="1" lang="en-US" altLang="ja-JP" sz="1200" spc="-1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lnSpc>
                <a:spcPts val="1500"/>
              </a:lnSpc>
            </a:pPr>
            <a:r>
              <a:rPr kumimoji="1" lang="vi-VN" altLang="ja-JP" sz="1400" spc="-100" dirty="0">
                <a:solidFill>
                  <a:schemeClr val="tx1"/>
                </a:solidFill>
                <a:latin typeface="Tahoma" panose="020B0604030504040204" pitchFamily="34" charset="0"/>
                <a:ea typeface="Tahoma" panose="020B0604030504040204" pitchFamily="34" charset="0"/>
                <a:cs typeface="Tahoma" panose="020B0604030504040204" pitchFamily="34" charset="0"/>
              </a:rPr>
              <a:t>Trường trung học phổ thông</a:t>
            </a:r>
            <a:r>
              <a:rPr kumimoji="1" lang="ja-JP" altLang="en-US" sz="1200"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2" name="テキスト ボックス 21">
            <a:extLst>
              <a:ext uri="{FF2B5EF4-FFF2-40B4-BE49-F238E27FC236}">
                <a16:creationId xmlns:a16="http://schemas.microsoft.com/office/drawing/2014/main" id="{A6CC4300-C3F2-82F6-1A5D-C3C3AB0F16BD}"/>
              </a:ext>
            </a:extLst>
          </p:cNvPr>
          <p:cNvSpPr txBox="1"/>
          <p:nvPr/>
        </p:nvSpPr>
        <p:spPr>
          <a:xfrm>
            <a:off x="4877267" y="3824179"/>
            <a:ext cx="396000" cy="162289"/>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Tahoma" panose="020B0604030504040204" pitchFamily="34" charset="0"/>
                <a:ea typeface="Tahoma" panose="020B0604030504040204" pitchFamily="34" charset="0"/>
                <a:cs typeface="Tahoma" panose="020B0604030504040204" pitchFamily="34" charset="0"/>
              </a:rPr>
              <a:t>P.9</a:t>
            </a:r>
            <a:endParaRPr kumimoji="1" lang="ja-JP" altLang="en-US" sz="1050" dirty="0">
              <a:latin typeface="Tahoma" panose="020B0604030504040204" pitchFamily="34" charset="0"/>
              <a:ea typeface="UD デジタル 教科書体 NP-B" panose="02020700000000000000" pitchFamily="18" charset="-128"/>
              <a:cs typeface="Tahoma" panose="020B0604030504040204" pitchFamily="34" charset="0"/>
            </a:endParaRPr>
          </a:p>
        </p:txBody>
      </p:sp>
      <p:grpSp>
        <p:nvGrpSpPr>
          <p:cNvPr id="34" name="グループ化 33">
            <a:extLst>
              <a:ext uri="{FF2B5EF4-FFF2-40B4-BE49-F238E27FC236}">
                <a16:creationId xmlns:a16="http://schemas.microsoft.com/office/drawing/2014/main" id="{08F23809-49B0-06C7-8278-0FAEED23533F}"/>
              </a:ext>
            </a:extLst>
          </p:cNvPr>
          <p:cNvGrpSpPr/>
          <p:nvPr/>
        </p:nvGrpSpPr>
        <p:grpSpPr>
          <a:xfrm>
            <a:off x="2775476" y="4555405"/>
            <a:ext cx="2678459" cy="504000"/>
            <a:chOff x="2775476" y="3962393"/>
            <a:chExt cx="2678459" cy="504000"/>
          </a:xfrm>
        </p:grpSpPr>
        <p:sp>
          <p:nvSpPr>
            <p:cNvPr id="315" name="四角形: 角を丸くする 314">
              <a:extLst>
                <a:ext uri="{FF2B5EF4-FFF2-40B4-BE49-F238E27FC236}">
                  <a16:creationId xmlns:a16="http://schemas.microsoft.com/office/drawing/2014/main" id="{6BD6389A-0EA4-BE6F-9570-7C6A98D4B7E2}"/>
                </a:ext>
              </a:extLst>
            </p:cNvPr>
            <p:cNvSpPr/>
            <p:nvPr/>
          </p:nvSpPr>
          <p:spPr>
            <a:xfrm>
              <a:off x="2775476" y="3962393"/>
              <a:ext cx="2678459" cy="504000"/>
            </a:xfrm>
            <a:prstGeom prst="roundRect">
              <a:avLst>
                <a:gd name="adj" fmla="val 1473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pPr>
                <a:lnSpc>
                  <a:spcPts val="1500"/>
                </a:lnSpc>
              </a:pPr>
              <a:r>
                <a:rPr kumimoji="1" lang="vi-VN" altLang="ja-JP" sz="1400" spc="-50" dirty="0">
                  <a:solidFill>
                    <a:schemeClr val="bg1"/>
                  </a:solidFill>
                  <a:latin typeface="Tahoma" panose="020B0604030504040204" pitchFamily="34" charset="0"/>
                  <a:ea typeface="Tahoma" panose="020B0604030504040204" pitchFamily="34" charset="0"/>
                  <a:cs typeface="Tahoma" panose="020B0604030504040204" pitchFamily="34" charset="0"/>
                </a:rPr>
                <a:t>Trường kĩ thuật chuyên nghiệp</a:t>
              </a:r>
              <a:endParaRPr kumimoji="1" lang="en-US" altLang="ja-JP" sz="1400" spc="-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ts val="1500"/>
                </a:lnSpc>
              </a:pPr>
              <a:r>
                <a:rPr kumimoji="1" lang="vi-VN" altLang="ja-JP" sz="1100" spc="-50" dirty="0">
                  <a:solidFill>
                    <a:schemeClr val="bg1"/>
                  </a:solidFill>
                  <a:latin typeface="Tahoma" panose="020B0604030504040204" pitchFamily="34" charset="0"/>
                  <a:ea typeface="Tahoma" panose="020B0604030504040204" pitchFamily="34" charset="0"/>
                  <a:cs typeface="Tahoma" panose="020B0604030504040204" pitchFamily="34" charset="0"/>
                </a:rPr>
                <a:t>/ Trường Kosen</a:t>
              </a:r>
              <a:r>
                <a:rPr kumimoji="1" lang="ja-JP" altLang="en-US" sz="1100" spc="-5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5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4" name="テキスト ボックス 23">
              <a:extLst>
                <a:ext uri="{FF2B5EF4-FFF2-40B4-BE49-F238E27FC236}">
                  <a16:creationId xmlns:a16="http://schemas.microsoft.com/office/drawing/2014/main" id="{3BEF92E8-291A-263C-487C-7FC7B02DA561}"/>
                </a:ext>
              </a:extLst>
            </p:cNvPr>
            <p:cNvSpPr txBox="1"/>
            <p:nvPr/>
          </p:nvSpPr>
          <p:spPr>
            <a:xfrm>
              <a:off x="5004528" y="4280521"/>
              <a:ext cx="396000" cy="162289"/>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Tahoma" panose="020B0604030504040204" pitchFamily="34" charset="0"/>
                  <a:ea typeface="Tahoma" panose="020B0604030504040204" pitchFamily="34" charset="0"/>
                  <a:cs typeface="Tahoma" panose="020B0604030504040204" pitchFamily="34" charset="0"/>
                </a:rPr>
                <a:t>P.27</a:t>
              </a:r>
              <a:endParaRPr kumimoji="1" lang="ja-JP" altLang="en-US" sz="1050" dirty="0">
                <a:latin typeface="Tahoma" panose="020B0604030504040204" pitchFamily="34" charset="0"/>
                <a:ea typeface="UD デジタル 教科書体 NP-B" panose="02020700000000000000" pitchFamily="18" charset="-128"/>
                <a:cs typeface="Tahoma" panose="020B0604030504040204" pitchFamily="34" charset="0"/>
              </a:endParaRPr>
            </a:p>
          </p:txBody>
        </p:sp>
      </p:grpSp>
      <p:grpSp>
        <p:nvGrpSpPr>
          <p:cNvPr id="336" name="グループ化 335">
            <a:extLst>
              <a:ext uri="{FF2B5EF4-FFF2-40B4-BE49-F238E27FC236}">
                <a16:creationId xmlns:a16="http://schemas.microsoft.com/office/drawing/2014/main" id="{56B73446-B7B8-FDA9-29D4-3748192DCCE5}"/>
              </a:ext>
            </a:extLst>
          </p:cNvPr>
          <p:cNvGrpSpPr/>
          <p:nvPr/>
        </p:nvGrpSpPr>
        <p:grpSpPr>
          <a:xfrm>
            <a:off x="2739937" y="5139113"/>
            <a:ext cx="3777488" cy="960256"/>
            <a:chOff x="2812682" y="4528601"/>
            <a:chExt cx="3663879" cy="813207"/>
          </a:xfrm>
        </p:grpSpPr>
        <p:sp>
          <p:nvSpPr>
            <p:cNvPr id="333" name="四角形: 角を丸くする 332">
              <a:extLst>
                <a:ext uri="{FF2B5EF4-FFF2-40B4-BE49-F238E27FC236}">
                  <a16:creationId xmlns:a16="http://schemas.microsoft.com/office/drawing/2014/main" id="{72257AA0-00C5-D756-6BD3-1C42FBAF5048}"/>
                </a:ext>
              </a:extLst>
            </p:cNvPr>
            <p:cNvSpPr/>
            <p:nvPr/>
          </p:nvSpPr>
          <p:spPr>
            <a:xfrm>
              <a:off x="2812682" y="4528601"/>
              <a:ext cx="1769620" cy="813206"/>
            </a:xfrm>
            <a:prstGeom prst="roundRect">
              <a:avLst>
                <a:gd name="adj" fmla="val 8384"/>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vi-VN" altLang="ja-JP" sz="1300" spc="-60" dirty="0">
                  <a:solidFill>
                    <a:schemeClr val="tx1"/>
                  </a:solidFill>
                  <a:latin typeface="Tahoma" panose="020B0604030504040204" pitchFamily="34" charset="0"/>
                  <a:ea typeface="Tahoma" panose="020B0604030504040204" pitchFamily="34" charset="0"/>
                  <a:cs typeface="Tahoma" panose="020B0604030504040204" pitchFamily="34" charset="0"/>
                </a:rPr>
                <a:t>Trường chuyên môn </a:t>
              </a:r>
            </a:p>
            <a:p>
              <a:pPr algn="ctr"/>
              <a:r>
                <a:rPr kumimoji="1" lang="vi-VN" altLang="ja-JP" sz="1300" spc="-60" dirty="0">
                  <a:solidFill>
                    <a:schemeClr val="tx1"/>
                  </a:solidFill>
                  <a:latin typeface="Tahoma" panose="020B0604030504040204" pitchFamily="34" charset="0"/>
                  <a:ea typeface="Tahoma" panose="020B0604030504040204" pitchFamily="34" charset="0"/>
                  <a:cs typeface="Tahoma" panose="020B0604030504040204" pitchFamily="34" charset="0"/>
                </a:rPr>
                <a:t>Chương trình phổ thông</a:t>
              </a:r>
              <a:endParaRPr kumimoji="1" lang="es-ES_tradnl" altLang="ja-JP" sz="1300" spc="-6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1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kumimoji="1" lang="vi-VN" altLang="ja-JP" sz="1100"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Trường trung cấp chuyên nghiệp</a:t>
              </a:r>
              <a:r>
                <a:rPr kumimoji="1" lang="en-US" altLang="ja-JP" sz="11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1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đến</a:t>
              </a: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 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35" name="四角形: 角を丸くする 334">
              <a:extLst>
                <a:ext uri="{FF2B5EF4-FFF2-40B4-BE49-F238E27FC236}">
                  <a16:creationId xmlns:a16="http://schemas.microsoft.com/office/drawing/2014/main" id="{E52ECEA1-3012-060C-A390-3AD99E0849E4}"/>
                </a:ext>
              </a:extLst>
            </p:cNvPr>
            <p:cNvSpPr/>
            <p:nvPr/>
          </p:nvSpPr>
          <p:spPr>
            <a:xfrm>
              <a:off x="4750501" y="4553470"/>
              <a:ext cx="1726060" cy="788338"/>
            </a:xfrm>
            <a:prstGeom prst="roundRect">
              <a:avLst>
                <a:gd name="adj" fmla="val 8384"/>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vi-VN" altLang="ja-JP" sz="1300" spc="-60" dirty="0">
                  <a:solidFill>
                    <a:schemeClr val="bg1"/>
                  </a:solidFill>
                  <a:latin typeface="Tahoma" panose="020B0604030504040204" pitchFamily="34" charset="0"/>
                  <a:ea typeface="Tahoma" panose="020B0604030504040204" pitchFamily="34" charset="0"/>
                  <a:cs typeface="Tahoma" panose="020B0604030504040204" pitchFamily="34" charset="0"/>
                </a:rPr>
                <a:t>Trường chuyên môn </a:t>
              </a:r>
            </a:p>
            <a:p>
              <a:pPr algn="ctr"/>
              <a:r>
                <a:rPr kumimoji="1" lang="vi-VN" altLang="ja-JP" sz="1300" spc="-60" dirty="0">
                  <a:solidFill>
                    <a:schemeClr val="bg1"/>
                  </a:solidFill>
                  <a:latin typeface="Tahoma" panose="020B0604030504040204" pitchFamily="34" charset="0"/>
                  <a:ea typeface="Tahoma" panose="020B0604030504040204" pitchFamily="34" charset="0"/>
                  <a:cs typeface="Tahoma" panose="020B0604030504040204" pitchFamily="34" charset="0"/>
                </a:rPr>
                <a:t>Chương trình dạy nghề</a:t>
              </a:r>
              <a:endParaRPr kumimoji="1" lang="en-US" altLang="ja-JP" sz="1300" spc="-6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1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kumimoji="1" lang="vi-VN" altLang="ja-JP" sz="110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Trường dạy nghề</a:t>
              </a:r>
              <a:r>
                <a:rPr kumimoji="1" lang="en-US" altLang="ja-JP" sz="110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1100"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Trường Senmon</a:t>
              </a:r>
              <a:r>
                <a:rPr kumimoji="1" lang="en-US" altLang="ja-JP" sz="11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đến</a:t>
              </a: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 4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sp>
        <p:nvSpPr>
          <p:cNvPr id="27" name="テキスト ボックス 26">
            <a:extLst>
              <a:ext uri="{FF2B5EF4-FFF2-40B4-BE49-F238E27FC236}">
                <a16:creationId xmlns:a16="http://schemas.microsoft.com/office/drawing/2014/main" id="{22AE7260-2D83-C544-73D9-E70B0C2F8507}"/>
              </a:ext>
            </a:extLst>
          </p:cNvPr>
          <p:cNvSpPr txBox="1"/>
          <p:nvPr/>
        </p:nvSpPr>
        <p:spPr>
          <a:xfrm>
            <a:off x="4079427" y="5917198"/>
            <a:ext cx="404501" cy="162289"/>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Tahoma" panose="020B0604030504040204" pitchFamily="34" charset="0"/>
                <a:ea typeface="Tahoma" panose="020B0604030504040204" pitchFamily="34" charset="0"/>
                <a:cs typeface="Tahoma" panose="020B0604030504040204" pitchFamily="34" charset="0"/>
              </a:rPr>
              <a:t>P.29</a:t>
            </a:r>
          </a:p>
        </p:txBody>
      </p:sp>
      <p:grpSp>
        <p:nvGrpSpPr>
          <p:cNvPr id="39" name="グループ化 38">
            <a:extLst>
              <a:ext uri="{FF2B5EF4-FFF2-40B4-BE49-F238E27FC236}">
                <a16:creationId xmlns:a16="http://schemas.microsoft.com/office/drawing/2014/main" id="{204C4D44-7FA2-073D-BB90-4FE768EB246F}"/>
              </a:ext>
            </a:extLst>
          </p:cNvPr>
          <p:cNvGrpSpPr/>
          <p:nvPr/>
        </p:nvGrpSpPr>
        <p:grpSpPr>
          <a:xfrm>
            <a:off x="2775476" y="6218194"/>
            <a:ext cx="3633581" cy="475200"/>
            <a:chOff x="2775476" y="5357530"/>
            <a:chExt cx="3633581" cy="475200"/>
          </a:xfrm>
        </p:grpSpPr>
        <p:grpSp>
          <p:nvGrpSpPr>
            <p:cNvPr id="26" name="グループ化 25">
              <a:extLst>
                <a:ext uri="{FF2B5EF4-FFF2-40B4-BE49-F238E27FC236}">
                  <a16:creationId xmlns:a16="http://schemas.microsoft.com/office/drawing/2014/main" id="{F6BEF359-6FFE-9B79-F94D-049C11AA7887}"/>
                </a:ext>
              </a:extLst>
            </p:cNvPr>
            <p:cNvGrpSpPr/>
            <p:nvPr/>
          </p:nvGrpSpPr>
          <p:grpSpPr>
            <a:xfrm>
              <a:off x="2775476" y="5357530"/>
              <a:ext cx="3633581" cy="475200"/>
              <a:chOff x="2775476" y="5357530"/>
              <a:chExt cx="3633581" cy="475200"/>
            </a:xfrm>
          </p:grpSpPr>
          <p:sp>
            <p:nvSpPr>
              <p:cNvPr id="334" name="四角形: 角を丸くする 333">
                <a:extLst>
                  <a:ext uri="{FF2B5EF4-FFF2-40B4-BE49-F238E27FC236}">
                    <a16:creationId xmlns:a16="http://schemas.microsoft.com/office/drawing/2014/main" id="{47AF051E-B66E-9588-1A5B-5E6626BF670B}"/>
                  </a:ext>
                </a:extLst>
              </p:cNvPr>
              <p:cNvSpPr/>
              <p:nvPr/>
            </p:nvSpPr>
            <p:spPr>
              <a:xfrm>
                <a:off x="2775476" y="5358803"/>
                <a:ext cx="3418299" cy="473927"/>
              </a:xfrm>
              <a:prstGeom prst="roundRect">
                <a:avLst>
                  <a:gd name="adj" fmla="val 8384"/>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b"/>
              <a:lstStyle/>
              <a:p>
                <a:r>
                  <a:rPr kumimoji="1" lang="vi-VN" altLang="ja-JP" sz="1400" spc="-60" dirty="0">
                    <a:solidFill>
                      <a:schemeClr val="bg1"/>
                    </a:solidFill>
                    <a:latin typeface="Tahoma" panose="020B0604030504040204" pitchFamily="34" charset="0"/>
                    <a:ea typeface="Tahoma" panose="020B0604030504040204" pitchFamily="34" charset="0"/>
                    <a:cs typeface="Tahoma" panose="020B0604030504040204" pitchFamily="34" charset="0"/>
                  </a:rPr>
                  <a:t>Trường chuyên môn Chương trình chung</a:t>
                </a:r>
                <a:endParaRPr kumimoji="1" lang="es-ES_tradnl" altLang="ja-JP" sz="1400" spc="-6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năm</a:t>
                </a: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trở</a:t>
                </a:r>
                <a:r>
                  <a:rPr kumimoji="1" lang="en-US" altLang="ja-JP" sz="10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1000" i="1" dirty="0" err="1">
                    <a:solidFill>
                      <a:schemeClr val="bg1"/>
                    </a:solidFill>
                    <a:latin typeface="Tahoma" panose="020B0604030504040204" pitchFamily="34" charset="0"/>
                    <a:ea typeface="Tahoma" panose="020B0604030504040204" pitchFamily="34" charset="0"/>
                    <a:cs typeface="Tahoma" panose="020B0604030504040204" pitchFamily="34" charset="0"/>
                  </a:rPr>
                  <a:t>lên</a:t>
                </a:r>
                <a:endParaRPr kumimoji="1" lang="ja-JP" altLang="en-US" sz="1000" i="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38" name="フローチャート: 書類 337">
                <a:extLst>
                  <a:ext uri="{FF2B5EF4-FFF2-40B4-BE49-F238E27FC236}">
                    <a16:creationId xmlns:a16="http://schemas.microsoft.com/office/drawing/2014/main" id="{E29C852C-AE33-89C7-F3CB-56A81BF809E6}"/>
                  </a:ext>
                </a:extLst>
              </p:cNvPr>
              <p:cNvSpPr/>
              <p:nvPr/>
            </p:nvSpPr>
            <p:spPr>
              <a:xfrm rot="16200000">
                <a:off x="5879857" y="5303530"/>
                <a:ext cx="475200" cy="583200"/>
              </a:xfrm>
              <a:prstGeom prst="flowChartDocumen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Tahoma" panose="020B0604030504040204" pitchFamily="34" charset="0"/>
                  <a:cs typeface="Tahoma" panose="020B0604030504040204" pitchFamily="34" charset="0"/>
                </a:endParaRPr>
              </a:p>
            </p:txBody>
          </p:sp>
        </p:grpSp>
        <p:sp>
          <p:nvSpPr>
            <p:cNvPr id="28" name="テキスト ボックス 27">
              <a:extLst>
                <a:ext uri="{FF2B5EF4-FFF2-40B4-BE49-F238E27FC236}">
                  <a16:creationId xmlns:a16="http://schemas.microsoft.com/office/drawing/2014/main" id="{EAFA99C0-1A64-03A1-146C-9605E9900299}"/>
                </a:ext>
              </a:extLst>
            </p:cNvPr>
            <p:cNvSpPr txBox="1"/>
            <p:nvPr/>
          </p:nvSpPr>
          <p:spPr>
            <a:xfrm>
              <a:off x="5855147" y="5413742"/>
              <a:ext cx="396000" cy="162289"/>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Tahoma" panose="020B0604030504040204" pitchFamily="34" charset="0"/>
                  <a:ea typeface="Tahoma" panose="020B0604030504040204" pitchFamily="34" charset="0"/>
                  <a:cs typeface="Tahoma" panose="020B0604030504040204" pitchFamily="34" charset="0"/>
                </a:rPr>
                <a:t>P</a:t>
              </a:r>
              <a:r>
                <a:rPr kumimoji="1" lang="en-US" altLang="ja-JP" sz="1050">
                  <a:latin typeface="Tahoma" panose="020B0604030504040204" pitchFamily="34" charset="0"/>
                  <a:ea typeface="Tahoma" panose="020B0604030504040204" pitchFamily="34" charset="0"/>
                  <a:cs typeface="Tahoma" panose="020B0604030504040204" pitchFamily="34" charset="0"/>
                </a:rPr>
                <a:t>.29</a:t>
              </a:r>
              <a:endParaRPr kumimoji="1" lang="ja-JP" altLang="en-US" sz="1050" dirty="0">
                <a:latin typeface="Tahoma" panose="020B0604030504040204" pitchFamily="34" charset="0"/>
                <a:ea typeface="UD デジタル 教科書体 NP-B" panose="02020700000000000000" pitchFamily="18" charset="-128"/>
                <a:cs typeface="Tahoma" panose="020B0604030504040204" pitchFamily="34" charset="0"/>
              </a:endParaRPr>
            </a:p>
          </p:txBody>
        </p:sp>
      </p:grpSp>
      <p:grpSp>
        <p:nvGrpSpPr>
          <p:cNvPr id="42" name="グループ化 41">
            <a:extLst>
              <a:ext uri="{FF2B5EF4-FFF2-40B4-BE49-F238E27FC236}">
                <a16:creationId xmlns:a16="http://schemas.microsoft.com/office/drawing/2014/main" id="{DCE8152A-F551-79FE-FC68-B04319CDFB7D}"/>
              </a:ext>
            </a:extLst>
          </p:cNvPr>
          <p:cNvGrpSpPr/>
          <p:nvPr/>
        </p:nvGrpSpPr>
        <p:grpSpPr>
          <a:xfrm>
            <a:off x="2659499" y="1759050"/>
            <a:ext cx="0" cy="5400000"/>
            <a:chOff x="2659499" y="1664282"/>
            <a:chExt cx="0" cy="5472996"/>
          </a:xfrm>
        </p:grpSpPr>
        <p:cxnSp>
          <p:nvCxnSpPr>
            <p:cNvPr id="322" name="直線コネクタ 321">
              <a:extLst>
                <a:ext uri="{FF2B5EF4-FFF2-40B4-BE49-F238E27FC236}">
                  <a16:creationId xmlns:a16="http://schemas.microsoft.com/office/drawing/2014/main" id="{84E60422-9613-F797-1D4B-2FC0FC90F1C6}"/>
                </a:ext>
              </a:extLst>
            </p:cNvPr>
            <p:cNvCxnSpPr>
              <a:cxnSpLocks/>
            </p:cNvCxnSpPr>
            <p:nvPr/>
          </p:nvCxnSpPr>
          <p:spPr>
            <a:xfrm>
              <a:off x="2659499" y="2628611"/>
              <a:ext cx="0" cy="4508667"/>
            </a:xfrm>
            <a:prstGeom prst="line">
              <a:avLst/>
            </a:prstGeom>
            <a:ln w="19050">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711D1044-858D-4454-2F8C-4BFE75E686A7}"/>
                </a:ext>
              </a:extLst>
            </p:cNvPr>
            <p:cNvCxnSpPr>
              <a:cxnSpLocks/>
            </p:cNvCxnSpPr>
            <p:nvPr/>
          </p:nvCxnSpPr>
          <p:spPr>
            <a:xfrm>
              <a:off x="2659499" y="1664282"/>
              <a:ext cx="0" cy="900000"/>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266" name="グループ化 265">
            <a:extLst>
              <a:ext uri="{FF2B5EF4-FFF2-40B4-BE49-F238E27FC236}">
                <a16:creationId xmlns:a16="http://schemas.microsoft.com/office/drawing/2014/main" id="{F30707B0-8B7A-9AA9-8403-E3B3D3749181}"/>
              </a:ext>
            </a:extLst>
          </p:cNvPr>
          <p:cNvGrpSpPr/>
          <p:nvPr/>
        </p:nvGrpSpPr>
        <p:grpSpPr>
          <a:xfrm>
            <a:off x="4696494" y="2511922"/>
            <a:ext cx="1802601" cy="809472"/>
            <a:chOff x="4696494" y="2511922"/>
            <a:chExt cx="1802601" cy="809472"/>
          </a:xfrm>
        </p:grpSpPr>
        <p:sp>
          <p:nvSpPr>
            <p:cNvPr id="265" name="雲 264">
              <a:extLst>
                <a:ext uri="{FF2B5EF4-FFF2-40B4-BE49-F238E27FC236}">
                  <a16:creationId xmlns:a16="http://schemas.microsoft.com/office/drawing/2014/main" id="{5E079085-12E4-6704-A6C7-703A0ECA7046}"/>
                </a:ext>
              </a:extLst>
            </p:cNvPr>
            <p:cNvSpPr/>
            <p:nvPr/>
          </p:nvSpPr>
          <p:spPr>
            <a:xfrm rot="392009">
              <a:off x="4696562" y="2511922"/>
              <a:ext cx="1802533" cy="809472"/>
            </a:xfrm>
            <a:prstGeom prst="cloud">
              <a:avLst/>
            </a:prstGeom>
            <a:solidFill>
              <a:schemeClr val="bg1"/>
            </a:solid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latin typeface="Tahoma" panose="020B0604030504040204" pitchFamily="34" charset="0"/>
                <a:cs typeface="Tahoma" panose="020B0604030504040204" pitchFamily="34" charset="0"/>
              </a:endParaRPr>
            </a:p>
          </p:txBody>
        </p:sp>
        <p:sp>
          <p:nvSpPr>
            <p:cNvPr id="5" name="テキスト ボックス 4">
              <a:extLst>
                <a:ext uri="{FF2B5EF4-FFF2-40B4-BE49-F238E27FC236}">
                  <a16:creationId xmlns:a16="http://schemas.microsoft.com/office/drawing/2014/main" id="{10CEDEAA-0312-9607-5333-0EACDFD5306E}"/>
                </a:ext>
              </a:extLst>
            </p:cNvPr>
            <p:cNvSpPr txBox="1"/>
            <p:nvPr/>
          </p:nvSpPr>
          <p:spPr>
            <a:xfrm>
              <a:off x="4811272" y="2594750"/>
              <a:ext cx="1573112" cy="553998"/>
            </a:xfrm>
            <a:prstGeom prst="rect">
              <a:avLst/>
            </a:prstGeom>
            <a:noFill/>
            <a:ln>
              <a:noFill/>
            </a:ln>
            <a:effectLst/>
          </p:spPr>
          <p:txBody>
            <a:bodyPr wrap="square" rtlCol="0">
              <a:spAutoFit/>
            </a:bodyPr>
            <a:lstStyle/>
            <a:p>
              <a:pPr algn="ctr"/>
              <a:r>
                <a:rPr kumimoji="1" lang="vi-VN" altLang="ja-JP" sz="1000" dirty="0">
                  <a:solidFill>
                    <a:srgbClr val="0000FF"/>
                  </a:solidFill>
                  <a:latin typeface="Tahoma" panose="020B0604030504040204" pitchFamily="34" charset="0"/>
                  <a:ea typeface="Tahoma" panose="020B0604030504040204" pitchFamily="34" charset="0"/>
                  <a:cs typeface="Tahoma" panose="020B0604030504040204" pitchFamily="34" charset="0"/>
                </a:rPr>
                <a:t>Trường Trung học Phổ thông Linh hoạt-Flexible High School</a:t>
              </a:r>
              <a:endParaRPr kumimoji="1" lang="ja-JP" altLang="en-US" sz="1000" dirty="0">
                <a:solidFill>
                  <a:srgbClr val="0000FF"/>
                </a:solidFill>
                <a:latin typeface="Tahoma" panose="020B0604030504040204" pitchFamily="34" charset="0"/>
                <a:ea typeface="UD デジタル 教科書体 NP-B" panose="02020700000000000000" pitchFamily="18" charset="-128"/>
                <a:cs typeface="Tahoma" panose="020B0604030504040204" pitchFamily="34" charset="0"/>
              </a:endParaRPr>
            </a:p>
          </p:txBody>
        </p:sp>
        <p:cxnSp>
          <p:nvCxnSpPr>
            <p:cNvPr id="23" name="直線コネクタ 22">
              <a:extLst>
                <a:ext uri="{FF2B5EF4-FFF2-40B4-BE49-F238E27FC236}">
                  <a16:creationId xmlns:a16="http://schemas.microsoft.com/office/drawing/2014/main" id="{068D5CD8-7698-FC36-5079-151685D67ADC}"/>
                </a:ext>
              </a:extLst>
            </p:cNvPr>
            <p:cNvCxnSpPr>
              <a:cxnSpLocks/>
            </p:cNvCxnSpPr>
            <p:nvPr/>
          </p:nvCxnSpPr>
          <p:spPr>
            <a:xfrm flipV="1">
              <a:off x="4696494" y="3091492"/>
              <a:ext cx="187404" cy="119363"/>
            </a:xfrm>
            <a:prstGeom prst="line">
              <a:avLst/>
            </a:prstGeom>
            <a:ln w="28575">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C9BC0F3-4F47-E788-36BF-1084467226B8}"/>
                </a:ext>
              </a:extLst>
            </p:cNvPr>
            <p:cNvSpPr txBox="1"/>
            <p:nvPr/>
          </p:nvSpPr>
          <p:spPr>
            <a:xfrm>
              <a:off x="5987519" y="2956880"/>
              <a:ext cx="396000" cy="162289"/>
            </a:xfrm>
            <a:prstGeom prst="rect">
              <a:avLst/>
            </a:prstGeom>
            <a:solidFill>
              <a:schemeClr val="bg1"/>
            </a:solidFill>
            <a:ln>
              <a:noFill/>
            </a:ln>
          </p:spPr>
          <p:txBody>
            <a:bodyPr wrap="square" lIns="0" tIns="0" rIns="0" bIns="0" rtlCol="0">
              <a:spAutoFit/>
            </a:bodyPr>
            <a:lstStyle/>
            <a:p>
              <a:pPr algn="ctr">
                <a:lnSpc>
                  <a:spcPts val="1440"/>
                </a:lnSpc>
              </a:pPr>
              <a:r>
                <a:rPr kumimoji="1" lang="en-US" altLang="ja-JP" sz="900" dirty="0">
                  <a:solidFill>
                    <a:srgbClr val="0000FF"/>
                  </a:solidFill>
                  <a:latin typeface="Tahoma" panose="020B0604030504040204" pitchFamily="34" charset="0"/>
                  <a:ea typeface="Tahoma" panose="020B0604030504040204" pitchFamily="34" charset="0"/>
                  <a:cs typeface="Tahoma" panose="020B0604030504040204" pitchFamily="34" charset="0"/>
                </a:rPr>
                <a:t>P.12</a:t>
              </a:r>
              <a:endParaRPr kumimoji="1" lang="ja-JP" altLang="en-US" sz="900" dirty="0">
                <a:solidFill>
                  <a:srgbClr val="0000FF"/>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pic>
        <p:nvPicPr>
          <p:cNvPr id="275" name="図 274">
            <a:extLst>
              <a:ext uri="{FF2B5EF4-FFF2-40B4-BE49-F238E27FC236}">
                <a16:creationId xmlns:a16="http://schemas.microsoft.com/office/drawing/2014/main" id="{C9ADE5CD-637C-5783-6232-EDEBC37C8A0F}"/>
              </a:ext>
            </a:extLst>
          </p:cNvPr>
          <p:cNvPicPr>
            <a:picLocks noChangeAspect="1"/>
          </p:cNvPicPr>
          <p:nvPr/>
        </p:nvPicPr>
        <p:blipFill>
          <a:blip r:embed="rId5"/>
          <a:stretch>
            <a:fillRect/>
          </a:stretch>
        </p:blipFill>
        <p:spPr>
          <a:xfrm>
            <a:off x="8515236" y="5415000"/>
            <a:ext cx="1756386" cy="1686131"/>
          </a:xfrm>
          <a:prstGeom prst="rect">
            <a:avLst/>
          </a:prstGeom>
        </p:spPr>
      </p:pic>
      <p:sp>
        <p:nvSpPr>
          <p:cNvPr id="7" name="テキスト ボックス 6">
            <a:extLst>
              <a:ext uri="{FF2B5EF4-FFF2-40B4-BE49-F238E27FC236}">
                <a16:creationId xmlns:a16="http://schemas.microsoft.com/office/drawing/2014/main" id="{C3DB342A-0F95-D1B6-6C3C-0877B7DD070A}"/>
              </a:ext>
            </a:extLst>
          </p:cNvPr>
          <p:cNvSpPr txBox="1"/>
          <p:nvPr/>
        </p:nvSpPr>
        <p:spPr>
          <a:xfrm>
            <a:off x="2619695" y="1233770"/>
            <a:ext cx="1959443" cy="800219"/>
          </a:xfrm>
          <a:prstGeom prst="rect">
            <a:avLst/>
          </a:prstGeom>
          <a:noFill/>
        </p:spPr>
        <p:txBody>
          <a:bodyPr wrap="square" rtlCol="0">
            <a:spAutoFit/>
          </a:bodyPr>
          <a:lstStyle/>
          <a:p>
            <a:pPr algn="ctr"/>
            <a:r>
              <a:rPr kumimoji="1" lang="vi-VN" altLang="ja-JP" sz="1200" spc="-20" dirty="0">
                <a:latin typeface="Tahoma" panose="020B0604030504040204" pitchFamily="34" charset="0"/>
                <a:ea typeface="Tahoma" panose="020B0604030504040204" pitchFamily="34" charset="0"/>
                <a:cs typeface="Tahoma" panose="020B0604030504040204" pitchFamily="34" charset="0"/>
              </a:rPr>
              <a:t>Trường trung</a:t>
            </a:r>
            <a:r>
              <a:rPr kumimoji="1" lang="en-US" altLang="ja-JP" sz="1200" spc="-20" dirty="0">
                <a:latin typeface="Tahoma" panose="020B0604030504040204" pitchFamily="34" charset="0"/>
                <a:ea typeface="Tahoma" panose="020B0604030504040204" pitchFamily="34" charset="0"/>
                <a:cs typeface="Tahoma" panose="020B0604030504040204" pitchFamily="34" charset="0"/>
              </a:rPr>
              <a:t> </a:t>
            </a:r>
            <a:r>
              <a:rPr kumimoji="1" lang="vi-VN" altLang="ja-JP" sz="1200" spc="-20" dirty="0">
                <a:latin typeface="Tahoma" panose="020B0604030504040204" pitchFamily="34" charset="0"/>
                <a:ea typeface="Tahoma" panose="020B0604030504040204" pitchFamily="34" charset="0"/>
                <a:cs typeface="Tahoma" panose="020B0604030504040204" pitchFamily="34" charset="0"/>
              </a:rPr>
              <a:t>học</a:t>
            </a:r>
            <a:endParaRPr kumimoji="1" lang="en-US" altLang="ja-JP" sz="1200" spc="-20" dirty="0">
              <a:latin typeface="Tahoma" panose="020B0604030504040204" pitchFamily="34" charset="0"/>
              <a:ea typeface="Tahoma" panose="020B0604030504040204" pitchFamily="34" charset="0"/>
              <a:cs typeface="Tahoma" panose="020B0604030504040204" pitchFamily="34" charset="0"/>
            </a:endParaRPr>
          </a:p>
          <a:p>
            <a:pPr algn="ctr"/>
            <a:r>
              <a:rPr kumimoji="1" lang="vi-VN" altLang="ja-JP" sz="1200" spc="-20" dirty="0">
                <a:latin typeface="Tahoma" panose="020B0604030504040204" pitchFamily="34" charset="0"/>
                <a:ea typeface="Tahoma" panose="020B0604030504040204" pitchFamily="34" charset="0"/>
                <a:cs typeface="Tahoma" panose="020B0604030504040204" pitchFamily="34" charset="0"/>
              </a:rPr>
              <a:t>Chương</a:t>
            </a:r>
          </a:p>
          <a:p>
            <a:pPr algn="ctr"/>
            <a:r>
              <a:rPr kumimoji="1" lang="vi-VN" altLang="ja-JP" sz="1200" spc="-20" dirty="0">
                <a:latin typeface="Tahoma" panose="020B0604030504040204" pitchFamily="34" charset="0"/>
                <a:ea typeface="Tahoma" panose="020B0604030504040204" pitchFamily="34" charset="0"/>
                <a:cs typeface="Tahoma" panose="020B0604030504040204" pitchFamily="34" charset="0"/>
              </a:rPr>
              <a:t>trình giai đoạn</a:t>
            </a:r>
            <a:r>
              <a:rPr kumimoji="1" lang="en-US" altLang="ja-JP" sz="1200" spc="-20" dirty="0">
                <a:latin typeface="Tahoma" panose="020B0604030504040204" pitchFamily="34" charset="0"/>
                <a:ea typeface="Tahoma" panose="020B0604030504040204" pitchFamily="34" charset="0"/>
                <a:cs typeface="Tahoma" panose="020B0604030504040204" pitchFamily="34" charset="0"/>
              </a:rPr>
              <a:t> s</a:t>
            </a:r>
            <a:r>
              <a:rPr kumimoji="1" lang="vi-VN" altLang="ja-JP" sz="1200" spc="-20" dirty="0">
                <a:latin typeface="Tahoma" panose="020B0604030504040204" pitchFamily="34" charset="0"/>
                <a:ea typeface="Tahoma" panose="020B0604030504040204" pitchFamily="34" charset="0"/>
                <a:cs typeface="Tahoma" panose="020B0604030504040204" pitchFamily="34" charset="0"/>
              </a:rPr>
              <a:t>au</a:t>
            </a:r>
            <a:endParaRPr kumimoji="1" lang="es-ES_tradnl" altLang="ja-JP" sz="1200" spc="-20" dirty="0">
              <a:latin typeface="Tahoma" panose="020B0604030504040204" pitchFamily="34" charset="0"/>
              <a:ea typeface="Tahoma" panose="020B0604030504040204" pitchFamily="34" charset="0"/>
              <a:cs typeface="Tahoma" panose="020B0604030504040204" pitchFamily="34" charset="0"/>
            </a:endParaRPr>
          </a:p>
          <a:p>
            <a:pPr algn="ctr"/>
            <a:r>
              <a:rPr kumimoji="1" lang="en-US" altLang="ja-JP" sz="1000" i="1" dirty="0">
                <a:solidFill>
                  <a:schemeClr val="tx1"/>
                </a:solidFill>
                <a:latin typeface="Tahoma" panose="020B0604030504040204" pitchFamily="34" charset="0"/>
                <a:ea typeface="Tahoma" panose="020B0604030504040204" pitchFamily="34" charset="0"/>
                <a:cs typeface="Tahoma" panose="020B0604030504040204" pitchFamily="34" charset="0"/>
              </a:rPr>
              <a:t>3 </a:t>
            </a:r>
            <a:r>
              <a:rPr kumimoji="1" lang="en-US" altLang="ja-JP" sz="1000" i="1" dirty="0" err="1">
                <a:solidFill>
                  <a:schemeClr val="tx1"/>
                </a:solidFill>
                <a:latin typeface="Tahoma" panose="020B0604030504040204" pitchFamily="34" charset="0"/>
                <a:ea typeface="Tahoma" panose="020B0604030504040204" pitchFamily="34" charset="0"/>
                <a:cs typeface="Tahoma" panose="020B0604030504040204" pitchFamily="34" charset="0"/>
              </a:rPr>
              <a:t>năm</a:t>
            </a:r>
            <a:endParaRPr kumimoji="1" lang="ja-JP" altLang="en-US" sz="1000" i="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14093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9887" y="379766"/>
            <a:ext cx="9390741" cy="1043588"/>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148255" y="441500"/>
            <a:ext cx="7736437" cy="954107"/>
          </a:xfrm>
          <a:prstGeom prst="rect">
            <a:avLst/>
          </a:prstGeom>
          <a:noFill/>
        </p:spPr>
        <p:txBody>
          <a:bodyPr wrap="square" rtlCol="0">
            <a:spAutoFit/>
          </a:bodyPr>
          <a:lstStyle/>
          <a:p>
            <a:pPr marL="630238" indent="-630238"/>
            <a:r>
              <a:rPr kumimoji="1" lang="en-US" altLang="ja-JP" sz="2800" b="1" dirty="0">
                <a:solidFill>
                  <a:schemeClr val="bg1"/>
                </a:solidFill>
                <a:latin typeface="Tahoma" panose="020B0604030504040204" pitchFamily="34" charset="0"/>
                <a:ea typeface="Tahoma" panose="020B0604030504040204" pitchFamily="34" charset="0"/>
                <a:cs typeface="Tahoma" panose="020B0604030504040204" pitchFamily="34" charset="0"/>
              </a:rPr>
              <a:t>6</a:t>
            </a:r>
            <a:r>
              <a:rPr kumimoji="1" lang="ja-JP" altLang="en-US"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800" b="1" dirty="0">
                <a:solidFill>
                  <a:schemeClr val="bg1"/>
                </a:solidFill>
                <a:latin typeface="Tahoma" panose="020B0604030504040204" pitchFamily="34" charset="0"/>
                <a:ea typeface="Tahoma" panose="020B0604030504040204" pitchFamily="34" charset="0"/>
                <a:cs typeface="Tahoma" panose="020B0604030504040204" pitchFamily="34" charset="0"/>
              </a:rPr>
              <a:t>Trường chuyên môn, trường đào tạo kỹ thuật</a:t>
            </a:r>
            <a:endParaRPr kumimoji="1" lang="ja-JP" altLang="en-US"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2" name="角丸四角形 11">
            <a:extLst>
              <a:ext uri="{FF2B5EF4-FFF2-40B4-BE49-F238E27FC236}">
                <a16:creationId xmlns:a16="http://schemas.microsoft.com/office/drawing/2014/main" id="{BAF52851-B397-2E4F-A709-1112EF08E326}"/>
              </a:ext>
            </a:extLst>
          </p:cNvPr>
          <p:cNvSpPr/>
          <p:nvPr/>
        </p:nvSpPr>
        <p:spPr>
          <a:xfrm>
            <a:off x="899887" y="1593039"/>
            <a:ext cx="9390742" cy="5504448"/>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0" name="図 3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9500" y="406109"/>
            <a:ext cx="1232426" cy="795572"/>
          </a:xfrm>
          <a:prstGeom prst="rect">
            <a:avLst/>
          </a:prstGeom>
        </p:spPr>
      </p:pic>
      <p:sp>
        <p:nvSpPr>
          <p:cNvPr id="24" name="スライド番号プレースホルダー 3"/>
          <p:cNvSpPr>
            <a:spLocks noGrp="1"/>
          </p:cNvSpPr>
          <p:nvPr>
            <p:ph type="sldNum" sz="quarter" idx="4"/>
          </p:nvPr>
        </p:nvSpPr>
        <p:spPr>
          <a:xfrm>
            <a:off x="4143079" y="7244577"/>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graphicFrame>
        <p:nvGraphicFramePr>
          <p:cNvPr id="2" name="図表 1">
            <a:extLst>
              <a:ext uri="{FF2B5EF4-FFF2-40B4-BE49-F238E27FC236}">
                <a16:creationId xmlns:a16="http://schemas.microsoft.com/office/drawing/2014/main" id="{C9DA64FF-8F69-4065-8F84-6E9432CE66F8}"/>
              </a:ext>
            </a:extLst>
          </p:cNvPr>
          <p:cNvGraphicFramePr/>
          <p:nvPr>
            <p:extLst>
              <p:ext uri="{D42A27DB-BD31-4B8C-83A1-F6EECF244321}">
                <p14:modId xmlns:p14="http://schemas.microsoft.com/office/powerpoint/2010/main" val="3237110871"/>
              </p:ext>
            </p:extLst>
          </p:nvPr>
        </p:nvGraphicFramePr>
        <p:xfrm>
          <a:off x="1148256" y="2162432"/>
          <a:ext cx="8902786" cy="4765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テキスト ボックス 4">
            <a:extLst>
              <a:ext uri="{FF2B5EF4-FFF2-40B4-BE49-F238E27FC236}">
                <a16:creationId xmlns:a16="http://schemas.microsoft.com/office/drawing/2014/main" id="{84C8EDA6-5D54-5482-84F3-57C009BC9BEA}"/>
              </a:ext>
            </a:extLst>
          </p:cNvPr>
          <p:cNvSpPr txBox="1"/>
          <p:nvPr/>
        </p:nvSpPr>
        <p:spPr>
          <a:xfrm>
            <a:off x="960402" y="1663926"/>
            <a:ext cx="6291212" cy="523220"/>
          </a:xfrm>
          <a:prstGeom prst="rect">
            <a:avLst/>
          </a:prstGeom>
          <a:noFill/>
        </p:spPr>
        <p:txBody>
          <a:bodyPr wrap="square" rtlCol="0">
            <a:spAutoFit/>
          </a:bodyPr>
          <a:lstStyle/>
          <a:p>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vi-VN"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Trường chuyên môn</a:t>
            </a:r>
            <a:r>
              <a:rPr kumimoji="1"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kumimoji="1"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34008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706569"/>
            <a:ext cx="8301482" cy="611064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UD デジタル 教科書体 NP-B" panose="02020700000000000000" pitchFamily="18" charset="-128"/>
                <a:ea typeface="UD デジタル 教科書体 NP-B" panose="02020700000000000000" pitchFamily="18" charset="-128"/>
              </a:rPr>
              <a:t>)</a:t>
            </a:r>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豊田西高校</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11" name="四角形 81"/>
          <p:cNvSpPr txBox="1">
            <a:spLocks/>
          </p:cNvSpPr>
          <p:nvPr/>
        </p:nvSpPr>
        <p:spPr>
          <a:xfrm>
            <a:off x="1733318" y="3793005"/>
            <a:ext cx="7683524" cy="346890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pPr>
            <a:endParaRPr lang="ja-JP" altLang="en-US" sz="24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2024441" y="4931223"/>
            <a:ext cx="6645856" cy="344261"/>
          </a:xfrm>
          <a:prstGeom prst="rect">
            <a:avLst/>
          </a:prstGeom>
          <a:noFill/>
        </p:spPr>
        <p:txBody>
          <a:bodyPr wrap="square" rtlCol="0" anchor="ctr">
            <a:spAutoFit/>
          </a:bodyPr>
          <a:lstStyle/>
          <a:p>
            <a:pPr>
              <a:lnSpc>
                <a:spcPct val="150000"/>
              </a:lnSpc>
            </a:pPr>
            <a:r>
              <a:rPr kumimoji="1" lang="ja-JP" altLang="en-US" sz="1200" dirty="0">
                <a:latin typeface="Tahoma" panose="020B0604030504040204" pitchFamily="34" charset="0"/>
                <a:ea typeface="UD デジタル 教科書体 NP-B" panose="02020700000000000000" pitchFamily="18" charset="-128"/>
                <a:cs typeface="Tahoma" panose="020B0604030504040204" pitchFamily="34" charset="0"/>
              </a:rPr>
              <a:t> </a:t>
            </a:r>
            <a:endParaRPr kumimoji="1" lang="ja-JP" altLang="en-US" sz="1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0" name="テキスト ボックス 9">
            <a:extLst>
              <a:ext uri="{FF2B5EF4-FFF2-40B4-BE49-F238E27FC236}">
                <a16:creationId xmlns:a16="http://schemas.microsoft.com/office/drawing/2014/main" id="{FB95A905-4BF6-4CF1-AC2D-003DC08F9E29}"/>
              </a:ext>
            </a:extLst>
          </p:cNvPr>
          <p:cNvSpPr txBox="1"/>
          <p:nvPr/>
        </p:nvSpPr>
        <p:spPr>
          <a:xfrm>
            <a:off x="1804987" y="4510159"/>
            <a:ext cx="7466654" cy="830997"/>
          </a:xfrm>
          <a:prstGeom prst="rect">
            <a:avLst/>
          </a:prstGeom>
          <a:noFill/>
        </p:spPr>
        <p:txBody>
          <a:bodyPr wrap="square" rtlCol="0">
            <a:spAutoFit/>
          </a:bodyPr>
          <a:lstStyle/>
          <a:p>
            <a:pPr marL="363538" indent="-363538"/>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 Giới thiệu các trường cung cấp chương trình tham gia học thử. </a:t>
            </a:r>
            <a:endPar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7" name="テキスト ボックス 26">
            <a:extLst>
              <a:ext uri="{FF2B5EF4-FFF2-40B4-BE49-F238E27FC236}">
                <a16:creationId xmlns:a16="http://schemas.microsoft.com/office/drawing/2014/main" id="{1AB40F52-0774-4F6A-B0B6-EE3B65AFFA06}"/>
              </a:ext>
            </a:extLst>
          </p:cNvPr>
          <p:cNvSpPr txBox="1"/>
          <p:nvPr/>
        </p:nvSpPr>
        <p:spPr>
          <a:xfrm>
            <a:off x="1804987" y="3317279"/>
            <a:ext cx="8030570" cy="1200329"/>
          </a:xfrm>
          <a:prstGeom prst="rect">
            <a:avLst/>
          </a:prstGeom>
          <a:noFill/>
        </p:spPr>
        <p:txBody>
          <a:bodyPr wrap="square" rtlCol="0">
            <a:spAutoFit/>
          </a:bodyPr>
          <a:lstStyle/>
          <a:p>
            <a:pPr marL="363538" indent="-363538"/>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 Bạn có thể tìm kiếm các trường chuyên nghiệp trong tỉnh Aichi theo lĩnh vực bạn muốn học hoặc tên trường. </a:t>
            </a: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6" name="テキスト ボックス 25">
            <a:extLst>
              <a:ext uri="{FF2B5EF4-FFF2-40B4-BE49-F238E27FC236}">
                <a16:creationId xmlns:a16="http://schemas.microsoft.com/office/drawing/2014/main" id="{0B678105-7AC2-473C-8EB0-544FD7D8111E}"/>
              </a:ext>
            </a:extLst>
          </p:cNvPr>
          <p:cNvSpPr txBox="1"/>
          <p:nvPr/>
        </p:nvSpPr>
        <p:spPr>
          <a:xfrm>
            <a:off x="1929529" y="876873"/>
            <a:ext cx="7487313" cy="954107"/>
          </a:xfrm>
          <a:prstGeom prst="rect">
            <a:avLst/>
          </a:prstGeom>
          <a:noFill/>
        </p:spPr>
        <p:txBody>
          <a:bodyPr wrap="square" rtlCol="0">
            <a:spAutoFit/>
          </a:bodyPr>
          <a:lstStyle/>
          <a:p>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Hãy tìm hiểu về các trường dạy nghề (Trường senmon) </a:t>
            </a:r>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p>
        </p:txBody>
      </p:sp>
      <p:sp>
        <p:nvSpPr>
          <p:cNvPr id="33" name="テキスト ボックス 32">
            <a:extLst>
              <a:ext uri="{FF2B5EF4-FFF2-40B4-BE49-F238E27FC236}">
                <a16:creationId xmlns:a16="http://schemas.microsoft.com/office/drawing/2014/main" id="{E05CAAEA-9C5D-4C42-8507-015B21896DB5}"/>
              </a:ext>
            </a:extLst>
          </p:cNvPr>
          <p:cNvSpPr txBox="1"/>
          <p:nvPr/>
        </p:nvSpPr>
        <p:spPr>
          <a:xfrm>
            <a:off x="1804987" y="5333707"/>
            <a:ext cx="7529240" cy="830997"/>
          </a:xfrm>
          <a:prstGeom prst="rect">
            <a:avLst/>
          </a:prstGeom>
          <a:noFill/>
        </p:spPr>
        <p:txBody>
          <a:bodyPr wrap="square" rtlCol="0">
            <a:spAutoFit/>
          </a:bodyPr>
          <a:lstStyle/>
          <a:p>
            <a:pPr marL="363538" indent="-363538"/>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Bạn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thể</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xem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thông</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tin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tuyển</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sinh</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(bao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gồm</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nội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dung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kỳ</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ngày</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400" b="1" dirty="0" err="1">
                <a:latin typeface="Tahoma" panose="020B0604030504040204" pitchFamily="34" charset="0"/>
                <a:ea typeface="UD デジタル 教科書体 NP-B" panose="02020700000000000000" pitchFamily="18" charset="-128"/>
                <a:cs typeface="Tahoma" panose="020B0604030504040204" pitchFamily="34" charset="0"/>
              </a:rPr>
              <a:t>thi</a:t>
            </a:r>
            <a: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t>, v.v.). </a:t>
            </a:r>
            <a:endParaRPr kumimoji="1" lang="ja-JP" altLang="en-US" b="1"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32" name="図 168">
            <a:extLst>
              <a:ext uri="{FF2B5EF4-FFF2-40B4-BE49-F238E27FC236}">
                <a16:creationId xmlns:a16="http://schemas.microsoft.com/office/drawing/2014/main" id="{1BCB4B6C-7509-417B-BA2B-5A1E9DE3830C}"/>
              </a:ext>
            </a:extLst>
          </p:cNvPr>
          <p:cNvPicPr>
            <a:picLocks noChangeAspect="1"/>
          </p:cNvPicPr>
          <p:nvPr/>
        </p:nvPicPr>
        <p:blipFill>
          <a:blip r:embed="rId2"/>
          <a:stretch>
            <a:fillRect/>
          </a:stretch>
        </p:blipFill>
        <p:spPr>
          <a:xfrm>
            <a:off x="8439016" y="5689099"/>
            <a:ext cx="1656916" cy="1656917"/>
          </a:xfrm>
          <a:prstGeom prst="rect">
            <a:avLst/>
          </a:prstGeom>
        </p:spPr>
      </p:pic>
      <p:sp>
        <p:nvSpPr>
          <p:cNvPr id="43" name="テキスト ボックス 42">
            <a:extLst>
              <a:ext uri="{FF2B5EF4-FFF2-40B4-BE49-F238E27FC236}">
                <a16:creationId xmlns:a16="http://schemas.microsoft.com/office/drawing/2014/main" id="{FDA2802C-789D-4446-8250-80F81B99EE1D}"/>
              </a:ext>
            </a:extLst>
          </p:cNvPr>
          <p:cNvSpPr txBox="1"/>
          <p:nvPr/>
        </p:nvSpPr>
        <p:spPr>
          <a:xfrm>
            <a:off x="1626876" y="2002286"/>
            <a:ext cx="6661502" cy="830997"/>
          </a:xfrm>
          <a:prstGeom prst="rect">
            <a:avLst/>
          </a:prstGeom>
          <a:noFill/>
        </p:spPr>
        <p:txBody>
          <a:bodyPr wrap="square" rtlCol="0">
            <a:spAutoFit/>
          </a:bodyPr>
          <a:lstStyle/>
          <a:p>
            <a:pPr marL="342900" indent="-342900">
              <a:spcBef>
                <a:spcPts val="1200"/>
              </a:spcBef>
              <a:buClr>
                <a:srgbClr val="FF3399"/>
              </a:buClr>
              <a:buFont typeface="Wingdings" panose="05000000000000000000" pitchFamily="2" charset="2"/>
              <a:buChar char="u"/>
            </a:pP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Hãy tìm hiểu về các trường dạy nghề</a:t>
            </a:r>
            <a:b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400" b="1" dirty="0">
                <a:latin typeface="Tahoma" panose="020B0604030504040204" pitchFamily="34" charset="0"/>
                <a:ea typeface="UD デジタル 教科書体 NP-B" panose="02020700000000000000" pitchFamily="18" charset="-128"/>
                <a:cs typeface="Tahoma" panose="020B0604030504040204" pitchFamily="34" charset="0"/>
              </a:rPr>
              <a:t>(Trường senmon)</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テキスト ボックス 2">
            <a:extLst>
              <a:ext uri="{FF2B5EF4-FFF2-40B4-BE49-F238E27FC236}">
                <a16:creationId xmlns:a16="http://schemas.microsoft.com/office/drawing/2014/main" id="{C516C455-E9AB-40A8-BC5B-64F5B3012BF3}"/>
              </a:ext>
            </a:extLst>
          </p:cNvPr>
          <p:cNvSpPr txBox="1"/>
          <p:nvPr/>
        </p:nvSpPr>
        <p:spPr>
          <a:xfrm>
            <a:off x="2604375" y="2800426"/>
            <a:ext cx="4356000" cy="369332"/>
          </a:xfrm>
          <a:prstGeom prst="rect">
            <a:avLst/>
          </a:prstGeom>
          <a:noFill/>
        </p:spPr>
        <p:txBody>
          <a:bodyPr wrap="square" rtlCol="0">
            <a:spAutoFit/>
          </a:bodyPr>
          <a:lstStyle/>
          <a:p>
            <a:r>
              <a:rPr kumimoji="1" lang="en-US" altLang="ja-JP" dirty="0">
                <a:latin typeface="Tahoma" panose="020B0604030504040204" pitchFamily="34" charset="0"/>
                <a:ea typeface="Tahoma" panose="020B0604030504040204" pitchFamily="34" charset="0"/>
                <a:cs typeface="Tahoma" panose="020B0604030504040204" pitchFamily="34" charset="0"/>
              </a:rPr>
              <a:t>https://www.askr.or.jp/search/</a:t>
            </a:r>
            <a:endPar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6" name="図 5">
            <a:extLst>
              <a:ext uri="{FF2B5EF4-FFF2-40B4-BE49-F238E27FC236}">
                <a16:creationId xmlns:a16="http://schemas.microsoft.com/office/drawing/2014/main" id="{82CDE33C-15E5-258A-F8AA-301C327C1E80}"/>
              </a:ext>
            </a:extLst>
          </p:cNvPr>
          <p:cNvPicPr>
            <a:picLocks/>
          </p:cNvPicPr>
          <p:nvPr/>
        </p:nvPicPr>
        <p:blipFill rotWithShape="1">
          <a:blip r:embed="rId3" cstate="screen">
            <a:extLst>
              <a:ext uri="{28A0092B-C50C-407E-A947-70E740481C1C}">
                <a14:useLocalDpi xmlns:a14="http://schemas.microsoft.com/office/drawing/2010/main"/>
              </a:ext>
            </a:extLst>
          </a:blip>
          <a:srcRect r="16646" b="16645"/>
          <a:stretch/>
        </p:blipFill>
        <p:spPr>
          <a:xfrm>
            <a:off x="1929529" y="1794578"/>
            <a:ext cx="7164000" cy="54014"/>
          </a:xfrm>
          <a:prstGeom prst="rect">
            <a:avLst/>
          </a:prstGeom>
        </p:spPr>
      </p:pic>
      <p:pic>
        <p:nvPicPr>
          <p:cNvPr id="8" name="図 7">
            <a:extLst>
              <a:ext uri="{FF2B5EF4-FFF2-40B4-BE49-F238E27FC236}">
                <a16:creationId xmlns:a16="http://schemas.microsoft.com/office/drawing/2014/main" id="{0D0E89B6-FBC4-4F97-8829-9EDEF69B2528}"/>
              </a:ext>
            </a:extLst>
          </p:cNvPr>
          <p:cNvPicPr>
            <a:picLocks noChangeAspect="1"/>
          </p:cNvPicPr>
          <p:nvPr/>
        </p:nvPicPr>
        <p:blipFill>
          <a:blip r:embed="rId4"/>
          <a:stretch>
            <a:fillRect/>
          </a:stretch>
        </p:blipFill>
        <p:spPr>
          <a:xfrm>
            <a:off x="7937874" y="2041589"/>
            <a:ext cx="900000" cy="900000"/>
          </a:xfrm>
          <a:prstGeom prst="rect">
            <a:avLst/>
          </a:prstGeom>
        </p:spPr>
      </p:pic>
    </p:spTree>
    <p:extLst>
      <p:ext uri="{BB962C8B-B14F-4D97-AF65-F5344CB8AC3E}">
        <p14:creationId xmlns:p14="http://schemas.microsoft.com/office/powerpoint/2010/main" val="18095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796398" y="464042"/>
            <a:ext cx="9780162" cy="6516774"/>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FCBFA516-9D02-8546-9E0C-4C8AF1FBECD8}"/>
              </a:ext>
            </a:extLst>
          </p:cNvPr>
          <p:cNvSpPr txBox="1"/>
          <p:nvPr/>
        </p:nvSpPr>
        <p:spPr>
          <a:xfrm>
            <a:off x="974705" y="808409"/>
            <a:ext cx="8089449" cy="584775"/>
          </a:xfrm>
          <a:prstGeom prst="rect">
            <a:avLst/>
          </a:prstGeom>
          <a:noFill/>
        </p:spPr>
        <p:txBody>
          <a:bodyPr wrap="square" rtlCol="0">
            <a:spAutoFit/>
          </a:bodyPr>
          <a:lstStyle/>
          <a:p>
            <a:r>
              <a:rPr kumimoji="1" lang="en-US"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kumimoji="1" lang="vi-VN"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Trường đào tạo kỹ thuật</a:t>
            </a:r>
            <a:r>
              <a:rPr kumimoji="1" lang="en-US"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nvGrpSpPr>
          <p:cNvPr id="3" name="グループ化 2"/>
          <p:cNvGrpSpPr/>
          <p:nvPr/>
        </p:nvGrpSpPr>
        <p:grpSpPr>
          <a:xfrm>
            <a:off x="974707" y="1641949"/>
            <a:ext cx="9312293" cy="964874"/>
            <a:chOff x="1634749" y="1551505"/>
            <a:chExt cx="8118852" cy="757056"/>
          </a:xfrm>
        </p:grpSpPr>
        <p:sp>
          <p:nvSpPr>
            <p:cNvPr id="21" name="片側の 2 つの角を丸めた四角形 20"/>
            <p:cNvSpPr/>
            <p:nvPr/>
          </p:nvSpPr>
          <p:spPr>
            <a:xfrm rot="5400000">
              <a:off x="5352777" y="-2143979"/>
              <a:ext cx="682795" cy="8118852"/>
            </a:xfrm>
            <a:prstGeom prst="round2SameRect">
              <a:avLst/>
            </a:prstGeom>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22" name="片側の 2 つの角を丸めた四角形 4"/>
            <p:cNvSpPr txBox="1"/>
            <p:nvPr/>
          </p:nvSpPr>
          <p:spPr>
            <a:xfrm>
              <a:off x="1634749" y="1551505"/>
              <a:ext cx="8063830"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spcBef>
                  <a:spcPct val="0"/>
                </a:spcBef>
              </a:pPr>
              <a:r>
                <a:rPr kumimoji="1" lang="ja-JP" altLang="en-US" sz="24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400" dirty="0">
                  <a:latin typeface="Tahoma" panose="020B0604030504040204" pitchFamily="34" charset="0"/>
                  <a:ea typeface="ＭＳ ゴシック" panose="020B0609070205080204" pitchFamily="49" charset="-128"/>
                  <a:cs typeface="Tahoma" panose="020B0604030504040204" pitchFamily="34" charset="0"/>
                </a:rPr>
                <a:t>Tổ chức đào tạo và dạy nghề cho người lao động kỹ thuật</a:t>
              </a:r>
              <a:endParaRPr kumimoji="1" lang="ja-JP" altLang="en-US" sz="2400" dirty="0">
                <a:latin typeface="Tahoma" panose="020B0604030504040204" pitchFamily="34" charset="0"/>
                <a:ea typeface="ＭＳ ゴシック" panose="020B0609070205080204" pitchFamily="49" charset="-128"/>
                <a:cs typeface="Tahoma" panose="020B0604030504040204" pitchFamily="34" charset="0"/>
              </a:endParaRPr>
            </a:p>
          </p:txBody>
        </p:sp>
      </p:grpSp>
      <p:grpSp>
        <p:nvGrpSpPr>
          <p:cNvPr id="4" name="グループ化 3"/>
          <p:cNvGrpSpPr/>
          <p:nvPr/>
        </p:nvGrpSpPr>
        <p:grpSpPr>
          <a:xfrm>
            <a:off x="974708" y="2665589"/>
            <a:ext cx="9474201" cy="964874"/>
            <a:chOff x="1649391" y="2618118"/>
            <a:chExt cx="8245114" cy="757056"/>
          </a:xfrm>
        </p:grpSpPr>
        <p:sp>
          <p:nvSpPr>
            <p:cNvPr id="11" name="片側の 2 つの角を丸めた四角形 10"/>
            <p:cNvSpPr/>
            <p:nvPr/>
          </p:nvSpPr>
          <p:spPr>
            <a:xfrm rot="5400000">
              <a:off x="5360099" y="-1057344"/>
              <a:ext cx="682795" cy="8104210"/>
            </a:xfrm>
            <a:prstGeom prst="round2Same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3" name="片側の 2 つの角を丸めた四角形 4"/>
            <p:cNvSpPr txBox="1"/>
            <p:nvPr/>
          </p:nvSpPr>
          <p:spPr>
            <a:xfrm>
              <a:off x="1649391" y="2618118"/>
              <a:ext cx="8245114"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66700" lvl="1" indent="-266700" defTabSz="800100">
                <a:spcBef>
                  <a:spcPct val="0"/>
                </a:spcBef>
              </a:pPr>
              <a:r>
                <a:rPr kumimoji="1" lang="ja-JP" altLang="en-US" sz="24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400" dirty="0">
                  <a:latin typeface="Tahoma" panose="020B0604030504040204" pitchFamily="34" charset="0"/>
                  <a:ea typeface="ＭＳ ゴシック" panose="020B0609070205080204" pitchFamily="49" charset="-128"/>
                  <a:cs typeface="Tahoma" panose="020B0604030504040204" pitchFamily="34" charset="0"/>
                </a:rPr>
                <a:t>Trường học dành cho người muốn làm những công việc có liên quan đến kiến trúc, xây dựng cảnh quan và điện trong tương lai.</a:t>
              </a:r>
              <a:endParaRPr kumimoji="1" lang="ja-JP" altLang="en-US" sz="2400" dirty="0">
                <a:latin typeface="Tahoma" panose="020B0604030504040204" pitchFamily="34" charset="0"/>
                <a:ea typeface="ＭＳ ゴシック" panose="020B0609070205080204" pitchFamily="49" charset="-128"/>
                <a:cs typeface="Tahoma" panose="020B0604030504040204" pitchFamily="34" charset="0"/>
              </a:endParaRPr>
            </a:p>
          </p:txBody>
        </p:sp>
      </p:grpSp>
      <p:grpSp>
        <p:nvGrpSpPr>
          <p:cNvPr id="5" name="グループ化 4"/>
          <p:cNvGrpSpPr/>
          <p:nvPr/>
        </p:nvGrpSpPr>
        <p:grpSpPr>
          <a:xfrm>
            <a:off x="974706" y="3746595"/>
            <a:ext cx="9312295" cy="964874"/>
            <a:chOff x="1639307" y="3736735"/>
            <a:chExt cx="8186863" cy="757056"/>
          </a:xfrm>
        </p:grpSpPr>
        <p:sp>
          <p:nvSpPr>
            <p:cNvPr id="15" name="片側の 2 つの角を丸めた四角形 14"/>
            <p:cNvSpPr/>
            <p:nvPr/>
          </p:nvSpPr>
          <p:spPr>
            <a:xfrm rot="5400000">
              <a:off x="5391340" y="7248"/>
              <a:ext cx="682797" cy="8186863"/>
            </a:xfrm>
            <a:prstGeom prst="round2SameRect">
              <a:avLst/>
            </a:prstGeom>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16" name="片側の 2 つの角を丸めた四角形 4"/>
            <p:cNvSpPr txBox="1"/>
            <p:nvPr/>
          </p:nvSpPr>
          <p:spPr>
            <a:xfrm>
              <a:off x="1639308" y="3736735"/>
              <a:ext cx="8131381"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spcBef>
                  <a:spcPct val="0"/>
                </a:spcBef>
              </a:pPr>
              <a:r>
                <a:rPr kumimoji="1" lang="ja-JP" altLang="en-US" sz="2400" dirty="0">
                  <a:latin typeface="Tahoma" panose="020B0604030504040204" pitchFamily="34" charset="0"/>
                  <a:ea typeface="ＭＳ ゴシック" panose="020B0609070205080204" pitchFamily="49" charset="-128"/>
                  <a:cs typeface="Tahoma" panose="020B0604030504040204" pitchFamily="34" charset="0"/>
                </a:rPr>
                <a:t>・</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Môn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thi</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Quốc</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ngữ</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toán</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học</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phỏng</a:t>
              </a:r>
              <a:r>
                <a:rPr kumimoji="1" lang="en-US" altLang="zh-CN" sz="2400"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zh-CN" sz="2400" dirty="0" err="1">
                  <a:latin typeface="Tahoma" panose="020B0604030504040204" pitchFamily="34" charset="0"/>
                  <a:ea typeface="ＭＳ ゴシック" panose="020B0609070205080204" pitchFamily="49" charset="-128"/>
                  <a:cs typeface="Tahoma" panose="020B0604030504040204" pitchFamily="34" charset="0"/>
                </a:rPr>
                <a:t>vấn</a:t>
              </a:r>
              <a:endParaRPr kumimoji="1" lang="ja-JP" altLang="en-US" sz="2400" dirty="0">
                <a:latin typeface="Tahoma" panose="020B0604030504040204" pitchFamily="34" charset="0"/>
                <a:ea typeface="ＭＳ ゴシック" panose="020B0609070205080204" pitchFamily="49" charset="-128"/>
                <a:cs typeface="Tahoma" panose="020B0604030504040204" pitchFamily="34" charset="0"/>
              </a:endParaRPr>
            </a:p>
          </p:txBody>
        </p:sp>
      </p:grpSp>
      <p:grpSp>
        <p:nvGrpSpPr>
          <p:cNvPr id="6" name="グループ化 5"/>
          <p:cNvGrpSpPr/>
          <p:nvPr/>
        </p:nvGrpSpPr>
        <p:grpSpPr>
          <a:xfrm>
            <a:off x="974706" y="4715092"/>
            <a:ext cx="9312295" cy="964874"/>
            <a:chOff x="1649391" y="4870909"/>
            <a:chExt cx="8176779" cy="757056"/>
          </a:xfrm>
        </p:grpSpPr>
        <p:sp>
          <p:nvSpPr>
            <p:cNvPr id="18" name="片側の 2 つの角を丸めた四角形 17"/>
            <p:cNvSpPr/>
            <p:nvPr/>
          </p:nvSpPr>
          <p:spPr>
            <a:xfrm rot="5400000">
              <a:off x="5396383" y="1159163"/>
              <a:ext cx="682795" cy="8176779"/>
            </a:xfrm>
            <a:prstGeom prst="round2SameRect">
              <a:avLst/>
            </a:prstGeom>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sp>
        <p:sp>
          <p:nvSpPr>
            <p:cNvPr id="19" name="片側の 2 つの角を丸めた四角形 4"/>
            <p:cNvSpPr txBox="1"/>
            <p:nvPr/>
          </p:nvSpPr>
          <p:spPr>
            <a:xfrm>
              <a:off x="1649392" y="4870909"/>
              <a:ext cx="8121365"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505075" lvl="1" indent="-2505075" defTabSz="800100">
                <a:spcBef>
                  <a:spcPct val="0"/>
                </a:spcBef>
              </a:pPr>
              <a:r>
                <a:rPr kumimoji="1" lang="ja-JP" altLang="en-US" sz="24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400" dirty="0">
                  <a:latin typeface="Tahoma" panose="020B0604030504040204" pitchFamily="34" charset="0"/>
                  <a:ea typeface="ＭＳ ゴシック" panose="020B0609070205080204" pitchFamily="49" charset="-128"/>
                  <a:cs typeface="Tahoma" panose="020B0604030504040204" pitchFamily="34" charset="0"/>
                </a:rPr>
                <a:t>Cách đăng ký </a:t>
              </a:r>
              <a:r>
                <a:rPr kumimoji="1" lang="ja-JP" altLang="vi-VN" sz="24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400" dirty="0">
                  <a:latin typeface="Tahoma" panose="020B0604030504040204" pitchFamily="34" charset="0"/>
                  <a:ea typeface="ＭＳ ゴシック" panose="020B0609070205080204" pitchFamily="49" charset="-128"/>
                  <a:cs typeface="Tahoma" panose="020B0604030504040204" pitchFamily="34" charset="0"/>
                </a:rPr>
                <a:t>Nộp hồ sơ lên Trung tâm dịch vụ việc làm (Hello Work)</a:t>
              </a:r>
              <a:endParaRPr kumimoji="1" lang="ja-JP" altLang="en-US" sz="2400" dirty="0">
                <a:latin typeface="Tahoma" panose="020B0604030504040204" pitchFamily="34" charset="0"/>
                <a:ea typeface="ＭＳ ゴシック" panose="020B0609070205080204" pitchFamily="49" charset="-128"/>
                <a:cs typeface="Tahoma" panose="020B0604030504040204" pitchFamily="34" charset="0"/>
              </a:endParaRPr>
            </a:p>
          </p:txBody>
        </p:sp>
      </p:grpSp>
      <p:pic>
        <p:nvPicPr>
          <p:cNvPr id="32" name="図 169"/>
          <p:cNvPicPr>
            <a:picLocks noChangeAspect="1"/>
          </p:cNvPicPr>
          <p:nvPr/>
        </p:nvPicPr>
        <p:blipFill>
          <a:blip r:embed="rId3"/>
          <a:stretch>
            <a:fillRect/>
          </a:stretch>
        </p:blipFill>
        <p:spPr>
          <a:xfrm>
            <a:off x="8825572" y="280113"/>
            <a:ext cx="1606208" cy="1606208"/>
          </a:xfrm>
          <a:prstGeom prst="rect">
            <a:avLst/>
          </a:prstGeom>
        </p:spPr>
      </p:pic>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grpSp>
        <p:nvGrpSpPr>
          <p:cNvPr id="37" name="グループ化 36">
            <a:extLst>
              <a:ext uri="{FF2B5EF4-FFF2-40B4-BE49-F238E27FC236}">
                <a16:creationId xmlns:a16="http://schemas.microsoft.com/office/drawing/2014/main" id="{86FD6890-8251-466F-98CB-A26CE6325039}"/>
              </a:ext>
            </a:extLst>
          </p:cNvPr>
          <p:cNvGrpSpPr/>
          <p:nvPr/>
        </p:nvGrpSpPr>
        <p:grpSpPr>
          <a:xfrm>
            <a:off x="974709" y="5826231"/>
            <a:ext cx="9312292" cy="964874"/>
            <a:chOff x="1649391" y="4877833"/>
            <a:chExt cx="8176779" cy="757056"/>
          </a:xfrm>
          <a:solidFill>
            <a:srgbClr val="FFCCFF"/>
          </a:solidFill>
        </p:grpSpPr>
        <p:sp>
          <p:nvSpPr>
            <p:cNvPr id="38" name="片側の 2 つの角を丸めた四角形 17">
              <a:extLst>
                <a:ext uri="{FF2B5EF4-FFF2-40B4-BE49-F238E27FC236}">
                  <a16:creationId xmlns:a16="http://schemas.microsoft.com/office/drawing/2014/main" id="{968F96D8-ED98-452C-A604-EAB513128917}"/>
                </a:ext>
              </a:extLst>
            </p:cNvPr>
            <p:cNvSpPr/>
            <p:nvPr/>
          </p:nvSpPr>
          <p:spPr>
            <a:xfrm rot="5400000">
              <a:off x="5396383" y="1159163"/>
              <a:ext cx="682795" cy="8176779"/>
            </a:xfrm>
            <a:prstGeom prst="round2SameRect">
              <a:avLst/>
            </a:prstGeom>
            <a:grpFill/>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sp>
        <p:sp>
          <p:nvSpPr>
            <p:cNvPr id="39" name="片側の 2 つの角を丸めた四角形 4">
              <a:extLst>
                <a:ext uri="{FF2B5EF4-FFF2-40B4-BE49-F238E27FC236}">
                  <a16:creationId xmlns:a16="http://schemas.microsoft.com/office/drawing/2014/main" id="{3EF45021-4075-4B37-9B8B-66422FFD1FA9}"/>
                </a:ext>
              </a:extLst>
            </p:cNvPr>
            <p:cNvSpPr txBox="1"/>
            <p:nvPr/>
          </p:nvSpPr>
          <p:spPr>
            <a:xfrm>
              <a:off x="1672090" y="4877833"/>
              <a:ext cx="8121365" cy="75705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339850" lvl="1" indent="-1339850" defTabSz="800100">
                <a:spcBef>
                  <a:spcPct val="0"/>
                </a:spcBef>
              </a:pPr>
              <a:r>
                <a:rPr kumimoji="1" lang="ja-JP" altLang="en-US" sz="2400"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sz="2400" dirty="0">
                  <a:latin typeface="Tahoma" panose="020B0604030504040204" pitchFamily="34" charset="0"/>
                  <a:ea typeface="ＭＳ ゴシック" panose="020B0609070205080204" pitchFamily="49" charset="-128"/>
                  <a:cs typeface="Tahoma" panose="020B0604030504040204" pitchFamily="34" charset="0"/>
                </a:rPr>
                <a:t>Lưu ý: Trường senmon không phải là trường học chính thức, do đó không được tính là học vấn chính thức. </a:t>
              </a:r>
              <a:endParaRPr kumimoji="1" lang="ja-JP" altLang="en-US" dirty="0">
                <a:solidFill>
                  <a:srgbClr val="FF0000"/>
                </a:solidFill>
                <a:latin typeface="Tahoma" panose="020B0604030504040204" pitchFamily="34" charset="0"/>
                <a:ea typeface="ＭＳ ゴシック" panose="020B0609070205080204" pitchFamily="49" charset="-128"/>
                <a:cs typeface="Tahoma" panose="020B0604030504040204" pitchFamily="34" charset="0"/>
              </a:endParaRPr>
            </a:p>
          </p:txBody>
        </p:sp>
      </p:grpSp>
    </p:spTree>
    <p:extLst>
      <p:ext uri="{BB962C8B-B14F-4D97-AF65-F5344CB8AC3E}">
        <p14:creationId xmlns:p14="http://schemas.microsoft.com/office/powerpoint/2010/main" val="735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1723912"/>
            <a:ext cx="9068653" cy="5438968"/>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32</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34" name="図 60"/>
          <p:cNvPicPr>
            <a:picLocks noChangeAspect="1"/>
          </p:cNvPicPr>
          <p:nvPr/>
        </p:nvPicPr>
        <p:blipFill>
          <a:blip r:embed="rId3"/>
          <a:stretch>
            <a:fillRect/>
          </a:stretch>
        </p:blipFill>
        <p:spPr>
          <a:xfrm>
            <a:off x="8043989" y="4526880"/>
            <a:ext cx="2483890" cy="2483890"/>
          </a:xfrm>
          <a:prstGeom prst="rect">
            <a:avLst/>
          </a:prstGeom>
        </p:spPr>
      </p:pic>
      <p:sp>
        <p:nvSpPr>
          <p:cNvPr id="35" name="四角形 178"/>
          <p:cNvSpPr txBox="1">
            <a:spLocks/>
          </p:cNvSpPr>
          <p:nvPr/>
        </p:nvSpPr>
        <p:spPr>
          <a:xfrm>
            <a:off x="1459226" y="2052855"/>
            <a:ext cx="8487610" cy="4930107"/>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5500"/>
              </a:lnSpc>
              <a:spcBef>
                <a:spcPts val="0"/>
              </a:spcBef>
              <a:buFont typeface="Arial" panose="020B0604020202020204" pitchFamily="34" charset="0"/>
              <a:buNone/>
            </a:pPr>
            <a:r>
              <a:rPr lang="ja-JP" altLang="en-US" sz="2800"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THCS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năm</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nhất</a:t>
            </a:r>
            <a:r>
              <a:rPr lang="ja-JP" altLang="en-US" sz="2800"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p>
          <a:p>
            <a:pPr marL="1612900" indent="-1612900">
              <a:lnSpc>
                <a:spcPct val="100000"/>
              </a:lnSpc>
              <a:spcBef>
                <a:spcPts val="1800"/>
              </a:spcBef>
              <a:buNone/>
            </a:pPr>
            <a:r>
              <a:rPr lang="ja-JP" altLang="en-US" sz="3200" dirty="0">
                <a:solidFill>
                  <a:srgbClr val="FF0066"/>
                </a:solidFill>
                <a:latin typeface="Tahoma" panose="020B0604030504040204" pitchFamily="34" charset="0"/>
                <a:ea typeface="UD デジタル 教科書体 NP-B" panose="02020700000000000000" pitchFamily="18" charset="-128"/>
                <a:cs typeface="Tahoma" panose="020B0604030504040204" pitchFamily="34" charset="0"/>
              </a:rPr>
              <a:t>◆</a:t>
            </a:r>
            <a:r>
              <a:rPr lang="ja-JP" altLang="en-US" sz="32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Phỏng</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vấn</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nghề</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nghiệp</a:t>
            </a:r>
            <a:r>
              <a:rPr lang="en-US" altLang="ja-JP" sz="3200" b="1" dirty="0">
                <a:latin typeface="Tahoma" panose="020B0604030504040204" pitchFamily="34" charset="0"/>
                <a:ea typeface="Tahoma" panose="020B0604030504040204" pitchFamily="34" charset="0"/>
                <a:cs typeface="Tahoma" panose="020B0604030504040204" pitchFamily="34" charset="0"/>
              </a:rPr>
              <a:t>: </a:t>
            </a:r>
            <a:br>
              <a:rPr lang="en-US" altLang="ja-JP" sz="3200" b="1" dirty="0">
                <a:latin typeface="Tahoma" panose="020B0604030504040204" pitchFamily="34" charset="0"/>
                <a:ea typeface="Tahoma" panose="020B0604030504040204" pitchFamily="34" charset="0"/>
                <a:cs typeface="Tahoma" panose="020B0604030504040204" pitchFamily="34" charset="0"/>
              </a:rPr>
            </a:br>
            <a:r>
              <a:rPr lang="en-US" altLang="ja-JP" sz="3200" b="1" dirty="0" err="1">
                <a:latin typeface="Tahoma" panose="020B0604030504040204" pitchFamily="34" charset="0"/>
                <a:ea typeface="Tahoma" panose="020B0604030504040204" pitchFamily="34" charset="0"/>
                <a:cs typeface="Tahoma" panose="020B0604030504040204" pitchFamily="34" charset="0"/>
              </a:rPr>
              <a:t>Tìm</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hiểu</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về</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các</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loại</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công</a:t>
            </a:r>
            <a:r>
              <a:rPr lang="en-US" altLang="ja-JP" sz="3200" b="1" dirty="0">
                <a:latin typeface="Tahoma" panose="020B0604030504040204" pitchFamily="34" charset="0"/>
                <a:ea typeface="Tahoma" panose="020B0604030504040204" pitchFamily="34" charset="0"/>
                <a:cs typeface="Tahoma" panose="020B0604030504040204" pitchFamily="34" charset="0"/>
              </a:rPr>
              <a:t> </a:t>
            </a:r>
            <a:r>
              <a:rPr lang="en-US" altLang="ja-JP" sz="3200" b="1" dirty="0" err="1">
                <a:latin typeface="Tahoma" panose="020B0604030504040204" pitchFamily="34" charset="0"/>
                <a:ea typeface="Tahoma" panose="020B0604030504040204" pitchFamily="34" charset="0"/>
                <a:cs typeface="Tahoma" panose="020B0604030504040204" pitchFamily="34" charset="0"/>
              </a:rPr>
              <a:t>việc</a:t>
            </a:r>
            <a:endParaRPr lang="ja-JP" altLang="en-US" sz="3200" b="1" dirty="0">
              <a:latin typeface="Tahoma" panose="020B0604030504040204" pitchFamily="34" charset="0"/>
              <a:ea typeface="UD デジタル 教科書体 NP-B" panose="02020700000000000000" pitchFamily="18" charset="-128"/>
              <a:cs typeface="Tahoma" panose="020B0604030504040204" pitchFamily="34" charset="0"/>
            </a:endParaRPr>
          </a:p>
          <a:p>
            <a:pPr marL="723900" indent="0">
              <a:lnSpc>
                <a:spcPct val="100000"/>
              </a:lnSpc>
              <a:spcBef>
                <a:spcPts val="1800"/>
              </a:spcBef>
              <a:buNone/>
            </a:pPr>
            <a:r>
              <a:rPr lang="vi-VN" altLang="ja-JP" sz="2800" dirty="0">
                <a:latin typeface="Tahoma" panose="020B0604030504040204" pitchFamily="34" charset="0"/>
                <a:ea typeface="Tahoma" panose="020B0604030504040204" pitchFamily="34" charset="0"/>
                <a:cs typeface="Tahoma" panose="020B0604030504040204" pitchFamily="34" charset="0"/>
              </a:rPr>
              <a:t>Tìm hiểu ý nghĩa của các công việc </a:t>
            </a:r>
            <a:br>
              <a:rPr lang="en-US" altLang="ja-JP" sz="2800" dirty="0">
                <a:latin typeface="Tahoma" panose="020B0604030504040204" pitchFamily="34" charset="0"/>
                <a:ea typeface="Tahoma" panose="020B0604030504040204" pitchFamily="34" charset="0"/>
                <a:cs typeface="Tahoma" panose="020B0604030504040204" pitchFamily="34" charset="0"/>
              </a:rPr>
            </a:br>
            <a:r>
              <a:rPr lang="vi-VN" altLang="ja-JP" sz="2800" dirty="0">
                <a:latin typeface="Tahoma" panose="020B0604030504040204" pitchFamily="34" charset="0"/>
                <a:ea typeface="Tahoma" panose="020B0604030504040204" pitchFamily="34" charset="0"/>
                <a:cs typeface="Tahoma" panose="020B0604030504040204" pitchFamily="34" charset="0"/>
              </a:rPr>
              <a:t>từ những người đang đi làm ở xung </a:t>
            </a:r>
            <a:br>
              <a:rPr lang="en-US" altLang="ja-JP" sz="2800" dirty="0">
                <a:latin typeface="Tahoma" panose="020B0604030504040204" pitchFamily="34" charset="0"/>
                <a:ea typeface="Tahoma" panose="020B0604030504040204" pitchFamily="34" charset="0"/>
                <a:cs typeface="Tahoma" panose="020B0604030504040204" pitchFamily="34" charset="0"/>
              </a:rPr>
            </a:br>
            <a:r>
              <a:rPr lang="vi-VN" altLang="ja-JP" sz="2800" dirty="0">
                <a:latin typeface="Tahoma" panose="020B0604030504040204" pitchFamily="34" charset="0"/>
                <a:ea typeface="Tahoma" panose="020B0604030504040204" pitchFamily="34" charset="0"/>
                <a:cs typeface="Tahoma" panose="020B0604030504040204" pitchFamily="34" charset="0"/>
              </a:rPr>
              <a:t>quanh</a:t>
            </a:r>
            <a:r>
              <a:rPr lang="en-US" altLang="ja-JP" sz="2800" dirty="0">
                <a:latin typeface="Tahoma" panose="020B0604030504040204" pitchFamily="34" charset="0"/>
                <a:ea typeface="Tahoma" panose="020B0604030504040204" pitchFamily="34" charset="0"/>
                <a:cs typeface="Tahoma" panose="020B0604030504040204" pitchFamily="34" charset="0"/>
              </a:rPr>
              <a:t>.</a:t>
            </a:r>
          </a:p>
          <a:p>
            <a:pPr marL="723900" indent="0">
              <a:lnSpc>
                <a:spcPct val="100000"/>
              </a:lnSpc>
              <a:spcBef>
                <a:spcPts val="0"/>
              </a:spcBef>
              <a:buNone/>
            </a:pPr>
            <a:endParaRPr lang="en-US" altLang="ja-JP" sz="2800" dirty="0">
              <a:latin typeface="Tahoma" panose="020B0604030504040204" pitchFamily="34" charset="0"/>
              <a:ea typeface="Tahoma" panose="020B0604030504040204" pitchFamily="34" charset="0"/>
              <a:cs typeface="Tahoma" panose="020B0604030504040204" pitchFamily="34" charset="0"/>
            </a:endParaRPr>
          </a:p>
          <a:p>
            <a:pPr marL="812800" indent="-450850">
              <a:lnSpc>
                <a:spcPct val="100000"/>
              </a:lnSpc>
              <a:spcBef>
                <a:spcPts val="0"/>
              </a:spcBef>
              <a:buNone/>
            </a:pPr>
            <a:r>
              <a:rPr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lang="es-ES_tradnl" altLang="ja-JP" sz="2800" b="1" u="sng" dirty="0">
                <a:latin typeface="Tahoma" panose="020B0604030504040204" pitchFamily="34" charset="0"/>
                <a:ea typeface="Tahoma" panose="020B0604030504040204" pitchFamily="34" charset="0"/>
                <a:cs typeface="Tahoma" panose="020B0604030504040204" pitchFamily="34" charset="0"/>
              </a:rPr>
              <a:t>Tìm hiểu về các công việc </a:t>
            </a:r>
            <a:br>
              <a:rPr lang="es-ES_tradnl" altLang="ja-JP" sz="2800" b="1" u="sng" dirty="0">
                <a:latin typeface="Tahoma" panose="020B0604030504040204" pitchFamily="34" charset="0"/>
                <a:ea typeface="Tahoma" panose="020B0604030504040204" pitchFamily="34" charset="0"/>
                <a:cs typeface="Tahoma" panose="020B0604030504040204" pitchFamily="34" charset="0"/>
              </a:rPr>
            </a:br>
            <a:r>
              <a:rPr lang="es-ES_tradnl" altLang="ja-JP" sz="2800" b="1" u="sng" dirty="0">
                <a:latin typeface="Tahoma" panose="020B0604030504040204" pitchFamily="34" charset="0"/>
                <a:ea typeface="Tahoma" panose="020B0604030504040204" pitchFamily="34" charset="0"/>
                <a:cs typeface="Tahoma" panose="020B0604030504040204" pitchFamily="34" charset="0"/>
              </a:rPr>
              <a:t>khác nhau. </a:t>
            </a:r>
            <a:endParaRPr lang="ja-JP" altLang="en-US" sz="2800" b="1" u="sng"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31900" y="511095"/>
            <a:ext cx="8714936" cy="1059377"/>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34814" y="532464"/>
            <a:ext cx="7360007" cy="1077218"/>
          </a:xfrm>
          <a:prstGeom prst="rect">
            <a:avLst/>
          </a:prstGeom>
          <a:noFill/>
        </p:spPr>
        <p:txBody>
          <a:bodyPr wrap="square" rtlCol="0">
            <a:spAutoFit/>
          </a:bodyPr>
          <a:lstStyle/>
          <a:p>
            <a:pPr marL="723900" indent="-723900"/>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7</a:t>
            </a:r>
            <a:r>
              <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Ví dụ những việc cần làm để </a:t>
            </a:r>
            <a:b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kumimoji="1" lang="vi-VN"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lựa chọn được hướng đi</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4821" y="568485"/>
            <a:ext cx="1127695" cy="727964"/>
          </a:xfrm>
          <a:prstGeom prst="rect">
            <a:avLst/>
          </a:prstGeom>
        </p:spPr>
      </p:pic>
    </p:spTree>
    <p:extLst>
      <p:ext uri="{BB962C8B-B14F-4D97-AF65-F5344CB8AC3E}">
        <p14:creationId xmlns:p14="http://schemas.microsoft.com/office/powerpoint/2010/main" val="34111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33</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4" name="四角形 178"/>
          <p:cNvSpPr txBox="1">
            <a:spLocks/>
          </p:cNvSpPr>
          <p:nvPr/>
        </p:nvSpPr>
        <p:spPr>
          <a:xfrm>
            <a:off x="1399341" y="1155699"/>
            <a:ext cx="8487610" cy="5473701"/>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THCS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năm</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2</a:t>
            </a:r>
            <a:r>
              <a:rPr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p>
          <a:p>
            <a:pPr marL="901700" indent="-901700">
              <a:lnSpc>
                <a:spcPct val="100000"/>
              </a:lnSpc>
              <a:spcBef>
                <a:spcPts val="2400"/>
              </a:spcBef>
              <a:buFont typeface="Arial" panose="020B0604020202020204" pitchFamily="34" charset="0"/>
              <a:buNone/>
            </a:pPr>
            <a:r>
              <a:rPr lang="ja-JP" altLang="en-US" sz="3200" dirty="0">
                <a:solidFill>
                  <a:srgbClr val="FF0066"/>
                </a:solidFill>
                <a:latin typeface="Tahoma" panose="020B0604030504040204" pitchFamily="34" charset="0"/>
                <a:ea typeface="UD デジタル 教科書体 NP-B" panose="02020700000000000000" pitchFamily="18" charset="-128"/>
                <a:cs typeface="Tahoma" panose="020B0604030504040204" pitchFamily="34" charset="0"/>
              </a:rPr>
              <a:t>◆</a:t>
            </a:r>
            <a:r>
              <a:rPr lang="ja-JP" altLang="en-US" sz="3200" dirty="0">
                <a:latin typeface="Tahoma" panose="020B0604030504040204" pitchFamily="34" charset="0"/>
                <a:ea typeface="UD デジタル 教科書体 NP-B" panose="02020700000000000000" pitchFamily="18" charset="-128"/>
                <a:cs typeface="Tahoma" panose="020B0604030504040204" pitchFamily="34" charset="0"/>
              </a:rPr>
              <a:t> </a:t>
            </a:r>
            <a:r>
              <a:rPr lang="es-ES_tradnl" altLang="ja-JP" sz="3200" b="1" dirty="0">
                <a:latin typeface="Tahoma" panose="020B0604030504040204" pitchFamily="34" charset="0"/>
                <a:ea typeface="Tahoma" panose="020B0604030504040204" pitchFamily="34" charset="0"/>
                <a:cs typeface="Tahoma" panose="020B0604030504040204" pitchFamily="34" charset="0"/>
              </a:rPr>
              <a:t>Hoạt động trải nghiệm công việc</a:t>
            </a:r>
            <a:endParaRPr lang="en-US" altLang="ja-JP" sz="3200" b="1" dirty="0">
              <a:latin typeface="Tahoma" panose="020B0604030504040204" pitchFamily="34" charset="0"/>
              <a:ea typeface="Tahoma" panose="020B0604030504040204" pitchFamily="34" charset="0"/>
              <a:cs typeface="Tahoma" panose="020B0604030504040204" pitchFamily="34" charset="0"/>
            </a:endParaRPr>
          </a:p>
          <a:p>
            <a:pPr marL="533400" indent="0">
              <a:lnSpc>
                <a:spcPct val="100000"/>
              </a:lnSpc>
              <a:spcBef>
                <a:spcPts val="1800"/>
              </a:spcBef>
              <a:buFont typeface="Arial" panose="020B0604020202020204" pitchFamily="34" charset="0"/>
              <a:buNone/>
            </a:pPr>
            <a:r>
              <a:rPr lang="vi-VN" altLang="ja-JP" sz="2800" dirty="0">
                <a:latin typeface="Tahoma" panose="020B0604030504040204" pitchFamily="34" charset="0"/>
                <a:ea typeface="Tahoma" panose="020B0604030504040204" pitchFamily="34" charset="0"/>
                <a:cs typeface="Tahoma" panose="020B0604030504040204" pitchFamily="34" charset="0"/>
              </a:rPr>
              <a:t>Trải nghiệm làm việc thực tế tại các doanh nghiệp, bệnh viện, cơ sở phúc lợi ở địa phương.</a:t>
            </a:r>
          </a:p>
          <a:p>
            <a:pPr marL="533400" indent="0">
              <a:lnSpc>
                <a:spcPct val="100000"/>
              </a:lnSpc>
              <a:spcBef>
                <a:spcPts val="1800"/>
              </a:spcBef>
              <a:buFont typeface="Arial" panose="020B0604020202020204" pitchFamily="34" charset="0"/>
              <a:buNone/>
            </a:pPr>
            <a:r>
              <a:rPr lang="vi-VN" altLang="ja-JP" sz="2800" dirty="0">
                <a:latin typeface="Tahoma" panose="020B0604030504040204" pitchFamily="34" charset="0"/>
                <a:ea typeface="Tahoma" panose="020B0604030504040204" pitchFamily="34" charset="0"/>
                <a:cs typeface="Tahoma" panose="020B0604030504040204" pitchFamily="34" charset="0"/>
              </a:rPr>
              <a:t>Học được niềm vui khi tương tác, </a:t>
            </a:r>
            <a:br>
              <a:rPr lang="en-US" altLang="ja-JP" sz="2800" dirty="0">
                <a:latin typeface="Tahoma" panose="020B0604030504040204" pitchFamily="34" charset="0"/>
                <a:ea typeface="Tahoma" panose="020B0604030504040204" pitchFamily="34" charset="0"/>
                <a:cs typeface="Tahoma" panose="020B0604030504040204" pitchFamily="34" charset="0"/>
              </a:rPr>
            </a:br>
            <a:r>
              <a:rPr lang="vi-VN" altLang="ja-JP" sz="2800" dirty="0">
                <a:latin typeface="Tahoma" panose="020B0604030504040204" pitchFamily="34" charset="0"/>
                <a:ea typeface="Tahoma" panose="020B0604030504040204" pitchFamily="34" charset="0"/>
                <a:cs typeface="Tahoma" panose="020B0604030504040204" pitchFamily="34" charset="0"/>
              </a:rPr>
              <a:t>làm việc với mọi người</a:t>
            </a:r>
            <a:r>
              <a:rPr lang="en-US" altLang="ja-JP" sz="2800" dirty="0">
                <a:latin typeface="Tahoma" panose="020B0604030504040204" pitchFamily="34" charset="0"/>
                <a:ea typeface="Tahoma" panose="020B0604030504040204" pitchFamily="34" charset="0"/>
                <a:cs typeface="Tahoma" panose="020B0604030504040204" pitchFamily="34" charset="0"/>
              </a:rPr>
              <a:t>.</a:t>
            </a:r>
          </a:p>
          <a:p>
            <a:pPr marL="361950" indent="0">
              <a:lnSpc>
                <a:spcPct val="100000"/>
              </a:lnSpc>
              <a:spcBef>
                <a:spcPts val="0"/>
              </a:spcBef>
              <a:buFont typeface="Arial" panose="020B0604020202020204" pitchFamily="34" charset="0"/>
              <a:buNone/>
            </a:pP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 </a:t>
            </a:r>
            <a:endParaRPr lang="en-US" altLang="ja-JP" sz="2800" dirty="0">
              <a:latin typeface="Tahoma" panose="020B0604030504040204" pitchFamily="34" charset="0"/>
              <a:ea typeface="Tahoma" panose="020B0604030504040204" pitchFamily="34" charset="0"/>
              <a:cs typeface="Tahoma" panose="020B0604030504040204" pitchFamily="34" charset="0"/>
            </a:endParaRPr>
          </a:p>
          <a:p>
            <a:pPr marL="812800" indent="-450850">
              <a:lnSpc>
                <a:spcPct val="100000"/>
              </a:lnSpc>
              <a:spcBef>
                <a:spcPts val="0"/>
              </a:spcBef>
              <a:buFont typeface="Arial" panose="020B0604020202020204" pitchFamily="34" charset="0"/>
              <a:buNone/>
            </a:pPr>
            <a:r>
              <a:rPr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800" b="1" u="sng" dirty="0">
                <a:latin typeface="Tahoma" panose="020B0604030504040204" pitchFamily="34" charset="0"/>
                <a:ea typeface="Tahoma" panose="020B0604030504040204" pitchFamily="34" charset="0"/>
                <a:cs typeface="Tahoma" panose="020B0604030504040204" pitchFamily="34" charset="0"/>
              </a:rPr>
              <a:t>Đây có thể trở thành động</a:t>
            </a:r>
            <a:r>
              <a:rPr lang="ja-JP" altLang="en-US" sz="2800" b="1" u="sng" dirty="0">
                <a:latin typeface="Tahoma" panose="020B0604030504040204" pitchFamily="34" charset="0"/>
                <a:ea typeface="Tahoma" panose="020B0604030504040204" pitchFamily="34" charset="0"/>
                <a:cs typeface="Tahoma" panose="020B0604030504040204" pitchFamily="34" charset="0"/>
              </a:rPr>
              <a:t> </a:t>
            </a:r>
            <a:r>
              <a:rPr lang="vi-VN" altLang="ja-JP" sz="2800" b="1" u="sng" dirty="0">
                <a:latin typeface="Tahoma" panose="020B0604030504040204" pitchFamily="34" charset="0"/>
                <a:ea typeface="Tahoma" panose="020B0604030504040204" pitchFamily="34" charset="0"/>
                <a:cs typeface="Tahoma" panose="020B0604030504040204" pitchFamily="34" charset="0"/>
              </a:rPr>
              <a:t>cơ </a:t>
            </a:r>
            <a:br>
              <a:rPr lang="en-US" altLang="ja-JP" sz="2800" b="1" u="sng" dirty="0">
                <a:latin typeface="Tahoma" panose="020B0604030504040204" pitchFamily="34" charset="0"/>
                <a:ea typeface="Tahoma" panose="020B0604030504040204" pitchFamily="34" charset="0"/>
                <a:cs typeface="Tahoma" panose="020B0604030504040204" pitchFamily="34" charset="0"/>
              </a:rPr>
            </a:br>
            <a:r>
              <a:rPr lang="vi-VN" altLang="ja-JP" sz="2800" b="1" u="sng" dirty="0">
                <a:latin typeface="Tahoma" panose="020B0604030504040204" pitchFamily="34" charset="0"/>
                <a:ea typeface="Tahoma" panose="020B0604030504040204" pitchFamily="34" charset="0"/>
                <a:cs typeface="Tahoma" panose="020B0604030504040204" pitchFamily="34" charset="0"/>
              </a:rPr>
              <a:t>để lựa chọn hướng đi sau này</a:t>
            </a:r>
            <a:r>
              <a:rPr lang="es-ES_tradnl" altLang="ja-JP" sz="2800" b="1" u="sng" dirty="0">
                <a:latin typeface="Tahoma" panose="020B0604030504040204" pitchFamily="34" charset="0"/>
                <a:ea typeface="Tahoma" panose="020B0604030504040204" pitchFamily="34" charset="0"/>
                <a:cs typeface="Tahoma" panose="020B0604030504040204" pitchFamily="34" charset="0"/>
              </a:rPr>
              <a:t>. </a:t>
            </a:r>
            <a:endParaRPr lang="ja-JP" altLang="en-US" sz="2800" b="1" u="sng"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5" name="Picture 2" descr="https://1.bp.blogspot.com/-KkNOYjo526k/XT_LhfX877I/AAAAAAABT6Y/1RYPpW9dx_4VJpxqdNvMjndZPlUdIwSrwCLcBGAs/s800/job_syokugyou_taiken_kangoshi_bo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179" y="4131130"/>
            <a:ext cx="2622985" cy="28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Tahoma" panose="020B0604030504040204" pitchFamily="34" charset="0"/>
              <a:cs typeface="Tahoma" panose="020B0604030504040204" pitchFamily="34" charset="0"/>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34</a:t>
            </a:fld>
            <a:r>
              <a:rPr lang="ja-JP" altLang="en-US" sz="1200" b="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4" name="四角形 178"/>
          <p:cNvSpPr txBox="1">
            <a:spLocks/>
          </p:cNvSpPr>
          <p:nvPr/>
        </p:nvSpPr>
        <p:spPr>
          <a:xfrm>
            <a:off x="1056440" y="927287"/>
            <a:ext cx="9068653" cy="5984020"/>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THCS </a:t>
            </a:r>
            <a:r>
              <a:rPr lang="en-US" altLang="ja-JP"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năm</a:t>
            </a:r>
            <a:r>
              <a:rPr lang="en-US" altLang="ja-JP" sz="2800" b="1" dirty="0">
                <a:solidFill>
                  <a:srgbClr val="FF0000"/>
                </a:solidFill>
                <a:latin typeface="Tahoma" panose="020B0604030504040204" pitchFamily="34" charset="0"/>
                <a:ea typeface="Tahoma" panose="020B0604030504040204" pitchFamily="34" charset="0"/>
                <a:cs typeface="Tahoma" panose="020B0604030504040204" pitchFamily="34" charset="0"/>
              </a:rPr>
              <a:t> 3</a:t>
            </a:r>
            <a:r>
              <a:rPr lang="ja-JP" altLang="en-US" sz="28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a:t>
            </a:r>
          </a:p>
          <a:p>
            <a:pPr marL="622300" indent="-441325">
              <a:lnSpc>
                <a:spcPct val="100000"/>
              </a:lnSpc>
              <a:spcBef>
                <a:spcPts val="2400"/>
              </a:spcBef>
              <a:buFont typeface="Arial" panose="020B0604020202020204" pitchFamily="34" charset="0"/>
              <a:buNone/>
            </a:pPr>
            <a:r>
              <a:rPr lang="ja-JP" altLang="en-US" sz="2800" dirty="0">
                <a:solidFill>
                  <a:srgbClr val="FF0066"/>
                </a:solidFill>
                <a:latin typeface="Tahoma" panose="020B0604030504040204" pitchFamily="34" charset="0"/>
                <a:ea typeface="UD デジタル 教科書体 NP-B" panose="02020700000000000000" pitchFamily="18" charset="-128"/>
                <a:cs typeface="Tahoma" panose="020B0604030504040204" pitchFamily="34" charset="0"/>
              </a:rPr>
              <a:t>◆</a:t>
            </a: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Hoạt</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động</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trải</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nghiệm</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công</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việc</a:t>
            </a:r>
            <a:r>
              <a:rPr lang="en-US" altLang="ja-JP" sz="2800" b="1" dirty="0">
                <a:latin typeface="Tahoma" panose="020B0604030504040204" pitchFamily="34" charset="0"/>
                <a:ea typeface="Tahoma" panose="020B0604030504040204" pitchFamily="34" charset="0"/>
                <a:cs typeface="Tahoma" panose="020B0604030504040204" pitchFamily="34" charset="0"/>
              </a:rPr>
              <a:t> qua </a:t>
            </a:r>
            <a:r>
              <a:rPr lang="en-US" altLang="ja-JP" sz="2800" b="1" dirty="0" err="1">
                <a:latin typeface="Tahoma" panose="020B0604030504040204" pitchFamily="34" charset="0"/>
                <a:ea typeface="Tahoma" panose="020B0604030504040204" pitchFamily="34" charset="0"/>
                <a:cs typeface="Tahoma" panose="020B0604030504040204" pitchFamily="34" charset="0"/>
              </a:rPr>
              <a:t>các</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buổi</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tham</a:t>
            </a:r>
            <a:r>
              <a:rPr lang="ja-JP" altLang="en-US"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quan</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học</a:t>
            </a:r>
            <a:r>
              <a:rPr lang="en-US" altLang="ja-JP" sz="2800" b="1" dirty="0">
                <a:latin typeface="Tahoma" panose="020B0604030504040204" pitchFamily="34" charset="0"/>
                <a:ea typeface="Tahoma" panose="020B0604030504040204" pitchFamily="34" charset="0"/>
                <a:cs typeface="Tahoma" panose="020B0604030504040204" pitchFamily="34" charset="0"/>
              </a:rPr>
              <a:t> </a:t>
            </a:r>
            <a:r>
              <a:rPr lang="en-US" altLang="ja-JP" sz="2800" b="1" dirty="0" err="1">
                <a:latin typeface="Tahoma" panose="020B0604030504040204" pitchFamily="34" charset="0"/>
                <a:ea typeface="Tahoma" panose="020B0604030504040204" pitchFamily="34" charset="0"/>
                <a:cs typeface="Tahoma" panose="020B0604030504040204" pitchFamily="34" charset="0"/>
              </a:rPr>
              <a:t>tập</a:t>
            </a:r>
            <a:r>
              <a:rPr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a:t>
            </a:r>
            <a:endParaRPr lang="en-US" altLang="ja-JP" sz="2800" b="1" dirty="0">
              <a:latin typeface="Tahoma" panose="020B0604030504040204" pitchFamily="34" charset="0"/>
              <a:ea typeface="UD デジタル 教科書体 NP-B" panose="02020700000000000000" pitchFamily="18" charset="-128"/>
              <a:cs typeface="Tahoma" panose="020B0604030504040204" pitchFamily="34" charset="0"/>
            </a:endParaRPr>
          </a:p>
          <a:p>
            <a:pPr marL="1257300" indent="0">
              <a:lnSpc>
                <a:spcPct val="100000"/>
              </a:lnSpc>
              <a:spcBef>
                <a:spcPts val="600"/>
              </a:spcBef>
              <a:buFont typeface="Arial" panose="020B0604020202020204" pitchFamily="34" charset="0"/>
              <a:buNone/>
            </a:pPr>
            <a:r>
              <a:rPr lang="vi-VN" altLang="ja-JP" sz="2800" dirty="0">
                <a:latin typeface="Tahoma" panose="020B0604030504040204" pitchFamily="34" charset="0"/>
                <a:ea typeface="Tahoma" panose="020B0604030504040204" pitchFamily="34" charset="0"/>
                <a:cs typeface="Tahoma" panose="020B0604030504040204" pitchFamily="34" charset="0"/>
              </a:rPr>
              <a:t>Tham quan nơi làm việc ở thủ đô Tokyo của Nhật Bản,</a:t>
            </a:r>
            <a:r>
              <a:rPr lang="ja-JP" altLang="en-US" sz="2800" dirty="0">
                <a:latin typeface="Tahoma" panose="020B0604030504040204" pitchFamily="34" charset="0"/>
                <a:ea typeface="Tahoma" panose="020B0604030504040204" pitchFamily="34" charset="0"/>
                <a:cs typeface="Tahoma" panose="020B0604030504040204" pitchFamily="34" charset="0"/>
              </a:rPr>
              <a:t> </a:t>
            </a:r>
            <a:r>
              <a:rPr lang="vi-VN" altLang="ja-JP" sz="2800" dirty="0">
                <a:latin typeface="Tahoma" panose="020B0604030504040204" pitchFamily="34" charset="0"/>
                <a:ea typeface="Tahoma" panose="020B0604030504040204" pitchFamily="34" charset="0"/>
                <a:cs typeface="Tahoma" panose="020B0604030504040204" pitchFamily="34" charset="0"/>
              </a:rPr>
              <a:t>phỏng vấn nhân viên công ty</a:t>
            </a:r>
            <a:r>
              <a:rPr lang="en-US" altLang="ja-JP" sz="2800" dirty="0">
                <a:latin typeface="Tahoma" panose="020B0604030504040204" pitchFamily="34" charset="0"/>
                <a:ea typeface="Tahoma" panose="020B0604030504040204" pitchFamily="34" charset="0"/>
                <a:cs typeface="Tahoma" panose="020B0604030504040204" pitchFamily="34" charset="0"/>
              </a:rPr>
              <a:t>.</a:t>
            </a:r>
          </a:p>
          <a:p>
            <a:pPr marL="1257300" indent="-1076325">
              <a:lnSpc>
                <a:spcPct val="100000"/>
              </a:lnSpc>
              <a:spcBef>
                <a:spcPts val="1800"/>
              </a:spcBef>
              <a:buFont typeface="Arial" panose="020B0604020202020204" pitchFamily="34" charset="0"/>
              <a:buNone/>
            </a:pPr>
            <a:r>
              <a:rPr lang="ja-JP" altLang="en-US" sz="2800" dirty="0">
                <a:solidFill>
                  <a:srgbClr val="FF0066"/>
                </a:solidFill>
                <a:latin typeface="Tahoma" panose="020B0604030504040204" pitchFamily="34" charset="0"/>
                <a:ea typeface="UD デジタル 教科書体 NP-B" panose="02020700000000000000" pitchFamily="18" charset="-128"/>
                <a:cs typeface="Tahoma" panose="020B0604030504040204" pitchFamily="34" charset="0"/>
              </a:rPr>
              <a:t>◆</a:t>
            </a: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800" b="1" dirty="0">
                <a:latin typeface="Tahoma" panose="020B0604030504040204" pitchFamily="34" charset="0"/>
                <a:ea typeface="Tahoma" panose="020B0604030504040204" pitchFamily="34" charset="0"/>
                <a:cs typeface="Tahoma" panose="020B0604030504040204" pitchFamily="34" charset="0"/>
              </a:rPr>
              <a:t>Tìm hiểu các hướng đi sau khi tốt nghiệp</a:t>
            </a:r>
            <a:r>
              <a:rPr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a:t>
            </a:r>
            <a:endParaRPr lang="en-US" altLang="ja-JP" sz="2800" b="1" dirty="0">
              <a:latin typeface="Tahoma" panose="020B0604030504040204" pitchFamily="34" charset="0"/>
              <a:ea typeface="UD デジタル 教科書体 NP-B" panose="02020700000000000000" pitchFamily="18" charset="-128"/>
              <a:cs typeface="Tahoma" panose="020B0604030504040204" pitchFamily="34" charset="0"/>
            </a:endParaRPr>
          </a:p>
          <a:p>
            <a:pPr marL="1257300" indent="0">
              <a:lnSpc>
                <a:spcPct val="100000"/>
              </a:lnSpc>
              <a:spcBef>
                <a:spcPts val="600"/>
              </a:spcBef>
              <a:buFont typeface="Arial" panose="020B0604020202020204" pitchFamily="34" charset="0"/>
              <a:buNone/>
            </a:pPr>
            <a:r>
              <a:rPr lang="vi-VN" altLang="ja-JP" sz="2800" dirty="0">
                <a:latin typeface="Tahoma" panose="020B0604030504040204" pitchFamily="34" charset="0"/>
                <a:ea typeface="Tahoma" panose="020B0604030504040204" pitchFamily="34" charset="0"/>
                <a:cs typeface="Tahoma" panose="020B0604030504040204" pitchFamily="34" charset="0"/>
              </a:rPr>
              <a:t>Suy nghĩ về nguyện vọng, cuộc sống </a:t>
            </a:r>
            <a:br>
              <a:rPr lang="en-US" altLang="ja-JP" sz="2800" dirty="0">
                <a:latin typeface="Tahoma" panose="020B0604030504040204" pitchFamily="34" charset="0"/>
                <a:ea typeface="Tahoma" panose="020B0604030504040204" pitchFamily="34" charset="0"/>
                <a:cs typeface="Tahoma" panose="020B0604030504040204" pitchFamily="34" charset="0"/>
              </a:rPr>
            </a:br>
            <a:r>
              <a:rPr lang="vi-VN" altLang="ja-JP" sz="2800" dirty="0">
                <a:latin typeface="Tahoma" panose="020B0604030504040204" pitchFamily="34" charset="0"/>
                <a:ea typeface="Tahoma" panose="020B0604030504040204" pitchFamily="34" charset="0"/>
                <a:cs typeface="Tahoma" panose="020B0604030504040204" pitchFamily="34" charset="0"/>
              </a:rPr>
              <a:t>tương lai để từ đó</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vi-VN" altLang="ja-JP" sz="2800" dirty="0">
                <a:latin typeface="Tahoma" panose="020B0604030504040204" pitchFamily="34" charset="0"/>
                <a:ea typeface="Tahoma" panose="020B0604030504040204" pitchFamily="34" charset="0"/>
                <a:cs typeface="Tahoma" panose="020B0604030504040204" pitchFamily="34" charset="0"/>
              </a:rPr>
              <a:t>đưa ra quyết định </a:t>
            </a:r>
            <a:br>
              <a:rPr lang="en-US" altLang="ja-JP" sz="2800" dirty="0">
                <a:latin typeface="Tahoma" panose="020B0604030504040204" pitchFamily="34" charset="0"/>
                <a:ea typeface="Tahoma" panose="020B0604030504040204" pitchFamily="34" charset="0"/>
                <a:cs typeface="Tahoma" panose="020B0604030504040204" pitchFamily="34" charset="0"/>
              </a:rPr>
            </a:br>
            <a:r>
              <a:rPr lang="vi-VN" altLang="ja-JP" sz="2800" dirty="0">
                <a:latin typeface="Tahoma" panose="020B0604030504040204" pitchFamily="34" charset="0"/>
                <a:ea typeface="Tahoma" panose="020B0604030504040204" pitchFamily="34" charset="0"/>
                <a:cs typeface="Tahoma" panose="020B0604030504040204" pitchFamily="34" charset="0"/>
              </a:rPr>
              <a:t>về con đường sẽ lựa chọn</a:t>
            </a:r>
            <a:r>
              <a:rPr lang="en-US" altLang="ja-JP" sz="2800" dirty="0">
                <a:latin typeface="Tahoma" panose="020B0604030504040204" pitchFamily="34" charset="0"/>
                <a:ea typeface="Tahoma" panose="020B0604030504040204" pitchFamily="34" charset="0"/>
                <a:cs typeface="Tahoma" panose="020B0604030504040204" pitchFamily="34" charset="0"/>
              </a:rPr>
              <a:t>.</a:t>
            </a:r>
          </a:p>
          <a:p>
            <a:pPr marL="1079500" indent="-898525">
              <a:lnSpc>
                <a:spcPct val="100000"/>
              </a:lnSpc>
              <a:spcBef>
                <a:spcPts val="0"/>
              </a:spcBef>
              <a:buFont typeface="Arial" panose="020B0604020202020204" pitchFamily="34" charset="0"/>
              <a:buNone/>
            </a:pPr>
            <a:endParaRPr lang="en-US" altLang="ja-JP" sz="2800" b="1" dirty="0">
              <a:latin typeface="Tahoma" panose="020B0604030504040204" pitchFamily="34" charset="0"/>
              <a:ea typeface="Tahoma" panose="020B0604030504040204" pitchFamily="34" charset="0"/>
              <a:cs typeface="Tahoma" panose="020B0604030504040204" pitchFamily="34" charset="0"/>
            </a:endParaRPr>
          </a:p>
          <a:p>
            <a:pPr marL="1168400" indent="-444500">
              <a:lnSpc>
                <a:spcPct val="100000"/>
              </a:lnSpc>
              <a:spcBef>
                <a:spcPts val="0"/>
              </a:spcBef>
              <a:buFont typeface="Arial" panose="020B0604020202020204" pitchFamily="34" charset="0"/>
              <a:buNone/>
            </a:pPr>
            <a:r>
              <a:rPr lang="ja-JP" altLang="en-US" sz="2800" b="1"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800" b="1" u="sng" dirty="0">
                <a:latin typeface="Tahoma" panose="020B0604030504040204" pitchFamily="34" charset="0"/>
                <a:ea typeface="Tahoma" panose="020B0604030504040204" pitchFamily="34" charset="0"/>
                <a:cs typeface="Tahoma" panose="020B0604030504040204" pitchFamily="34" charset="0"/>
              </a:rPr>
              <a:t>Hướng tới tự chủ thực hiện,</a:t>
            </a:r>
            <a:br>
              <a:rPr lang="en-US" altLang="ja-JP" sz="2800" b="1" u="sng" dirty="0">
                <a:latin typeface="Tahoma" panose="020B0604030504040204" pitchFamily="34" charset="0"/>
                <a:ea typeface="Tahoma" panose="020B0604030504040204" pitchFamily="34" charset="0"/>
                <a:cs typeface="Tahoma" panose="020B0604030504040204" pitchFamily="34" charset="0"/>
              </a:rPr>
            </a:br>
            <a:r>
              <a:rPr lang="vi-VN" altLang="ja-JP" sz="2800" b="1" u="sng" dirty="0">
                <a:latin typeface="Tahoma" panose="020B0604030504040204" pitchFamily="34" charset="0"/>
                <a:ea typeface="Tahoma" panose="020B0604030504040204" pitchFamily="34" charset="0"/>
                <a:cs typeface="Tahoma" panose="020B0604030504040204" pitchFamily="34" charset="0"/>
              </a:rPr>
              <a:t>Hướng đến việc tự hiện thực hóa</a:t>
            </a:r>
            <a:endParaRPr lang="ja-JP" altLang="en-US" sz="2800" b="1" u="sng"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030" name="Picture 6" descr="https://1.bp.blogspot.com/-feDSaI-J2VM/XT_LmF5im1I/AAAAAAABT6g/FtRG30Jptu4ISXYBzDrmqfZCr4WF_R9_ACLcBGAs/s800/job_syokugyou_taiken_syouboushi_gi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129" y="3919297"/>
            <a:ext cx="2857723" cy="312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4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1905367"/>
            <a:ext cx="9068653" cy="5149242"/>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35</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5" name="四角形 2851"/>
          <p:cNvSpPr txBox="1">
            <a:spLocks/>
          </p:cNvSpPr>
          <p:nvPr/>
        </p:nvSpPr>
        <p:spPr>
          <a:xfrm>
            <a:off x="1394035" y="2298701"/>
            <a:ext cx="8410365" cy="4563908"/>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32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① </a:t>
            </a:r>
            <a:r>
              <a:rPr lang="vi-VN"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Ước mơ, mục tiêu</a:t>
            </a:r>
            <a:r>
              <a:rPr lang="es-ES_tradnl"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812800" indent="0">
              <a:lnSpc>
                <a:spcPct val="100000"/>
              </a:lnSpc>
              <a:spcBef>
                <a:spcPts val="0"/>
              </a:spcBef>
              <a:buFont typeface="Arial" panose="020B0604020202020204" pitchFamily="34" charset="0"/>
              <a:buNone/>
            </a:pPr>
            <a:r>
              <a:rPr lang="vi-VN" altLang="ja-JP" sz="3200" dirty="0">
                <a:latin typeface="Tahoma" panose="020B0604030504040204" pitchFamily="34" charset="0"/>
                <a:ea typeface="Tahoma" panose="020B0604030504040204" pitchFamily="34" charset="0"/>
                <a:cs typeface="Tahoma" panose="020B0604030504040204" pitchFamily="34" charset="0"/>
              </a:rPr>
              <a:t>Học gì? Học để làm gì?</a:t>
            </a:r>
            <a:br>
              <a:rPr lang="en-US" altLang="ja-JP" sz="3200" dirty="0">
                <a:latin typeface="Tahoma" panose="020B0604030504040204" pitchFamily="34" charset="0"/>
                <a:ea typeface="Tahoma" panose="020B0604030504040204" pitchFamily="34" charset="0"/>
                <a:cs typeface="Tahoma" panose="020B0604030504040204" pitchFamily="34" charset="0"/>
              </a:rPr>
            </a:br>
            <a:r>
              <a:rPr lang="vi-VN" altLang="ja-JP" sz="3200" dirty="0">
                <a:latin typeface="Tahoma" panose="020B0604030504040204" pitchFamily="34" charset="0"/>
                <a:ea typeface="Tahoma" panose="020B0604030504040204" pitchFamily="34" charset="0"/>
                <a:cs typeface="Tahoma" panose="020B0604030504040204" pitchFamily="34" charset="0"/>
              </a:rPr>
              <a:t>Tương lai muốn làm gì ở Nhật?</a:t>
            </a:r>
            <a:br>
              <a:rPr lang="en-US" altLang="ja-JP" sz="3200" dirty="0">
                <a:latin typeface="Tahoma" panose="020B0604030504040204" pitchFamily="34" charset="0"/>
                <a:ea typeface="Tahoma" panose="020B0604030504040204" pitchFamily="34" charset="0"/>
                <a:cs typeface="Tahoma" panose="020B0604030504040204" pitchFamily="34" charset="0"/>
              </a:rPr>
            </a:br>
            <a:r>
              <a:rPr lang="vi-VN" altLang="ja-JP" sz="3200" dirty="0">
                <a:latin typeface="Tahoma" panose="020B0604030504040204" pitchFamily="34" charset="0"/>
                <a:ea typeface="Tahoma" panose="020B0604030504040204" pitchFamily="34" charset="0"/>
                <a:cs typeface="Tahoma" panose="020B0604030504040204" pitchFamily="34" charset="0"/>
              </a:rPr>
              <a:t>Tìm kiếm điều bản thân muốn làm</a:t>
            </a:r>
            <a:r>
              <a:rPr lang="en-US" altLang="ja-JP" sz="3200" dirty="0">
                <a:latin typeface="Tahoma" panose="020B0604030504040204" pitchFamily="34" charset="0"/>
                <a:ea typeface="Tahoma" panose="020B0604030504040204" pitchFamily="34" charset="0"/>
                <a:cs typeface="Tahoma" panose="020B0604030504040204" pitchFamily="34" charset="0"/>
              </a:rPr>
              <a:t>.</a:t>
            </a:r>
            <a:endParaRPr lang="ja-JP" altLang="en-US" sz="3200" dirty="0">
              <a:latin typeface="Tahoma" panose="020B0604030504040204" pitchFamily="34" charset="0"/>
              <a:ea typeface="UD デジタル 教科書体 NP-B" panose="02020700000000000000" pitchFamily="18" charset="-128"/>
              <a:cs typeface="Tahoma" panose="020B0604030504040204" pitchFamily="34" charset="0"/>
            </a:endParaRPr>
          </a:p>
          <a:p>
            <a:pPr marL="0" indent="0">
              <a:lnSpc>
                <a:spcPct val="100000"/>
              </a:lnSpc>
              <a:spcBef>
                <a:spcPts val="2400"/>
              </a:spcBef>
              <a:buFont typeface="Arial" panose="020B0604020202020204" pitchFamily="34" charset="0"/>
              <a:buNone/>
            </a:pPr>
            <a:r>
              <a:rPr lang="ja-JP" altLang="en-US" sz="32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rPr>
              <a:t>② </a:t>
            </a:r>
            <a:r>
              <a:rPr lang="es-ES_tradnl" altLang="ja-JP" sz="3200" b="1" dirty="0">
                <a:solidFill>
                  <a:srgbClr val="FF0000"/>
                </a:solidFill>
                <a:latin typeface="Tahoma" panose="020B0604030504040204" pitchFamily="34" charset="0"/>
                <a:ea typeface="Tahoma" panose="020B0604030504040204" pitchFamily="34" charset="0"/>
                <a:cs typeface="Tahoma" panose="020B0604030504040204" pitchFamily="34" charset="0"/>
              </a:rPr>
              <a:t>Năng lực tiếng Nhật và học lực!</a:t>
            </a:r>
            <a:endParaRPr lang="ja-JP" altLang="en-US" sz="3200" b="1"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endParaRPr>
          </a:p>
          <a:p>
            <a:pPr marL="812800" indent="0">
              <a:lnSpc>
                <a:spcPct val="100000"/>
              </a:lnSpc>
              <a:spcBef>
                <a:spcPts val="0"/>
              </a:spcBef>
              <a:buNone/>
            </a:pPr>
            <a:r>
              <a:rPr lang="vi-VN" altLang="ja-JP" sz="3200" dirty="0">
                <a:latin typeface="Tahoma" panose="020B0604030504040204" pitchFamily="34" charset="0"/>
                <a:ea typeface="Tahoma" panose="020B0604030504040204" pitchFamily="34" charset="0"/>
                <a:cs typeface="Tahoma" panose="020B0604030504040204" pitchFamily="34" charset="0"/>
              </a:rPr>
              <a:t>Hãy tích cực sử dụng tiếng Nhật!</a:t>
            </a:r>
            <a:br>
              <a:rPr lang="en-US" altLang="ja-JP" sz="3200" dirty="0">
                <a:latin typeface="Tahoma" panose="020B0604030504040204" pitchFamily="34" charset="0"/>
                <a:ea typeface="Tahoma" panose="020B0604030504040204" pitchFamily="34" charset="0"/>
                <a:cs typeface="Tahoma" panose="020B0604030504040204" pitchFamily="34" charset="0"/>
              </a:rPr>
            </a:br>
            <a:r>
              <a:rPr lang="vi-VN" altLang="ja-JP" sz="3200" dirty="0">
                <a:latin typeface="Tahoma" panose="020B0604030504040204" pitchFamily="34" charset="0"/>
                <a:ea typeface="Tahoma" panose="020B0604030504040204" pitchFamily="34" charset="0"/>
                <a:cs typeface="Tahoma" panose="020B0604030504040204" pitchFamily="34" charset="0"/>
              </a:rPr>
              <a:t>Tích cực, chăm chỉ tham gia các lớp học ở trường</a:t>
            </a:r>
            <a:r>
              <a:rPr lang="en-US" altLang="ja-JP" sz="3200" dirty="0">
                <a:latin typeface="Tahoma" panose="020B0604030504040204" pitchFamily="34" charset="0"/>
                <a:ea typeface="Tahoma" panose="020B0604030504040204" pitchFamily="34" charset="0"/>
                <a:cs typeface="Tahoma" panose="020B0604030504040204" pitchFamily="34" charset="0"/>
              </a:rPr>
              <a:t>.</a:t>
            </a: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57299" y="602009"/>
            <a:ext cx="8547101" cy="921991"/>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94035" y="770616"/>
            <a:ext cx="7153021" cy="584775"/>
          </a:xfrm>
          <a:prstGeom prst="rect">
            <a:avLst/>
          </a:prstGeom>
          <a:noFill/>
        </p:spPr>
        <p:txBody>
          <a:bodyPr wrap="square" rtlCol="0">
            <a:spAutoFit/>
          </a:bodyPr>
          <a:lstStyle/>
          <a:p>
            <a:pPr marL="719138" indent="-719138"/>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8</a:t>
            </a:r>
            <a:r>
              <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Cần</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để</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lên</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kumimoji="1" lang="en-US" altLang="ja-JP"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cấp</a:t>
            </a:r>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47056" y="672180"/>
            <a:ext cx="1013587" cy="654304"/>
          </a:xfrm>
          <a:prstGeom prst="rect">
            <a:avLst/>
          </a:prstGeom>
        </p:spPr>
      </p:pic>
    </p:spTree>
    <p:extLst>
      <p:ext uri="{BB962C8B-B14F-4D97-AF65-F5344CB8AC3E}">
        <p14:creationId xmlns:p14="http://schemas.microsoft.com/office/powerpoint/2010/main" val="21065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36</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5" name="四角形 2851"/>
          <p:cNvSpPr txBox="1">
            <a:spLocks/>
          </p:cNvSpPr>
          <p:nvPr/>
        </p:nvSpPr>
        <p:spPr>
          <a:xfrm>
            <a:off x="1384470" y="1026031"/>
            <a:ext cx="8412592" cy="5180893"/>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6000"/>
              </a:lnSpc>
              <a:spcBef>
                <a:spcPts val="0"/>
              </a:spcBef>
              <a:buFont typeface="Arial" panose="020B0604020202020204" pitchFamily="34" charset="0"/>
              <a:buNone/>
            </a:pPr>
            <a:r>
              <a:rPr lang="ja-JP" altLang="en-US"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③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Khả</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năng</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thích</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ứng</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với</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cuộc</a:t>
            </a:r>
            <a:r>
              <a:rPr lang="en-US" altLang="ja-JP"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lang="en-US" altLang="ja-JP" sz="3200" b="1" dirty="0" err="1">
                <a:solidFill>
                  <a:srgbClr val="FF0000"/>
                </a:solidFill>
                <a:latin typeface="Tahoma" panose="020B0604030504040204" pitchFamily="34" charset="0"/>
                <a:ea typeface="ＭＳ ゴシック" panose="020B0609070205080204" pitchFamily="49" charset="-128"/>
                <a:cs typeface="Tahoma" panose="020B0604030504040204" pitchFamily="34" charset="0"/>
              </a:rPr>
              <a:t>sống</a:t>
            </a:r>
            <a:endParaRPr lang="ja-JP" altLang="en-US" sz="32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endParaRPr>
          </a:p>
          <a:p>
            <a:pPr marL="723900" indent="-368300">
              <a:lnSpc>
                <a:spcPct val="100000"/>
              </a:lnSpc>
              <a:spcBef>
                <a:spcPts val="2400"/>
              </a:spcBef>
              <a:buFont typeface="Arial" panose="020B0604020202020204" pitchFamily="34" charset="0"/>
              <a:buNone/>
            </a:pPr>
            <a:r>
              <a:rPr lang="ja-JP" altLang="en-US" sz="3200" dirty="0">
                <a:latin typeface="Tahoma" panose="020B0604030504040204" pitchFamily="34" charset="0"/>
                <a:ea typeface="ＭＳ ゴシック" panose="020B0609070205080204" pitchFamily="49" charset="-128"/>
                <a:cs typeface="Tahoma" panose="020B0604030504040204" pitchFamily="34" charset="0"/>
              </a:rPr>
              <a:t>・</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Tuân thủ thời gian</a:t>
            </a:r>
          </a:p>
          <a:p>
            <a:pPr marL="723900" indent="-368300">
              <a:lnSpc>
                <a:spcPct val="100000"/>
              </a:lnSpc>
              <a:spcBef>
                <a:spcPts val="2400"/>
              </a:spcBef>
              <a:buFont typeface="Arial" panose="020B0604020202020204" pitchFamily="34" charset="0"/>
              <a:buNone/>
            </a:pPr>
            <a:r>
              <a:rPr lang="ja-JP" altLang="en-US" sz="3200" dirty="0">
                <a:latin typeface="Tahoma" panose="020B0604030504040204" pitchFamily="34" charset="0"/>
                <a:ea typeface="ＭＳ ゴシック" panose="020B0609070205080204" pitchFamily="49" charset="-128"/>
                <a:cs typeface="Tahoma" panose="020B0604030504040204" pitchFamily="34" charset="0"/>
              </a:rPr>
              <a:t>・</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Vui vẻ chào hỏi mọi người</a:t>
            </a:r>
          </a:p>
          <a:p>
            <a:pPr marL="723900" indent="-368300">
              <a:lnSpc>
                <a:spcPct val="100000"/>
              </a:lnSpc>
              <a:spcBef>
                <a:spcPts val="2400"/>
              </a:spcBef>
              <a:buFont typeface="Arial" panose="020B0604020202020204" pitchFamily="34" charset="0"/>
              <a:buNone/>
            </a:pPr>
            <a:r>
              <a:rPr lang="ja-JP" altLang="en-US" sz="3200" dirty="0">
                <a:latin typeface="Tahoma" panose="020B0604030504040204" pitchFamily="34" charset="0"/>
                <a:ea typeface="ＭＳ ゴシック" panose="020B0609070205080204" pitchFamily="49" charset="-128"/>
                <a:cs typeface="Tahoma" panose="020B0604030504040204" pitchFamily="34" charset="0"/>
              </a:rPr>
              <a:t>・</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Ăn mặc, sử dụng ngôn ngữ phù hợp với hoàn cảnh</a:t>
            </a:r>
          </a:p>
          <a:p>
            <a:pPr marL="723900" indent="-368300">
              <a:lnSpc>
                <a:spcPct val="100000"/>
              </a:lnSpc>
              <a:spcBef>
                <a:spcPts val="2400"/>
              </a:spcBef>
              <a:buFont typeface="Arial" panose="020B0604020202020204" pitchFamily="34" charset="0"/>
              <a:buNone/>
            </a:pPr>
            <a:r>
              <a:rPr lang="ja-JP" altLang="en-US" sz="3200" dirty="0">
                <a:latin typeface="Tahoma" panose="020B0604030504040204" pitchFamily="34" charset="0"/>
                <a:ea typeface="ＭＳ ゴシック" panose="020B0609070205080204" pitchFamily="49" charset="-128"/>
                <a:cs typeface="Tahoma" panose="020B0604030504040204" pitchFamily="34" charset="0"/>
              </a:rPr>
              <a:t>・</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Tuân thủ các quy định</a:t>
            </a:r>
            <a:endParaRPr lang="ja-JP" altLang="en-US" sz="3200" dirty="0">
              <a:latin typeface="Tahoma" panose="020B0604030504040204" pitchFamily="34" charset="0"/>
              <a:ea typeface="ＭＳ ゴシック" panose="020B0609070205080204" pitchFamily="49" charset="-128"/>
              <a:cs typeface="Tahoma" panose="020B0604030504040204" pitchFamily="34" charset="0"/>
            </a:endParaRPr>
          </a:p>
          <a:p>
            <a:pPr marL="0" indent="0">
              <a:lnSpc>
                <a:spcPts val="6000"/>
              </a:lnSpc>
              <a:spcBef>
                <a:spcPts val="0"/>
              </a:spcBef>
              <a:buFont typeface="Arial" panose="020B0604020202020204" pitchFamily="34" charset="0"/>
              <a:buNone/>
            </a:pPr>
            <a:endPar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endParaRPr>
          </a:p>
        </p:txBody>
      </p:sp>
      <p:pic>
        <p:nvPicPr>
          <p:cNvPr id="1028" name="Picture 4" descr="https://2.bp.blogspot.com/-ZC5B63YgnYA/VpjCdKdYbTI/AAAAAAAA3Ao/rXfZiFLisc8/s800/group_stu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235" y="4305299"/>
            <a:ext cx="3382888" cy="309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1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10450" y="1342190"/>
            <a:ext cx="9068653" cy="5671653"/>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37</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7" name="四角形 2851"/>
          <p:cNvSpPr txBox="1">
            <a:spLocks/>
          </p:cNvSpPr>
          <p:nvPr/>
        </p:nvSpPr>
        <p:spPr>
          <a:xfrm>
            <a:off x="1288271" y="1695719"/>
            <a:ext cx="8482481" cy="4049972"/>
          </a:xfrm>
          <a:prstGeom prst="rect">
            <a:avLst/>
          </a:prstGeom>
        </p:spPr>
        <p:txBody>
          <a:bodyPr>
            <a:normAutofit fontScale="85000"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533400" indent="-533400">
              <a:lnSpc>
                <a:spcPct val="110000"/>
              </a:lnSpc>
              <a:spcBef>
                <a:spcPts val="1800"/>
              </a:spcBef>
              <a:buNone/>
            </a:pPr>
            <a:r>
              <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Chăm chỉ, nghiêm túc học những gì cần phải học</a:t>
            </a:r>
          </a:p>
          <a:p>
            <a:pPr marL="533400" indent="-533400">
              <a:lnSpc>
                <a:spcPct val="110000"/>
              </a:lnSpc>
              <a:spcBef>
                <a:spcPts val="1800"/>
              </a:spcBef>
              <a:buNone/>
            </a:pPr>
            <a:r>
              <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Chủ động, tích cực nói chuyện, trao đổi với giáo viên</a:t>
            </a:r>
            <a:r>
              <a:rPr lang="en-US" altLang="ja-JP" sz="3200" dirty="0">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trong trường</a:t>
            </a:r>
          </a:p>
          <a:p>
            <a:pPr marL="533400" indent="-533400">
              <a:lnSpc>
                <a:spcPct val="110000"/>
              </a:lnSpc>
              <a:spcBef>
                <a:spcPts val="1800"/>
              </a:spcBef>
              <a:buNone/>
            </a:pPr>
            <a:r>
              <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Trao đổi với gia đình khi quyết định hướng đi</a:t>
            </a:r>
          </a:p>
          <a:p>
            <a:pPr marL="533400" indent="-533400">
              <a:lnSpc>
                <a:spcPct val="110000"/>
              </a:lnSpc>
              <a:spcBef>
                <a:spcPts val="1800"/>
              </a:spcBef>
              <a:buNone/>
            </a:pPr>
            <a:r>
              <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Tham quan các trường học (trải nghiệm học thử)</a:t>
            </a:r>
          </a:p>
          <a:p>
            <a:pPr marL="533400" indent="-533400">
              <a:lnSpc>
                <a:spcPct val="110000"/>
              </a:lnSpc>
              <a:spcBef>
                <a:spcPts val="1800"/>
              </a:spcBef>
              <a:buNone/>
            </a:pPr>
            <a:r>
              <a:rPr lang="ja-JP" altLang="en-US" sz="32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3200" dirty="0">
                <a:latin typeface="Tahoma" panose="020B0604030504040204" pitchFamily="34" charset="0"/>
                <a:ea typeface="ＭＳ ゴシック" panose="020B0609070205080204" pitchFamily="49" charset="-128"/>
                <a:cs typeface="Tahoma" panose="020B0604030504040204" pitchFamily="34" charset="0"/>
              </a:rPr>
              <a:t>Không được bỏ cuộc!</a:t>
            </a:r>
            <a:endParaRPr lang="ja-JP" altLang="en-US" sz="3200" dirty="0">
              <a:latin typeface="Tahoma" panose="020B0604030504040204" pitchFamily="34" charset="0"/>
              <a:ea typeface="ＭＳ ゴシック" panose="020B0609070205080204" pitchFamily="49" charset="-128"/>
              <a:cs typeface="Tahoma" panose="020B0604030504040204" pitchFamily="34" charset="0"/>
            </a:endParaRPr>
          </a:p>
        </p:txBody>
      </p:sp>
      <p:pic>
        <p:nvPicPr>
          <p:cNvPr id="6" name="図 5">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0450" y="422590"/>
            <a:ext cx="9068652" cy="796609"/>
          </a:xfrm>
          <a:prstGeom prst="rect">
            <a:avLst/>
          </a:prstGeom>
        </p:spPr>
      </p:pic>
      <p:sp>
        <p:nvSpPr>
          <p:cNvPr id="9" name="テキスト ボックス 8">
            <a:extLst>
              <a:ext uri="{FF2B5EF4-FFF2-40B4-BE49-F238E27FC236}">
                <a16:creationId xmlns:a16="http://schemas.microsoft.com/office/drawing/2014/main" id="{FCBFA516-9D02-8546-9E0C-4C8AF1FBECD8}"/>
              </a:ext>
            </a:extLst>
          </p:cNvPr>
          <p:cNvSpPr txBox="1"/>
          <p:nvPr/>
        </p:nvSpPr>
        <p:spPr>
          <a:xfrm>
            <a:off x="1209941" y="554716"/>
            <a:ext cx="8869162" cy="584775"/>
          </a:xfrm>
          <a:prstGeom prst="rect">
            <a:avLst/>
          </a:prstGeom>
          <a:noFill/>
        </p:spPr>
        <p:txBody>
          <a:bodyPr wrap="square" rtlCol="0">
            <a:spAutoFit/>
          </a:bodyPr>
          <a:lstStyle/>
          <a:p>
            <a:r>
              <a:rPr kumimoji="1" lang="en-US"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9</a:t>
            </a:r>
            <a:r>
              <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3200" b="1" dirty="0">
                <a:solidFill>
                  <a:schemeClr val="bg1"/>
                </a:solidFill>
                <a:latin typeface="Tahoma" panose="020B0604030504040204" pitchFamily="34" charset="0"/>
                <a:ea typeface="Tahoma" panose="020B0604030504040204" pitchFamily="34" charset="0"/>
                <a:cs typeface="Tahoma" panose="020B0604030504040204" pitchFamily="34" charset="0"/>
              </a:rPr>
              <a:t>Vì bản thân mình trong tương lai, hãy</a:t>
            </a:r>
            <a:endPar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0" name="図 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9049" y="915562"/>
            <a:ext cx="1307874" cy="844276"/>
          </a:xfrm>
          <a:prstGeom prst="rect">
            <a:avLst/>
          </a:prstGeom>
        </p:spPr>
      </p:pic>
      <p:grpSp>
        <p:nvGrpSpPr>
          <p:cNvPr id="5" name="グループ化 4">
            <a:extLst>
              <a:ext uri="{FF2B5EF4-FFF2-40B4-BE49-F238E27FC236}">
                <a16:creationId xmlns:a16="http://schemas.microsoft.com/office/drawing/2014/main" id="{8DE9182E-EBDA-C574-8513-9D365B5D34DF}"/>
              </a:ext>
            </a:extLst>
          </p:cNvPr>
          <p:cNvGrpSpPr/>
          <p:nvPr/>
        </p:nvGrpSpPr>
        <p:grpSpPr>
          <a:xfrm>
            <a:off x="7532473" y="4559807"/>
            <a:ext cx="2392454" cy="2454035"/>
            <a:chOff x="7451205" y="4283879"/>
            <a:chExt cx="2661459" cy="2729964"/>
          </a:xfrm>
        </p:grpSpPr>
        <p:pic>
          <p:nvPicPr>
            <p:cNvPr id="8" name="図 7">
              <a:extLst>
                <a:ext uri="{FF2B5EF4-FFF2-40B4-BE49-F238E27FC236}">
                  <a16:creationId xmlns:a16="http://schemas.microsoft.com/office/drawing/2014/main" id="{443D087F-1D76-C094-3344-C25DBE5939A4}"/>
                </a:ext>
              </a:extLst>
            </p:cNvPr>
            <p:cNvPicPr>
              <a:picLocks noChangeAspect="1"/>
            </p:cNvPicPr>
            <p:nvPr/>
          </p:nvPicPr>
          <p:blipFill>
            <a:blip r:embed="rId5"/>
            <a:stretch>
              <a:fillRect/>
            </a:stretch>
          </p:blipFill>
          <p:spPr>
            <a:xfrm>
              <a:off x="7451205" y="4463220"/>
              <a:ext cx="987793" cy="949485"/>
            </a:xfrm>
            <a:prstGeom prst="rect">
              <a:avLst/>
            </a:prstGeom>
          </p:spPr>
        </p:pic>
        <p:pic>
          <p:nvPicPr>
            <p:cNvPr id="11" name="図 10">
              <a:extLst>
                <a:ext uri="{FF2B5EF4-FFF2-40B4-BE49-F238E27FC236}">
                  <a16:creationId xmlns:a16="http://schemas.microsoft.com/office/drawing/2014/main" id="{3152531B-E1E3-B8F5-8500-009C543AD7E1}"/>
                </a:ext>
              </a:extLst>
            </p:cNvPr>
            <p:cNvPicPr>
              <a:picLocks noChangeAspect="1"/>
            </p:cNvPicPr>
            <p:nvPr/>
          </p:nvPicPr>
          <p:blipFill rotWithShape="1">
            <a:blip r:embed="rId6"/>
            <a:srcRect b="29816"/>
            <a:stretch/>
          </p:blipFill>
          <p:spPr>
            <a:xfrm>
              <a:off x="7652416" y="4283879"/>
              <a:ext cx="2460248" cy="2729964"/>
            </a:xfrm>
            <a:prstGeom prst="rect">
              <a:avLst/>
            </a:prstGeom>
          </p:spPr>
        </p:pic>
      </p:grpSp>
      <p:sp>
        <p:nvSpPr>
          <p:cNvPr id="3" name="吹き出し: 角を丸めた四角形 2">
            <a:extLst>
              <a:ext uri="{FF2B5EF4-FFF2-40B4-BE49-F238E27FC236}">
                <a16:creationId xmlns:a16="http://schemas.microsoft.com/office/drawing/2014/main" id="{B7A63503-16DD-41AD-B7B9-F448545B1854}"/>
              </a:ext>
            </a:extLst>
          </p:cNvPr>
          <p:cNvSpPr/>
          <p:nvPr/>
        </p:nvSpPr>
        <p:spPr>
          <a:xfrm>
            <a:off x="1394036" y="5740400"/>
            <a:ext cx="6127633" cy="1045543"/>
          </a:xfrm>
          <a:prstGeom prst="wedgeRoundRectCallout">
            <a:avLst>
              <a:gd name="adj1" fmla="val 55515"/>
              <a:gd name="adj2" fmla="val -89079"/>
              <a:gd name="adj3" fmla="val 16667"/>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65DB10A0-70B8-48E3-96C9-573584B6B900}"/>
              </a:ext>
            </a:extLst>
          </p:cNvPr>
          <p:cNvSpPr txBox="1"/>
          <p:nvPr/>
        </p:nvSpPr>
        <p:spPr>
          <a:xfrm>
            <a:off x="1534160" y="6037710"/>
            <a:ext cx="5806092" cy="523220"/>
          </a:xfrm>
          <a:prstGeom prst="rect">
            <a:avLst/>
          </a:prstGeom>
          <a:noFill/>
        </p:spPr>
        <p:txBody>
          <a:bodyPr wrap="square" rtlCol="0">
            <a:spAutoFit/>
          </a:bodyPr>
          <a:lstStyle/>
          <a:p>
            <a:pPr algn="ct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Điều</a:t>
            </a:r>
            <a:r>
              <a:rPr kumimoji="1"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quan</a:t>
            </a:r>
            <a:r>
              <a:rPr kumimoji="1"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trọng</a:t>
            </a:r>
            <a:r>
              <a:rPr kumimoji="1"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cần</a:t>
            </a:r>
            <a:r>
              <a:rPr kumimoji="1"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nhắc</a:t>
            </a:r>
            <a:r>
              <a:rPr kumimoji="1"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lại</a:t>
            </a:r>
            <a:endParaRPr kumimoji="1" lang="ja-JP" altLang="en-US" sz="2800" dirty="0">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68758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76237"/>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38</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7" name="四角形 160"/>
          <p:cNvSpPr txBox="1">
            <a:spLocks/>
          </p:cNvSpPr>
          <p:nvPr/>
        </p:nvSpPr>
        <p:spPr>
          <a:xfrm>
            <a:off x="1276350" y="1422588"/>
            <a:ext cx="8610600" cy="1931151"/>
          </a:xfrm>
          <a:prstGeom prst="rect">
            <a:avLst/>
          </a:prstGeom>
        </p:spPr>
        <p:txBody>
          <a:bodyPr>
            <a:normAutofit fontScale="77500" lnSpcReduction="2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lnSpc>
                <a:spcPct val="170000"/>
              </a:lnSpc>
              <a:spcBef>
                <a:spcPts val="0"/>
              </a:spcBef>
              <a:buFont typeface="Arial" panose="020B0604020202020204" pitchFamily="34" charset="0"/>
              <a:buNone/>
            </a:pPr>
            <a:r>
              <a:rPr lang="vi-VN" altLang="ja-JP" sz="4800" b="1" dirty="0">
                <a:latin typeface="Tahoma" panose="020B0604030504040204" pitchFamily="34" charset="0"/>
                <a:ea typeface="Tahoma" panose="020B0604030504040204" pitchFamily="34" charset="0"/>
                <a:cs typeface="Tahoma" panose="020B0604030504040204" pitchFamily="34" charset="0"/>
              </a:rPr>
              <a:t>Chúng tôi ủng hộ ước mơ của bạn!</a:t>
            </a:r>
          </a:p>
          <a:p>
            <a:pPr marL="0" indent="0" algn="ctr">
              <a:lnSpc>
                <a:spcPct val="170000"/>
              </a:lnSpc>
              <a:spcBef>
                <a:spcPts val="0"/>
              </a:spcBef>
              <a:buFont typeface="Arial" panose="020B0604020202020204" pitchFamily="34" charset="0"/>
              <a:buNone/>
            </a:pPr>
            <a:r>
              <a:rPr lang="vi-VN" altLang="ja-JP" sz="4800" b="1" dirty="0">
                <a:latin typeface="Tahoma" panose="020B0604030504040204" pitchFamily="34" charset="0"/>
                <a:ea typeface="Tahoma" panose="020B0604030504040204" pitchFamily="34" charset="0"/>
                <a:cs typeface="Tahoma" panose="020B0604030504040204" pitchFamily="34" charset="0"/>
              </a:rPr>
              <a:t>Hãy tươi cười tiến lên phía trước!</a:t>
            </a:r>
            <a:endParaRPr lang="en-US" altLang="ja-JP" sz="4800" b="1" dirty="0">
              <a:latin typeface="Tahoma" panose="020B0604030504040204" pitchFamily="34" charset="0"/>
              <a:ea typeface="Tahoma" panose="020B0604030504040204" pitchFamily="34" charset="0"/>
              <a:cs typeface="Tahoma" panose="020B0604030504040204" pitchFamily="34" charset="0"/>
            </a:endParaRPr>
          </a:p>
        </p:txBody>
      </p:sp>
      <p:sp>
        <p:nvSpPr>
          <p:cNvPr id="8" name="吹き出し: 円形 7">
            <a:extLst>
              <a:ext uri="{FF2B5EF4-FFF2-40B4-BE49-F238E27FC236}">
                <a16:creationId xmlns:a16="http://schemas.microsoft.com/office/drawing/2014/main" id="{F097BF71-1E01-47C3-B269-E62122FC1415}"/>
              </a:ext>
            </a:extLst>
          </p:cNvPr>
          <p:cNvSpPr/>
          <p:nvPr/>
        </p:nvSpPr>
        <p:spPr>
          <a:xfrm>
            <a:off x="2560483" y="5001142"/>
            <a:ext cx="4272772" cy="1282262"/>
          </a:xfrm>
          <a:prstGeom prst="wedgeEllipseCallout">
            <a:avLst>
              <a:gd name="adj1" fmla="val 63627"/>
              <a:gd name="adj2" fmla="val 28875"/>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4287714-5594-4E7D-9862-0195D5A0D144}"/>
              </a:ext>
            </a:extLst>
          </p:cNvPr>
          <p:cNvSpPr txBox="1"/>
          <p:nvPr/>
        </p:nvSpPr>
        <p:spPr>
          <a:xfrm>
            <a:off x="3853120" y="5255190"/>
            <a:ext cx="2021707" cy="677108"/>
          </a:xfrm>
          <a:prstGeom prst="rect">
            <a:avLst/>
          </a:prstGeom>
          <a:noFill/>
        </p:spPr>
        <p:txBody>
          <a:bodyPr wrap="none" rtlCol="0">
            <a:spAutoFit/>
          </a:bodyPr>
          <a:lstStyle/>
          <a:p>
            <a:r>
              <a:rPr kumimoji="1" lang="en-US" altLang="ja-JP" sz="3800" dirty="0" err="1">
                <a:latin typeface="Tahoma" panose="020B0604030504040204" pitchFamily="34" charset="0"/>
                <a:ea typeface="AR Pマーカー体E" panose="040B0900000000000000" pitchFamily="50" charset="-128"/>
                <a:cs typeface="Tahoma" panose="020B0604030504040204" pitchFamily="34" charset="0"/>
              </a:rPr>
              <a:t>Cố</a:t>
            </a:r>
            <a:r>
              <a:rPr kumimoji="1" lang="en-US" altLang="ja-JP" sz="3800" dirty="0">
                <a:latin typeface="Tahoma" panose="020B0604030504040204" pitchFamily="34" charset="0"/>
                <a:ea typeface="AR Pマーカー体E" panose="040B0900000000000000" pitchFamily="50" charset="-128"/>
                <a:cs typeface="Tahoma" panose="020B0604030504040204" pitchFamily="34" charset="0"/>
              </a:rPr>
              <a:t> </a:t>
            </a:r>
            <a:r>
              <a:rPr kumimoji="1" lang="en-US" altLang="ja-JP" sz="3800" dirty="0" err="1">
                <a:latin typeface="Tahoma" panose="020B0604030504040204" pitchFamily="34" charset="0"/>
                <a:ea typeface="AR Pマーカー体E" panose="040B0900000000000000" pitchFamily="50" charset="-128"/>
                <a:cs typeface="Tahoma" panose="020B0604030504040204" pitchFamily="34" charset="0"/>
              </a:rPr>
              <a:t>lên</a:t>
            </a:r>
            <a:r>
              <a:rPr kumimoji="1" lang="ja-JP" altLang="en-US" sz="3800" dirty="0">
                <a:latin typeface="Tahoma" panose="020B0604030504040204" pitchFamily="34" charset="0"/>
                <a:ea typeface="AR Pマーカー体E" panose="040B0900000000000000" pitchFamily="50" charset="-128"/>
                <a:cs typeface="Tahoma" panose="020B0604030504040204" pitchFamily="34" charset="0"/>
              </a:rPr>
              <a:t>！</a:t>
            </a:r>
          </a:p>
        </p:txBody>
      </p:sp>
      <p:pic>
        <p:nvPicPr>
          <p:cNvPr id="11" name="図 10">
            <a:extLst>
              <a:ext uri="{FF2B5EF4-FFF2-40B4-BE49-F238E27FC236}">
                <a16:creationId xmlns:a16="http://schemas.microsoft.com/office/drawing/2014/main" id="{44126796-6142-4A45-A1EC-BFAF4CA6FFF1}"/>
              </a:ext>
            </a:extLst>
          </p:cNvPr>
          <p:cNvPicPr>
            <a:picLocks noChangeAspect="1"/>
          </p:cNvPicPr>
          <p:nvPr/>
        </p:nvPicPr>
        <p:blipFill>
          <a:blip r:embed="rId3"/>
          <a:stretch>
            <a:fillRect/>
          </a:stretch>
        </p:blipFill>
        <p:spPr>
          <a:xfrm>
            <a:off x="6610465" y="3476633"/>
            <a:ext cx="2434388" cy="2231799"/>
          </a:xfrm>
          <a:prstGeom prst="rect">
            <a:avLst/>
          </a:prstGeom>
        </p:spPr>
      </p:pic>
      <p:pic>
        <p:nvPicPr>
          <p:cNvPr id="4" name="図 3">
            <a:extLst>
              <a:ext uri="{FF2B5EF4-FFF2-40B4-BE49-F238E27FC236}">
                <a16:creationId xmlns:a16="http://schemas.microsoft.com/office/drawing/2014/main" id="{F3B1EC36-7DB6-4118-9339-AF8873283052}"/>
              </a:ext>
            </a:extLst>
          </p:cNvPr>
          <p:cNvPicPr>
            <a:picLocks noChangeAspect="1"/>
          </p:cNvPicPr>
          <p:nvPr/>
        </p:nvPicPr>
        <p:blipFill>
          <a:blip r:embed="rId4"/>
          <a:stretch>
            <a:fillRect/>
          </a:stretch>
        </p:blipFill>
        <p:spPr>
          <a:xfrm>
            <a:off x="7568893" y="4205935"/>
            <a:ext cx="2241081" cy="2726832"/>
          </a:xfrm>
          <a:prstGeom prst="rect">
            <a:avLst/>
          </a:prstGeom>
        </p:spPr>
      </p:pic>
    </p:spTree>
    <p:extLst>
      <p:ext uri="{BB962C8B-B14F-4D97-AF65-F5344CB8AC3E}">
        <p14:creationId xmlns:p14="http://schemas.microsoft.com/office/powerpoint/2010/main" val="97395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70221" y="1502489"/>
            <a:ext cx="8301482" cy="5685118"/>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Tahoma" panose="020B0604030504040204" pitchFamily="34" charset="0"/>
                <a:ea typeface="Tahoma" panose="020B0604030504040204" pitchFamily="34" charset="0"/>
                <a:cs typeface="Tahoma" panose="020B0604030504040204" pitchFamily="34" charset="0"/>
              </a:rPr>
              <a:t>v</a:t>
            </a:r>
            <a:endParaRPr kumimoji="1" lang="ja-JP" altLang="en-US" dirty="0">
              <a:latin typeface="Tahoma" panose="020B0604030504040204" pitchFamily="34" charset="0"/>
              <a:cs typeface="Tahoma" panose="020B0604030504040204" pitchFamily="34" charset="0"/>
            </a:endParaRPr>
          </a:p>
        </p:txBody>
      </p:sp>
      <p:sp>
        <p:nvSpPr>
          <p:cNvPr id="12" name="正方形/長方形 11">
            <a:extLst>
              <a:ext uri="{FF2B5EF4-FFF2-40B4-BE49-F238E27FC236}">
                <a16:creationId xmlns:a16="http://schemas.microsoft.com/office/drawing/2014/main" id="{DC845C3E-E24A-7D51-FBBD-C308764C66B7}"/>
              </a:ext>
            </a:extLst>
          </p:cNvPr>
          <p:cNvSpPr/>
          <p:nvPr/>
        </p:nvSpPr>
        <p:spPr>
          <a:xfrm>
            <a:off x="1634490" y="4110978"/>
            <a:ext cx="3711416" cy="792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sp>
        <p:nvSpPr>
          <p:cNvPr id="11" name="正方形/長方形 10">
            <a:extLst>
              <a:ext uri="{FF2B5EF4-FFF2-40B4-BE49-F238E27FC236}">
                <a16:creationId xmlns:a16="http://schemas.microsoft.com/office/drawing/2014/main" id="{B5E5C8AC-B8B9-1322-9245-4DA7DDCB9BAB}"/>
              </a:ext>
            </a:extLst>
          </p:cNvPr>
          <p:cNvSpPr/>
          <p:nvPr/>
        </p:nvSpPr>
        <p:spPr>
          <a:xfrm>
            <a:off x="1634490" y="1632168"/>
            <a:ext cx="3711416" cy="792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pic>
        <p:nvPicPr>
          <p:cNvPr id="13" name="図 12">
            <a:extLst>
              <a:ext uri="{FF2B5EF4-FFF2-40B4-BE49-F238E27FC236}">
                <a16:creationId xmlns:a16="http://schemas.microsoft.com/office/drawing/2014/main" id="{C735B675-0515-6D4B-B927-8FE084CF4A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24339" y="372244"/>
            <a:ext cx="8301482" cy="1028972"/>
          </a:xfrm>
          <a:prstGeom prst="rect">
            <a:avLst/>
          </a:prstGeom>
        </p:spPr>
      </p:pic>
      <p:sp>
        <p:nvSpPr>
          <p:cNvPr id="14" name="テキスト ボックス 13">
            <a:extLst>
              <a:ext uri="{FF2B5EF4-FFF2-40B4-BE49-F238E27FC236}">
                <a16:creationId xmlns:a16="http://schemas.microsoft.com/office/drawing/2014/main" id="{FCBFA516-9D02-8546-9E0C-4C8AF1FBECD8}"/>
              </a:ext>
            </a:extLst>
          </p:cNvPr>
          <p:cNvSpPr txBox="1"/>
          <p:nvPr/>
        </p:nvSpPr>
        <p:spPr>
          <a:xfrm>
            <a:off x="1542949" y="409677"/>
            <a:ext cx="8111124" cy="954107"/>
          </a:xfrm>
          <a:prstGeom prst="rect">
            <a:avLst/>
          </a:prstGeom>
          <a:noFill/>
        </p:spPr>
        <p:txBody>
          <a:bodyPr wrap="square" rtlCol="0">
            <a:spAutoFit/>
          </a:bodyPr>
          <a:lstStyle/>
          <a:p>
            <a:pPr marL="723900" indent="-723900"/>
            <a:r>
              <a:rPr kumimoji="1" lang="ja-JP" altLang="en-US" sz="2800" b="1" dirty="0">
                <a:solidFill>
                  <a:schemeClr val="bg1"/>
                </a:solidFill>
                <a:latin typeface="Tahoma" panose="020B0604030504040204" pitchFamily="34" charset="0"/>
                <a:ea typeface="ＭＳ ゴシック" panose="020B0609070205080204" pitchFamily="49" charset="-128"/>
                <a:cs typeface="Tahoma" panose="020B0604030504040204" pitchFamily="34" charset="0"/>
              </a:rPr>
              <a:t>２．</a:t>
            </a:r>
            <a:r>
              <a:rPr kumimoji="1" lang="vi-VN" altLang="ja-JP"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Sau khi tốt nghiệp trung học cơ sở, </a:t>
            </a:r>
            <a:br>
              <a:rPr kumimoji="1" lang="en-US" altLang="ja-JP"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bạn sẽ làm gì?</a:t>
            </a:r>
            <a:endParaRPr kumimoji="1" lang="ja-JP" altLang="en-US"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5" name="図 14">
            <a:extLst>
              <a:ext uri="{FF2B5EF4-FFF2-40B4-BE49-F238E27FC236}">
                <a16:creationId xmlns:a16="http://schemas.microsoft.com/office/drawing/2014/main" id="{4C0BD1C6-1049-314C-99A1-4DEDAFB60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1539" y="6233518"/>
            <a:ext cx="1172523" cy="756902"/>
          </a:xfrm>
          <a:prstGeom prst="rect">
            <a:avLst/>
          </a:prstGeom>
        </p:spPr>
      </p:pic>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25A99E4D-9E7E-4834-B779-C7023FCA41E9}"/>
              </a:ext>
            </a:extLst>
          </p:cNvPr>
          <p:cNvPicPr>
            <a:picLocks noChangeAspect="1"/>
          </p:cNvPicPr>
          <p:nvPr/>
        </p:nvPicPr>
        <p:blipFill>
          <a:blip r:embed="rId4"/>
          <a:stretch>
            <a:fillRect/>
          </a:stretch>
        </p:blipFill>
        <p:spPr>
          <a:xfrm>
            <a:off x="8422691" y="541622"/>
            <a:ext cx="1818291" cy="1433959"/>
          </a:xfrm>
          <a:prstGeom prst="rect">
            <a:avLst/>
          </a:prstGeom>
        </p:spPr>
      </p:pic>
      <p:pic>
        <p:nvPicPr>
          <p:cNvPr id="3" name="図 2">
            <a:extLst>
              <a:ext uri="{FF2B5EF4-FFF2-40B4-BE49-F238E27FC236}">
                <a16:creationId xmlns:a16="http://schemas.microsoft.com/office/drawing/2014/main" id="{3F10EDE0-F8A9-42BB-8540-038FC890B158}"/>
              </a:ext>
            </a:extLst>
          </p:cNvPr>
          <p:cNvPicPr>
            <a:picLocks noChangeAspect="1"/>
          </p:cNvPicPr>
          <p:nvPr/>
        </p:nvPicPr>
        <p:blipFill>
          <a:blip r:embed="rId5"/>
          <a:stretch>
            <a:fillRect/>
          </a:stretch>
        </p:blipFill>
        <p:spPr>
          <a:xfrm>
            <a:off x="1951874" y="2400205"/>
            <a:ext cx="2425232" cy="1621874"/>
          </a:xfrm>
          <a:prstGeom prst="rect">
            <a:avLst/>
          </a:prstGeom>
        </p:spPr>
      </p:pic>
      <p:pic>
        <p:nvPicPr>
          <p:cNvPr id="5" name="図 4">
            <a:extLst>
              <a:ext uri="{FF2B5EF4-FFF2-40B4-BE49-F238E27FC236}">
                <a16:creationId xmlns:a16="http://schemas.microsoft.com/office/drawing/2014/main" id="{10CCC9A5-8532-43CE-A1AA-9FE33A1FE7AF}"/>
              </a:ext>
            </a:extLst>
          </p:cNvPr>
          <p:cNvPicPr>
            <a:picLocks noChangeAspect="1"/>
          </p:cNvPicPr>
          <p:nvPr/>
        </p:nvPicPr>
        <p:blipFill>
          <a:blip r:embed="rId6"/>
          <a:stretch>
            <a:fillRect/>
          </a:stretch>
        </p:blipFill>
        <p:spPr>
          <a:xfrm>
            <a:off x="3681975" y="5046525"/>
            <a:ext cx="851537" cy="807895"/>
          </a:xfrm>
          <a:prstGeom prst="rect">
            <a:avLst/>
          </a:prstGeom>
        </p:spPr>
      </p:pic>
      <p:pic>
        <p:nvPicPr>
          <p:cNvPr id="6" name="図 5">
            <a:extLst>
              <a:ext uri="{FF2B5EF4-FFF2-40B4-BE49-F238E27FC236}">
                <a16:creationId xmlns:a16="http://schemas.microsoft.com/office/drawing/2014/main" id="{4D774AE2-9FF7-4455-813A-DAB1C270DCED}"/>
              </a:ext>
            </a:extLst>
          </p:cNvPr>
          <p:cNvPicPr>
            <a:picLocks noChangeAspect="1"/>
          </p:cNvPicPr>
          <p:nvPr/>
        </p:nvPicPr>
        <p:blipFill>
          <a:blip r:embed="rId7"/>
          <a:stretch>
            <a:fillRect/>
          </a:stretch>
        </p:blipFill>
        <p:spPr>
          <a:xfrm>
            <a:off x="1668056" y="4990867"/>
            <a:ext cx="1816084" cy="1132576"/>
          </a:xfrm>
          <a:prstGeom prst="rect">
            <a:avLst/>
          </a:prstGeom>
        </p:spPr>
      </p:pic>
      <p:sp>
        <p:nvSpPr>
          <p:cNvPr id="7" name="テキスト ボックス 6">
            <a:extLst>
              <a:ext uri="{FF2B5EF4-FFF2-40B4-BE49-F238E27FC236}">
                <a16:creationId xmlns:a16="http://schemas.microsoft.com/office/drawing/2014/main" id="{E8B66F06-051C-4508-81F9-C1E62032DEFF}"/>
              </a:ext>
            </a:extLst>
          </p:cNvPr>
          <p:cNvSpPr txBox="1"/>
          <p:nvPr/>
        </p:nvSpPr>
        <p:spPr>
          <a:xfrm>
            <a:off x="1672618" y="1705003"/>
            <a:ext cx="3616843" cy="646331"/>
          </a:xfrm>
          <a:prstGeom prst="rect">
            <a:avLst/>
          </a:prstGeom>
          <a:noFill/>
        </p:spPr>
        <p:txBody>
          <a:bodyPr wrap="square" rtlCol="0">
            <a:spAutoFit/>
          </a:bodyPr>
          <a:lstStyle/>
          <a:p>
            <a:r>
              <a:rPr kumimoji="1" lang="ja-JP" altLang="en-US" sz="3600" b="1" dirty="0">
                <a:latin typeface="Tahoma" panose="020B0604030504040204" pitchFamily="34" charset="0"/>
                <a:ea typeface="UD デジタル 教科書体 NP-B" panose="02020700000000000000" pitchFamily="18" charset="-128"/>
                <a:cs typeface="Tahoma" panose="020B0604030504040204" pitchFamily="34" charset="0"/>
              </a:rPr>
              <a:t>① </a:t>
            </a:r>
            <a:r>
              <a:rPr kumimoji="1" lang="en-US" altLang="ja-JP" sz="3600" b="1" dirty="0" err="1">
                <a:latin typeface="Tahoma" panose="020B0604030504040204" pitchFamily="34" charset="0"/>
                <a:ea typeface="UD デジタル 教科書体 NP-B" panose="02020700000000000000" pitchFamily="18" charset="-128"/>
                <a:cs typeface="Tahoma" panose="020B0604030504040204" pitchFamily="34" charset="0"/>
              </a:rPr>
              <a:t>xin</a:t>
            </a:r>
            <a:r>
              <a:rPr kumimoji="1" lang="en-US" altLang="ja-JP" sz="36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3600" b="1" dirty="0" err="1">
                <a:latin typeface="Tahoma" panose="020B0604030504040204" pitchFamily="34" charset="0"/>
                <a:ea typeface="UD デジタル 教科書体 NP-B" panose="02020700000000000000" pitchFamily="18" charset="-128"/>
                <a:cs typeface="Tahoma" panose="020B0604030504040204" pitchFamily="34" charset="0"/>
              </a:rPr>
              <a:t>việc</a:t>
            </a:r>
            <a:r>
              <a:rPr kumimoji="1" lang="en-US" altLang="ja-JP" sz="36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3600" b="1" dirty="0" err="1">
                <a:latin typeface="Tahoma" panose="020B0604030504040204" pitchFamily="34" charset="0"/>
                <a:ea typeface="UD デジタル 教科書体 NP-B" panose="02020700000000000000" pitchFamily="18" charset="-128"/>
                <a:cs typeface="Tahoma" panose="020B0604030504040204" pitchFamily="34" charset="0"/>
              </a:rPr>
              <a:t>làm</a:t>
            </a:r>
            <a:endParaRPr kumimoji="1" lang="ja-JP" altLang="en-US" sz="36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7" name="テキスト ボックス 16">
            <a:extLst>
              <a:ext uri="{FF2B5EF4-FFF2-40B4-BE49-F238E27FC236}">
                <a16:creationId xmlns:a16="http://schemas.microsoft.com/office/drawing/2014/main" id="{EEA22F91-ED07-4E0F-A810-A797F4553004}"/>
              </a:ext>
            </a:extLst>
          </p:cNvPr>
          <p:cNvSpPr txBox="1"/>
          <p:nvPr/>
        </p:nvSpPr>
        <p:spPr>
          <a:xfrm>
            <a:off x="1672619" y="4183813"/>
            <a:ext cx="3508980" cy="646331"/>
          </a:xfrm>
          <a:prstGeom prst="rect">
            <a:avLst/>
          </a:prstGeom>
          <a:noFill/>
        </p:spPr>
        <p:txBody>
          <a:bodyPr wrap="square" rtlCol="0">
            <a:spAutoFit/>
          </a:bodyPr>
          <a:lstStyle/>
          <a:p>
            <a:r>
              <a:rPr kumimoji="1" lang="ja-JP" altLang="en-US" sz="3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② </a:t>
            </a:r>
            <a:r>
              <a:rPr kumimoji="1" lang="en-US" altLang="ja-JP" sz="3600" b="1" dirty="0" err="1">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3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3600" b="1" dirty="0" err="1">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lên</a:t>
            </a:r>
            <a:r>
              <a:rPr kumimoji="1" lang="en-US" altLang="ja-JP" sz="3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3600" b="1" dirty="0" err="1">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cấp</a:t>
            </a:r>
            <a:endParaRPr kumimoji="1" lang="ja-JP" altLang="en-US" sz="3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8" name="テキスト ボックス 7">
            <a:extLst>
              <a:ext uri="{FF2B5EF4-FFF2-40B4-BE49-F238E27FC236}">
                <a16:creationId xmlns:a16="http://schemas.microsoft.com/office/drawing/2014/main" id="{28CE2287-2AA7-4596-B760-4F457D573560}"/>
              </a:ext>
            </a:extLst>
          </p:cNvPr>
          <p:cNvSpPr txBox="1"/>
          <p:nvPr/>
        </p:nvSpPr>
        <p:spPr>
          <a:xfrm>
            <a:off x="5289461" y="2205038"/>
            <a:ext cx="4320000" cy="1400383"/>
          </a:xfrm>
          <a:prstGeom prst="rect">
            <a:avLst/>
          </a:prstGeom>
          <a:noFill/>
        </p:spPr>
        <p:txBody>
          <a:bodyPr wrap="square" rtlCol="0">
            <a:spAutoFit/>
          </a:bodyPr>
          <a:lstStyle/>
          <a:p>
            <a:pPr marL="266700" indent="-266700">
              <a:spcBef>
                <a:spcPts val="600"/>
              </a:spcBef>
            </a:pPr>
            <a:r>
              <a:rPr kumimoji="1" lang="ja-JP" altLang="en-US" sz="2000" b="1" dirty="0">
                <a:latin typeface="Tahoma" panose="020B0604030504040204" pitchFamily="34" charset="0"/>
                <a:cs typeface="Tahoma" panose="020B0604030504040204" pitchFamily="34" charset="0"/>
              </a:rPr>
              <a:t>・</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Tìm</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việc</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thông</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qua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các</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hoạt</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động</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xin</a:t>
            </a:r>
            <a:r>
              <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latin typeface="Tahoma" panose="020B0604030504040204" pitchFamily="34" charset="0"/>
                <a:ea typeface="UD デジタル 教科書体 NP-B" panose="02020700000000000000" pitchFamily="18" charset="-128"/>
                <a:cs typeface="Tahoma" panose="020B0604030504040204" pitchFamily="34" charset="0"/>
              </a:rPr>
              <a:t>việc</a:t>
            </a:r>
            <a:endPar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endParaRPr>
          </a:p>
          <a:p>
            <a:pPr marL="266700" indent="-266700">
              <a:spcBef>
                <a:spcPts val="600"/>
              </a:spcBef>
            </a:pPr>
            <a:r>
              <a:rPr kumimoji="1" lang="ja-JP" altLang="en-US" sz="2000" b="1" dirty="0">
                <a:latin typeface="Tahoma" panose="020B0604030504040204" pitchFamily="34" charset="0"/>
                <a:cs typeface="Tahoma" panose="020B0604030504040204" pitchFamily="34" charset="0"/>
              </a:rPr>
              <a:t>・</a:t>
            </a:r>
            <a:r>
              <a:rPr kumimoji="1" lang="vi-VN" altLang="ja-JP" sz="2000" b="1" dirty="0">
                <a:latin typeface="Tahoma" panose="020B0604030504040204" pitchFamily="34" charset="0"/>
                <a:ea typeface="UD デジタル 教科書体 NP-B" panose="02020700000000000000" pitchFamily="18" charset="-128"/>
                <a:cs typeface="Tahoma" panose="020B0604030504040204" pitchFamily="34" charset="0"/>
              </a:rPr>
              <a:t>Có những kì thi như viết bài luận hoặc phỏng vấn</a:t>
            </a:r>
            <a:endPar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9" name="図 8">
            <a:extLst>
              <a:ext uri="{FF2B5EF4-FFF2-40B4-BE49-F238E27FC236}">
                <a16:creationId xmlns:a16="http://schemas.microsoft.com/office/drawing/2014/main" id="{E93FD88C-81C5-4B80-8F07-8E6AC02AAC9B}"/>
              </a:ext>
            </a:extLst>
          </p:cNvPr>
          <p:cNvPicPr>
            <a:picLocks noChangeAspect="1"/>
          </p:cNvPicPr>
          <p:nvPr/>
        </p:nvPicPr>
        <p:blipFill>
          <a:blip r:embed="rId8"/>
          <a:stretch>
            <a:fillRect/>
          </a:stretch>
        </p:blipFill>
        <p:spPr>
          <a:xfrm>
            <a:off x="3307780" y="5825538"/>
            <a:ext cx="1539201" cy="1344482"/>
          </a:xfrm>
          <a:prstGeom prst="rect">
            <a:avLst/>
          </a:prstGeom>
        </p:spPr>
      </p:pic>
      <p:sp>
        <p:nvSpPr>
          <p:cNvPr id="18" name="テキスト ボックス 17">
            <a:extLst>
              <a:ext uri="{FF2B5EF4-FFF2-40B4-BE49-F238E27FC236}">
                <a16:creationId xmlns:a16="http://schemas.microsoft.com/office/drawing/2014/main" id="{35677607-B3A7-46C7-BDEE-9DF54524B9A9}"/>
              </a:ext>
            </a:extLst>
          </p:cNvPr>
          <p:cNvSpPr txBox="1"/>
          <p:nvPr/>
        </p:nvSpPr>
        <p:spPr>
          <a:xfrm>
            <a:off x="5289461" y="4506978"/>
            <a:ext cx="4320000" cy="2477601"/>
          </a:xfrm>
          <a:prstGeom prst="rect">
            <a:avLst/>
          </a:prstGeom>
          <a:noFill/>
        </p:spPr>
        <p:txBody>
          <a:bodyPr wrap="square" rtlCol="0">
            <a:spAutoFit/>
          </a:bodyPr>
          <a:lstStyle/>
          <a:p>
            <a:pPr marL="266700" indent="-266700">
              <a:spcBef>
                <a:spcPts val="600"/>
              </a:spcBef>
            </a:pPr>
            <a:r>
              <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1" dirty="0">
                <a:latin typeface="Tahoma" panose="020B0604030504040204" pitchFamily="34" charset="0"/>
                <a:ea typeface="UD デジタル 教科書体 NP-B" panose="02020700000000000000" pitchFamily="18" charset="-128"/>
                <a:cs typeface="Tahoma" panose="020B0604030504040204" pitchFamily="34" charset="0"/>
              </a:rPr>
              <a:t>Học ở trường THPT , trường trung cấp </a:t>
            </a:r>
            <a:endParaRPr kumimoji="1" lang="en-US" altLang="ja-JP" sz="2000" b="1" dirty="0">
              <a:latin typeface="Tahoma" panose="020B0604030504040204" pitchFamily="34" charset="0"/>
              <a:ea typeface="Tahoma" panose="020B0604030504040204" pitchFamily="34" charset="0"/>
              <a:cs typeface="Tahoma" panose="020B0604030504040204" pitchFamily="34" charset="0"/>
            </a:endParaRPr>
          </a:p>
          <a:p>
            <a:pPr marL="266700" indent="-266700">
              <a:spcBef>
                <a:spcPts val="600"/>
              </a:spcBef>
            </a:pPr>
            <a:r>
              <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1" dirty="0">
                <a:latin typeface="Tahoma" panose="020B0604030504040204" pitchFamily="34" charset="0"/>
                <a:ea typeface="UD デジタル 教科書体 NP-B" panose="02020700000000000000" pitchFamily="18" charset="-128"/>
                <a:cs typeface="Tahoma" panose="020B0604030504040204" pitchFamily="34" charset="0"/>
              </a:rPr>
              <a:t>Cũng có những người vừa đi làm vừa đi học. </a:t>
            </a:r>
            <a:endParaRPr kumimoji="1" lang="en-US" altLang="ja-JP" sz="2000" b="1" dirty="0">
              <a:latin typeface="Tahoma" panose="020B0604030504040204" pitchFamily="34" charset="0"/>
              <a:ea typeface="UD デジタル 教科書体 NP-B" panose="02020700000000000000" pitchFamily="18" charset="-128"/>
              <a:cs typeface="Tahoma" panose="020B0604030504040204" pitchFamily="34" charset="0"/>
            </a:endParaRPr>
          </a:p>
          <a:p>
            <a:pPr marL="266700" indent="-266700">
              <a:spcBef>
                <a:spcPts val="600"/>
              </a:spcBef>
            </a:pPr>
            <a:r>
              <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1" dirty="0">
                <a:latin typeface="Tahoma" panose="020B0604030504040204" pitchFamily="34" charset="0"/>
                <a:ea typeface="UD デジタル 教科書体 NP-B" panose="02020700000000000000" pitchFamily="18" charset="-128"/>
                <a:cs typeface="Tahoma" panose="020B0604030504040204" pitchFamily="34" charset="0"/>
              </a:rPr>
              <a:t>Có những trường học online </a:t>
            </a:r>
            <a:endPar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endParaRPr>
          </a:p>
          <a:p>
            <a:pPr marL="266700" indent="-266700">
              <a:spcBef>
                <a:spcPts val="600"/>
              </a:spcBef>
            </a:pPr>
            <a:r>
              <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000" b="1" dirty="0">
                <a:latin typeface="Tahoma" panose="020B0604030504040204" pitchFamily="34" charset="0"/>
                <a:ea typeface="UD デジタル 教科書体 NP-B" panose="02020700000000000000" pitchFamily="18" charset="-128"/>
                <a:cs typeface="Tahoma" panose="020B0604030504040204" pitchFamily="34" charset="0"/>
              </a:rPr>
              <a:t>Có những kì thi như viết bài luận hoặc phỏng vấn </a:t>
            </a:r>
            <a:endParaRPr kumimoji="1" lang="ja-JP" altLang="en-US" sz="2000" b="1" dirty="0">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9803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39</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4036" y="697067"/>
            <a:ext cx="8301482" cy="930445"/>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475423" y="749881"/>
            <a:ext cx="7153021" cy="830997"/>
          </a:xfrm>
          <a:prstGeom prst="rect">
            <a:avLst/>
          </a:prstGeom>
          <a:noFill/>
        </p:spPr>
        <p:txBody>
          <a:bodyPr wrap="square" rtlCol="0" anchor="ctr">
            <a:spAutoFit/>
          </a:bodyPr>
          <a:lstStyle/>
          <a:p>
            <a:r>
              <a:rPr kumimoji="1" lang="vi-VN" altLang="ja-JP"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Thông tin bổ sung ① </a:t>
            </a:r>
            <a:endParaRPr kumimoji="1" lang="en-US" altLang="ja-JP"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p>
            <a:r>
              <a:rPr kumimoji="1" lang="vi-VN" altLang="ja-JP"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Trường Trung học Công lập Buổi Tối</a:t>
            </a:r>
            <a:endParaRPr kumimoji="1" lang="ja-JP" altLang="en-US"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9246" y="729990"/>
            <a:ext cx="1013587" cy="654304"/>
          </a:xfrm>
          <a:prstGeom prst="rect">
            <a:avLst/>
          </a:prstGeom>
        </p:spPr>
      </p:pic>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475423" y="1760074"/>
            <a:ext cx="8301482" cy="183065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450850" indent="-450850">
              <a:lnSpc>
                <a:spcPct val="100000"/>
              </a:lnSpc>
              <a:spcBef>
                <a:spcPts val="0"/>
              </a:spcBef>
              <a:buFont typeface="Arial" panose="020B0604020202020204" pitchFamily="34" charset="0"/>
              <a:buNone/>
            </a:pP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Học</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từ</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khoảng</a:t>
            </a:r>
            <a:r>
              <a:rPr lang="en-US" altLang="ja-JP" sz="2800" dirty="0">
                <a:latin typeface="Tahoma" panose="020B0604030504040204" pitchFamily="34" charset="0"/>
                <a:ea typeface="Tahoma" panose="020B0604030504040204" pitchFamily="34" charset="0"/>
                <a:cs typeface="Tahoma" panose="020B0604030504040204" pitchFamily="34" charset="0"/>
              </a:rPr>
              <a:t> 17:00 </a:t>
            </a:r>
            <a:r>
              <a:rPr lang="en-US" altLang="ja-JP" sz="2800" dirty="0" err="1">
                <a:latin typeface="Tahoma" panose="020B0604030504040204" pitchFamily="34" charset="0"/>
                <a:ea typeface="Tahoma" panose="020B0604030504040204" pitchFamily="34" charset="0"/>
                <a:cs typeface="Tahoma" panose="020B0604030504040204" pitchFamily="34" charset="0"/>
              </a:rPr>
              <a:t>đến</a:t>
            </a:r>
            <a:r>
              <a:rPr lang="en-US" altLang="ja-JP" sz="2800" dirty="0">
                <a:latin typeface="Tahoma" panose="020B0604030504040204" pitchFamily="34" charset="0"/>
                <a:ea typeface="Tahoma" panose="020B0604030504040204" pitchFamily="34" charset="0"/>
                <a:cs typeface="Tahoma" panose="020B0604030504040204" pitchFamily="34" charset="0"/>
              </a:rPr>
              <a:t> 21:00.</a:t>
            </a:r>
            <a:endParaRPr lang="en-US" altLang="ja-JP" sz="2800" dirty="0">
              <a:latin typeface="Tahoma" panose="020B0604030504040204" pitchFamily="34" charset="0"/>
              <a:ea typeface="UD デジタル 教科書体 NP-B" panose="02020700000000000000" pitchFamily="18" charset="-128"/>
              <a:cs typeface="Tahoma" panose="020B0604030504040204" pitchFamily="34" charset="0"/>
            </a:endParaRPr>
          </a:p>
          <a:p>
            <a:pPr marL="450850" indent="-450850">
              <a:lnSpc>
                <a:spcPct val="100000"/>
              </a:lnSpc>
              <a:spcBef>
                <a:spcPts val="0"/>
              </a:spcBef>
              <a:buFont typeface="Arial" panose="020B0604020202020204" pitchFamily="34" charset="0"/>
              <a:buNone/>
            </a:pP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Mỗi</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ngày</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có</a:t>
            </a:r>
            <a:r>
              <a:rPr lang="en-US" altLang="ja-JP" sz="2800" dirty="0">
                <a:latin typeface="Tahoma" panose="020B0604030504040204" pitchFamily="34" charset="0"/>
                <a:ea typeface="Tahoma" panose="020B0604030504040204" pitchFamily="34" charset="0"/>
                <a:cs typeface="Tahoma" panose="020B0604030504040204" pitchFamily="34" charset="0"/>
              </a:rPr>
              <a:t> 4 </a:t>
            </a:r>
            <a:r>
              <a:rPr lang="en-US" altLang="ja-JP" sz="2800" dirty="0" err="1">
                <a:latin typeface="Tahoma" panose="020B0604030504040204" pitchFamily="34" charset="0"/>
                <a:ea typeface="Tahoma" panose="020B0604030504040204" pitchFamily="34" charset="0"/>
                <a:cs typeface="Tahoma" panose="020B0604030504040204" pitchFamily="34" charset="0"/>
              </a:rPr>
              <a:t>tiết</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học</a:t>
            </a:r>
            <a:r>
              <a:rPr lang="en-US" altLang="ja-JP" sz="2800" dirty="0">
                <a:latin typeface="Tahoma" panose="020B0604030504040204" pitchFamily="34" charset="0"/>
                <a:ea typeface="Tahoma" panose="020B0604030504040204" pitchFamily="34" charset="0"/>
                <a:cs typeface="Tahoma" panose="020B0604030504040204" pitchFamily="34" charset="0"/>
              </a:rPr>
              <a:t> (1 </a:t>
            </a:r>
            <a:r>
              <a:rPr lang="en-US" altLang="ja-JP" sz="2800" dirty="0" err="1">
                <a:latin typeface="Tahoma" panose="020B0604030504040204" pitchFamily="34" charset="0"/>
                <a:ea typeface="Tahoma" panose="020B0604030504040204" pitchFamily="34" charset="0"/>
                <a:cs typeface="Tahoma" panose="020B0604030504040204" pitchFamily="34" charset="0"/>
              </a:rPr>
              <a:t>tiết</a:t>
            </a:r>
            <a:r>
              <a:rPr lang="en-US" altLang="ja-JP" sz="2800" dirty="0">
                <a:latin typeface="Tahoma" panose="020B0604030504040204" pitchFamily="34" charset="0"/>
                <a:ea typeface="Tahoma" panose="020B0604030504040204" pitchFamily="34" charset="0"/>
                <a:cs typeface="Tahoma" panose="020B0604030504040204" pitchFamily="34" charset="0"/>
              </a:rPr>
              <a:t> </a:t>
            </a:r>
            <a:r>
              <a:rPr lang="en-US" altLang="ja-JP" sz="2800" dirty="0" err="1">
                <a:latin typeface="Tahoma" panose="020B0604030504040204" pitchFamily="34" charset="0"/>
                <a:ea typeface="Tahoma" panose="020B0604030504040204" pitchFamily="34" charset="0"/>
                <a:cs typeface="Tahoma" panose="020B0604030504040204" pitchFamily="34" charset="0"/>
              </a:rPr>
              <a:t>là</a:t>
            </a:r>
            <a:r>
              <a:rPr lang="en-US" altLang="ja-JP" sz="2800" dirty="0">
                <a:latin typeface="Tahoma" panose="020B0604030504040204" pitchFamily="34" charset="0"/>
                <a:ea typeface="Tahoma" panose="020B0604030504040204" pitchFamily="34" charset="0"/>
                <a:cs typeface="Tahoma" panose="020B0604030504040204" pitchFamily="34" charset="0"/>
              </a:rPr>
              <a:t> 40 </a:t>
            </a:r>
            <a:r>
              <a:rPr lang="en-US" altLang="ja-JP" sz="2800" dirty="0" err="1">
                <a:latin typeface="Tahoma" panose="020B0604030504040204" pitchFamily="34" charset="0"/>
                <a:ea typeface="Tahoma" panose="020B0604030504040204" pitchFamily="34" charset="0"/>
                <a:cs typeface="Tahoma" panose="020B0604030504040204" pitchFamily="34" charset="0"/>
              </a:rPr>
              <a:t>phút</a:t>
            </a:r>
            <a:r>
              <a:rPr lang="en-US" altLang="ja-JP" sz="2800" dirty="0">
                <a:latin typeface="Tahoma" panose="020B0604030504040204" pitchFamily="34" charset="0"/>
                <a:ea typeface="Tahoma" panose="020B0604030504040204" pitchFamily="34" charset="0"/>
                <a:cs typeface="Tahoma" panose="020B0604030504040204" pitchFamily="34" charset="0"/>
              </a:rPr>
              <a:t>). </a:t>
            </a:r>
          </a:p>
          <a:p>
            <a:pPr marL="450850" indent="-450850">
              <a:lnSpc>
                <a:spcPct val="100000"/>
              </a:lnSpc>
              <a:spcBef>
                <a:spcPts val="0"/>
              </a:spcBef>
              <a:buFont typeface="Arial" panose="020B0604020202020204" pitchFamily="34" charset="0"/>
              <a:buNone/>
            </a:pPr>
            <a:r>
              <a:rPr lang="ja-JP" altLang="en-US" sz="28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Học</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trong</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3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năm</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có</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thể</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tốt</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nghiệp</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b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b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Có</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thể</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rút</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ngắn</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hoặc</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kéo</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dài</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tối</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đa</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 6 </a:t>
            </a:r>
            <a:r>
              <a:rPr lang="en-US" altLang="ja-JP" sz="2800" dirty="0" err="1">
                <a:latin typeface="Tahoma" panose="020B0604030504040204" pitchFamily="34" charset="0"/>
                <a:ea typeface="UD デジタル 教科書体 NP-B" panose="02020700000000000000" pitchFamily="18" charset="-128"/>
                <a:cs typeface="Tahoma" panose="020B0604030504040204" pitchFamily="34" charset="0"/>
              </a:rPr>
              <a:t>năm</a:t>
            </a:r>
            <a:r>
              <a:rPr lang="en-US" altLang="ja-JP" sz="2800" dirty="0">
                <a:latin typeface="Tahoma" panose="020B0604030504040204" pitchFamily="34" charset="0"/>
                <a:ea typeface="UD デジタル 教科書体 NP-B" panose="02020700000000000000" pitchFamily="18" charset="-128"/>
                <a:cs typeface="Tahoma" panose="020B0604030504040204" pitchFamily="34" charset="0"/>
              </a:rPr>
              <a:t>)</a:t>
            </a:r>
            <a:endParaRPr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20" name="四角形: 角を丸くする 19">
            <a:extLst>
              <a:ext uri="{FF2B5EF4-FFF2-40B4-BE49-F238E27FC236}">
                <a16:creationId xmlns:a16="http://schemas.microsoft.com/office/drawing/2014/main" id="{6D12A130-CD45-4D4E-93B7-DD33F41B6B3A}"/>
              </a:ext>
            </a:extLst>
          </p:cNvPr>
          <p:cNvSpPr/>
          <p:nvPr/>
        </p:nvSpPr>
        <p:spPr>
          <a:xfrm>
            <a:off x="1215025" y="3807272"/>
            <a:ext cx="4038277" cy="786797"/>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ja-JP"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Ví dụ: Một ngày học tại trường trung học ban đêm công lập.</a:t>
            </a:r>
            <a:endParaRPr kumimoji="1" lang="ja-JP" altLang="en-US"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6" name="図 5">
            <a:extLst>
              <a:ext uri="{FF2B5EF4-FFF2-40B4-BE49-F238E27FC236}">
                <a16:creationId xmlns:a16="http://schemas.microsoft.com/office/drawing/2014/main" id="{4D0ECDC5-1DD9-4471-82AF-6FE74BFC2CBE}"/>
              </a:ext>
            </a:extLst>
          </p:cNvPr>
          <p:cNvPicPr>
            <a:picLocks noChangeAspect="1"/>
          </p:cNvPicPr>
          <p:nvPr/>
        </p:nvPicPr>
        <p:blipFill>
          <a:blip r:embed="rId5"/>
          <a:stretch>
            <a:fillRect/>
          </a:stretch>
        </p:blipFill>
        <p:spPr>
          <a:xfrm>
            <a:off x="1612701" y="4830933"/>
            <a:ext cx="1044000" cy="1044000"/>
          </a:xfrm>
          <a:prstGeom prst="rect">
            <a:avLst/>
          </a:prstGeom>
        </p:spPr>
      </p:pic>
      <p:pic>
        <p:nvPicPr>
          <p:cNvPr id="21" name="図 20">
            <a:extLst>
              <a:ext uri="{FF2B5EF4-FFF2-40B4-BE49-F238E27FC236}">
                <a16:creationId xmlns:a16="http://schemas.microsoft.com/office/drawing/2014/main" id="{E0D2B6C0-D914-4155-A6EF-9A0B348B9B09}"/>
              </a:ext>
            </a:extLst>
          </p:cNvPr>
          <p:cNvPicPr>
            <a:picLocks noChangeAspect="1"/>
          </p:cNvPicPr>
          <p:nvPr/>
        </p:nvPicPr>
        <p:blipFill>
          <a:blip r:embed="rId6"/>
          <a:stretch>
            <a:fillRect/>
          </a:stretch>
        </p:blipFill>
        <p:spPr>
          <a:xfrm>
            <a:off x="4334341" y="4765049"/>
            <a:ext cx="1044000" cy="1044000"/>
          </a:xfrm>
          <a:prstGeom prst="rect">
            <a:avLst/>
          </a:prstGeom>
        </p:spPr>
      </p:pic>
      <p:pic>
        <p:nvPicPr>
          <p:cNvPr id="22" name="図 21">
            <a:extLst>
              <a:ext uri="{FF2B5EF4-FFF2-40B4-BE49-F238E27FC236}">
                <a16:creationId xmlns:a16="http://schemas.microsoft.com/office/drawing/2014/main" id="{920282A4-405D-4DC7-9841-B1A5A23CAA03}"/>
              </a:ext>
            </a:extLst>
          </p:cNvPr>
          <p:cNvPicPr>
            <a:picLocks noChangeAspect="1"/>
          </p:cNvPicPr>
          <p:nvPr/>
        </p:nvPicPr>
        <p:blipFill>
          <a:blip r:embed="rId7"/>
          <a:stretch>
            <a:fillRect/>
          </a:stretch>
        </p:blipFill>
        <p:spPr>
          <a:xfrm>
            <a:off x="7337083" y="4733753"/>
            <a:ext cx="1057048" cy="1057048"/>
          </a:xfrm>
          <a:prstGeom prst="rect">
            <a:avLst/>
          </a:prstGeom>
        </p:spPr>
      </p:pic>
      <p:pic>
        <p:nvPicPr>
          <p:cNvPr id="6146" name="Picture 2">
            <a:extLst>
              <a:ext uri="{FF2B5EF4-FFF2-40B4-BE49-F238E27FC236}">
                <a16:creationId xmlns:a16="http://schemas.microsoft.com/office/drawing/2014/main" id="{0F1C1472-4A26-47D8-AAC7-51BA4588C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4318" y="5386683"/>
            <a:ext cx="1662557" cy="1521240"/>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73323264-48A6-4862-878E-70152BAD0113}"/>
              </a:ext>
            </a:extLst>
          </p:cNvPr>
          <p:cNvPicPr>
            <a:picLocks noChangeAspect="1"/>
          </p:cNvPicPr>
          <p:nvPr/>
        </p:nvPicPr>
        <p:blipFill>
          <a:blip r:embed="rId9"/>
          <a:stretch>
            <a:fillRect/>
          </a:stretch>
        </p:blipFill>
        <p:spPr>
          <a:xfrm>
            <a:off x="5253302" y="5262277"/>
            <a:ext cx="1874949" cy="1760108"/>
          </a:xfrm>
          <a:prstGeom prst="rect">
            <a:avLst/>
          </a:prstGeom>
        </p:spPr>
      </p:pic>
      <p:pic>
        <p:nvPicPr>
          <p:cNvPr id="24" name="図 23">
            <a:extLst>
              <a:ext uri="{FF2B5EF4-FFF2-40B4-BE49-F238E27FC236}">
                <a16:creationId xmlns:a16="http://schemas.microsoft.com/office/drawing/2014/main" id="{D81185A5-ECF6-4754-97FC-7C9154DEFC68}"/>
              </a:ext>
            </a:extLst>
          </p:cNvPr>
          <p:cNvPicPr>
            <a:picLocks noChangeAspect="1"/>
          </p:cNvPicPr>
          <p:nvPr/>
        </p:nvPicPr>
        <p:blipFill>
          <a:blip r:embed="rId10"/>
          <a:stretch>
            <a:fillRect/>
          </a:stretch>
        </p:blipFill>
        <p:spPr>
          <a:xfrm>
            <a:off x="8191728" y="5382917"/>
            <a:ext cx="1503790" cy="1518827"/>
          </a:xfrm>
          <a:prstGeom prst="rect">
            <a:avLst/>
          </a:prstGeom>
        </p:spPr>
      </p:pic>
    </p:spTree>
    <p:extLst>
      <p:ext uri="{BB962C8B-B14F-4D97-AF65-F5344CB8AC3E}">
        <p14:creationId xmlns:p14="http://schemas.microsoft.com/office/powerpoint/2010/main" val="338052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40</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4036" y="521703"/>
            <a:ext cx="8440628" cy="1231106"/>
          </a:xfrm>
          <a:prstGeom prst="rect">
            <a:avLst/>
          </a:prstGeom>
        </p:spPr>
      </p:pic>
      <p:sp>
        <p:nvSpPr>
          <p:cNvPr id="4" name="正方形/長方形 3">
            <a:extLst>
              <a:ext uri="{FF2B5EF4-FFF2-40B4-BE49-F238E27FC236}">
                <a16:creationId xmlns:a16="http://schemas.microsoft.com/office/drawing/2014/main" id="{C1FD29F8-7045-4DFC-36C2-A7CAD2E47835}"/>
              </a:ext>
            </a:extLst>
          </p:cNvPr>
          <p:cNvSpPr/>
          <p:nvPr/>
        </p:nvSpPr>
        <p:spPr>
          <a:xfrm>
            <a:off x="1789889" y="4591131"/>
            <a:ext cx="6605081" cy="216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ahoma" panose="020B0604030504040204" pitchFamily="34" charset="0"/>
              <a:cs typeface="Tahoma" panose="020B0604030504040204" pitchFamily="34" charset="0"/>
            </a:endParaRPr>
          </a:p>
        </p:txBody>
      </p:sp>
      <p:sp>
        <p:nvSpPr>
          <p:cNvPr id="9" name="四角形 2845">
            <a:extLst>
              <a:ext uri="{FF2B5EF4-FFF2-40B4-BE49-F238E27FC236}">
                <a16:creationId xmlns:a16="http://schemas.microsoft.com/office/drawing/2014/main" id="{570D96B4-C59F-4967-A575-0E27C3FFA067}"/>
              </a:ext>
            </a:extLst>
          </p:cNvPr>
          <p:cNvSpPr txBox="1">
            <a:spLocks/>
          </p:cNvSpPr>
          <p:nvPr/>
        </p:nvSpPr>
        <p:spPr>
          <a:xfrm>
            <a:off x="1869203" y="4746272"/>
            <a:ext cx="6326702" cy="1760453"/>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363538" indent="-363538">
              <a:lnSpc>
                <a:spcPct val="120000"/>
              </a:lnSpc>
              <a:spcBef>
                <a:spcPts val="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 Các lớp học chủ yếu được giảng dạy bằng Tiếng Anh. </a:t>
            </a:r>
            <a:endParaRPr lang="en-US" altLang="ja-JP" sz="2400" dirty="0">
              <a:latin typeface="Tahoma" panose="020B0604030504040204" pitchFamily="34" charset="0"/>
              <a:ea typeface="Tahoma" panose="020B0604030504040204" pitchFamily="34" charset="0"/>
              <a:cs typeface="Tahoma" panose="020B0604030504040204" pitchFamily="34" charset="0"/>
            </a:endParaRPr>
          </a:p>
          <a:p>
            <a:pPr marL="363538" indent="-363538">
              <a:lnSpc>
                <a:spcPct val="120000"/>
              </a:lnSpc>
              <a:spcBef>
                <a:spcPts val="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Thời</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gian</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nhập</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học</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có</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thể</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là</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tháng</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9. </a:t>
            </a:r>
            <a:endParaRPr lang="en-US" altLang="ja-JP" sz="2400" dirty="0">
              <a:latin typeface="Tahoma" panose="020B0604030504040204" pitchFamily="34" charset="0"/>
              <a:ea typeface="Tahoma" panose="020B0604030504040204" pitchFamily="34" charset="0"/>
              <a:cs typeface="Tahoma" panose="020B0604030504040204" pitchFamily="34" charset="0"/>
            </a:endParaRPr>
          </a:p>
          <a:p>
            <a:pPr marL="363538" indent="-363538">
              <a:lnSpc>
                <a:spcPct val="120000"/>
              </a:lnSpc>
              <a:spcBef>
                <a:spcPts val="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Bao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gồm</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các</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môn</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bắt</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buộc</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và</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tự</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dirty="0" err="1">
                <a:latin typeface="Tahoma" panose="020B0604030504040204" pitchFamily="34" charset="0"/>
                <a:ea typeface="UD デジタル 教科書体 NP-B" panose="02020700000000000000" pitchFamily="18" charset="-128"/>
                <a:cs typeface="Tahoma" panose="020B0604030504040204" pitchFamily="34" charset="0"/>
              </a:rPr>
              <a:t>chọn</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endParaRPr lang="en-US" altLang="ja-JP"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Font typeface="Arial" panose="020B0604020202020204" pitchFamily="34" charset="0"/>
              <a:buNone/>
            </a:pPr>
            <a:endParaRPr lang="en-US" altLang="ja-JP" sz="2400"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a:extLst>
              <a:ext uri="{FF2B5EF4-FFF2-40B4-BE49-F238E27FC236}">
                <a16:creationId xmlns:a16="http://schemas.microsoft.com/office/drawing/2014/main" id="{A64111F3-27CC-461D-B3B0-A62C150CF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747" y="4275526"/>
            <a:ext cx="2056305" cy="2865709"/>
          </a:xfrm>
          <a:prstGeom prst="rect">
            <a:avLst/>
          </a:prstGeom>
          <a:noFill/>
          <a:extLst>
            <a:ext uri="{909E8E84-426E-40DD-AFC4-6F175D3DCCD1}">
              <a14:hiddenFill xmlns:a14="http://schemas.microsoft.com/office/drawing/2010/main">
                <a:solidFill>
                  <a:srgbClr val="FFFFFF"/>
                </a:solidFill>
              </a14:hiddenFill>
            </a:ext>
          </a:extLst>
        </p:spPr>
      </p:pic>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476170" y="1885302"/>
            <a:ext cx="8276360" cy="3018160"/>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Chứng chỉ IB là chứng chỉ được công nhận toàn cầu cho việc vào đại học quốc tế. </a:t>
            </a: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 Chứng chỉ IB là chứng chỉ được công nhận toàn cầu cho việc vào đại học quốc tế. </a:t>
            </a: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 Chứng chỉ IB là chứng chỉ được công nhận toàn cầu cho việc vào đại học quốc tế. </a:t>
            </a:r>
            <a:r>
              <a:rPr lang="en-US" altLang="ja-JP" sz="2400"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400" dirty="0">
                <a:latin typeface="Tahoma" panose="020B0604030504040204" pitchFamily="34" charset="0"/>
                <a:ea typeface="UD デジタル 教科書体 NP-B" panose="02020700000000000000" pitchFamily="18" charset="-128"/>
                <a:cs typeface="Tahoma" panose="020B0604030504040204" pitchFamily="34" charset="0"/>
              </a:rPr>
              <a:t>Có ít trường thực hiện chương trình này có thể cấp bằng tốt nghiệp trung học phổ thông của Nhật Bản.</a:t>
            </a:r>
            <a:endParaRPr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3" name="テキスト ボックス 2">
            <a:extLst>
              <a:ext uri="{FF2B5EF4-FFF2-40B4-BE49-F238E27FC236}">
                <a16:creationId xmlns:a16="http://schemas.microsoft.com/office/drawing/2014/main" id="{91C3BDA0-F2EC-919A-0DBE-6C1E1246FEA6}"/>
              </a:ext>
            </a:extLst>
          </p:cNvPr>
          <p:cNvSpPr txBox="1"/>
          <p:nvPr/>
        </p:nvSpPr>
        <p:spPr>
          <a:xfrm>
            <a:off x="1471106" y="583258"/>
            <a:ext cx="8257839" cy="1138773"/>
          </a:xfrm>
          <a:prstGeom prst="rect">
            <a:avLst/>
          </a:prstGeom>
          <a:noFill/>
        </p:spPr>
        <p:txBody>
          <a:bodyPr wrap="square" rtlCol="0" anchor="ctr">
            <a:spAutoFit/>
          </a:bodyPr>
          <a:lstStyle/>
          <a:p>
            <a:r>
              <a:rPr kumimoji="1" lang="vi-VN" altLang="ja-JP"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Thông tin bổ sung </a:t>
            </a:r>
            <a:r>
              <a:rPr kumimoji="1" lang="ja-JP" altLang="en-US"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②</a:t>
            </a:r>
            <a:r>
              <a:rPr kumimoji="1" lang="vi-VN" altLang="ja-JP"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a:t>
            </a:r>
            <a:endParaRPr kumimoji="1" lang="en-US" altLang="ja-JP" sz="20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a:p>
            <a:r>
              <a:rPr kumimoji="1" lang="vi-VN" altLang="ja-JP" sz="2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Chương trình IB DP</a:t>
            </a:r>
            <a:br>
              <a:rPr kumimoji="1" lang="en-US" altLang="ja-JP" sz="26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(International</a:t>
            </a:r>
            <a:r>
              <a:rPr kumimoji="1" lang="ja-JP" altLang="en-US" sz="2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Baccalaureate Diploma Program - IB DP)</a:t>
            </a:r>
            <a:endParaRPr kumimoji="1" lang="ja-JP" altLang="en-US" sz="2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160133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912096" y="400022"/>
            <a:ext cx="9358107"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Tahoma" panose="020B0604030504040204" pitchFamily="34" charset="0"/>
                <a:ea typeface="Tahoma" panose="020B0604030504040204" pitchFamily="34" charset="0"/>
                <a:cs typeface="Tahoma" panose="020B0604030504040204" pitchFamily="34" charset="0"/>
              </a:rPr>
              <a:t>- </a:t>
            </a:r>
            <a:fld id="{DFE08C22-053B-3C49-B8BB-21FC17935DB3}" type="slidenum">
              <a:rPr sz="1200" b="0" smtClean="0">
                <a:solidFill>
                  <a:schemeClr val="tx1"/>
                </a:solidFill>
                <a:latin typeface="Tahoma" panose="020B0604030504040204" pitchFamily="34" charset="0"/>
                <a:ea typeface="Tahoma" panose="020B0604030504040204" pitchFamily="34" charset="0"/>
                <a:cs typeface="Tahoma" panose="020B0604030504040204" pitchFamily="34" charset="0"/>
              </a:rPr>
              <a:pPr algn="ctr"/>
              <a:t>41</a:t>
            </a:fld>
            <a:r>
              <a:rPr lang="ja-JP" altLang="en-US" sz="1200" b="0"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1200" b="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ja-JP" altLang="en-US" sz="1200" b="0"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228729" y="1787252"/>
            <a:ext cx="8829520" cy="5191285"/>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 </a:t>
            </a:r>
            <a:r>
              <a:rPr lang="vi-VN" altLang="ja-JP" sz="2600" b="1" dirty="0">
                <a:latin typeface="Tahoma" panose="020B0604030504040204" pitchFamily="34" charset="0"/>
                <a:ea typeface="Tahoma" panose="020B0604030504040204" pitchFamily="34" charset="0"/>
                <a:cs typeface="Tahoma" panose="020B0604030504040204" pitchFamily="34" charset="0"/>
              </a:rPr>
              <a:t>Học sinh nhận được bằng tốt nghiệp trung học</a:t>
            </a:r>
            <a:r>
              <a:rPr lang="en-US" altLang="ja-JP" sz="2600" b="1" dirty="0">
                <a:latin typeface="Tahoma" panose="020B0604030504040204" pitchFamily="34" charset="0"/>
                <a:ea typeface="Tahoma" panose="020B0604030504040204" pitchFamily="34" charset="0"/>
                <a:cs typeface="Tahoma" panose="020B0604030504040204" pitchFamily="34" charset="0"/>
              </a:rPr>
              <a:t> </a:t>
            </a: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a:t>
            </a:r>
            <a:endParaRPr lang="en-US" altLang="ja-JP" sz="2600" b="1" dirty="0">
              <a:latin typeface="Tahoma" panose="020B0604030504040204" pitchFamily="34" charset="0"/>
              <a:ea typeface="Tahoma" panose="020B0604030504040204" pitchFamily="34" charset="0"/>
              <a:cs typeface="Tahoma" panose="020B0604030504040204" pitchFamily="34" charset="0"/>
            </a:endParaRPr>
          </a:p>
          <a:p>
            <a:pPr marL="536575" indent="-536575">
              <a:lnSpc>
                <a:spcPct val="100000"/>
              </a:lnSpc>
              <a:spcBef>
                <a:spcPts val="60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dirty="0">
                <a:latin typeface="Tahoma" panose="020B0604030504040204" pitchFamily="34" charset="0"/>
                <a:ea typeface="Tahoma" panose="020B0604030504040204" pitchFamily="34" charset="0"/>
                <a:cs typeface="Tahoma" panose="020B0604030504040204" pitchFamily="34" charset="0"/>
              </a:rPr>
              <a:t>“</a:t>
            </a:r>
            <a:r>
              <a:rPr lang="en-US" altLang="ja-JP" sz="2400" i="1" dirty="0">
                <a:latin typeface="Tahoma" panose="020B0604030504040204" pitchFamily="34" charset="0"/>
                <a:ea typeface="Tahoma" panose="020B0604030504040204" pitchFamily="34" charset="0"/>
                <a:cs typeface="Tahoma" panose="020B0604030504040204" pitchFamily="34" charset="0"/>
              </a:rPr>
              <a:t>Kokusai Koto</a:t>
            </a:r>
            <a:r>
              <a:rPr lang="ja-JP" altLang="en-US" sz="2400" i="1"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400" i="1" dirty="0" err="1">
                <a:latin typeface="Tahoma" panose="020B0604030504040204" pitchFamily="34" charset="0"/>
                <a:ea typeface="Tahoma" panose="020B0604030504040204" pitchFamily="34" charset="0"/>
                <a:cs typeface="Tahoma" panose="020B0604030504040204" pitchFamily="34" charset="0"/>
              </a:rPr>
              <a:t>Gakko</a:t>
            </a:r>
            <a:r>
              <a:rPr lang="en-US" altLang="ja-JP" sz="2400" i="1" dirty="0">
                <a:latin typeface="Tahoma" panose="020B0604030504040204" pitchFamily="34" charset="0"/>
                <a:ea typeface="Tahoma" panose="020B0604030504040204" pitchFamily="34" charset="0"/>
                <a:cs typeface="Tahoma" panose="020B0604030504040204" pitchFamily="34" charset="0"/>
              </a:rPr>
              <a:t>”</a:t>
            </a:r>
            <a:br>
              <a:rPr lang="en-US" altLang="ja-JP" sz="2400" i="1" dirty="0">
                <a:latin typeface="Tahoma" panose="020B0604030504040204" pitchFamily="34" charset="0"/>
                <a:ea typeface="Tahoma" panose="020B0604030504040204" pitchFamily="34" charset="0"/>
                <a:cs typeface="Tahoma" panose="020B0604030504040204" pitchFamily="34" charset="0"/>
              </a:rPr>
            </a:br>
            <a:r>
              <a:rPr lang="vi-VN" altLang="zh-CN" sz="2400" dirty="0">
                <a:latin typeface="Tahoma" panose="020B0604030504040204" pitchFamily="34" charset="0"/>
                <a:ea typeface="Tahoma" panose="020B0604030504040204" pitchFamily="34" charset="0"/>
                <a:cs typeface="Tahoma" panose="020B0604030504040204" pitchFamily="34" charset="0"/>
              </a:rPr>
              <a:t>Trường Trung học Quốc tế</a:t>
            </a:r>
            <a:r>
              <a:rPr lang="es-ES_tradnl" altLang="zh-CN" sz="2400" dirty="0">
                <a:latin typeface="Tahoma" panose="020B0604030504040204" pitchFamily="34" charset="0"/>
                <a:ea typeface="Tahoma" panose="020B0604030504040204" pitchFamily="34" charset="0"/>
                <a:cs typeface="Tahoma" panose="020B0604030504040204" pitchFamily="34" charset="0"/>
              </a:rPr>
              <a:t> (NIC)</a:t>
            </a:r>
          </a:p>
          <a:p>
            <a:pPr marL="536575" indent="-536575">
              <a:lnSpc>
                <a:spcPct val="100000"/>
              </a:lnSpc>
              <a:spcBef>
                <a:spcPts val="0"/>
              </a:spcBef>
              <a:buFont typeface="Arial" panose="020B0604020202020204" pitchFamily="34" charset="0"/>
              <a:buNone/>
            </a:pPr>
            <a:endParaRPr lang="es-ES_tradnl" altLang="zh-CN" sz="2400" dirty="0">
              <a:latin typeface="Tahoma" panose="020B0604030504040204" pitchFamily="34" charset="0"/>
              <a:ea typeface="Tahoma" panose="020B0604030504040204" pitchFamily="34" charset="0"/>
              <a:cs typeface="Tahoma" panose="020B0604030504040204" pitchFamily="34" charset="0"/>
            </a:endParaRPr>
          </a:p>
          <a:p>
            <a:pPr marL="536575" indent="-536575">
              <a:lnSpc>
                <a:spcPct val="100000"/>
              </a:lnSpc>
              <a:spcBef>
                <a:spcPts val="30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400" dirty="0">
                <a:latin typeface="Tahoma" panose="020B0604030504040204" pitchFamily="34" charset="0"/>
                <a:ea typeface="Tahoma" panose="020B0604030504040204" pitchFamily="34" charset="0"/>
                <a:cs typeface="Tahoma" panose="020B0604030504040204" pitchFamily="34" charset="0"/>
              </a:rPr>
              <a:t>“</a:t>
            </a:r>
            <a:r>
              <a:rPr lang="en-US" altLang="ja-JP" sz="2400" i="1" dirty="0">
                <a:latin typeface="Tahoma" panose="020B0604030504040204" pitchFamily="34" charset="0"/>
                <a:ea typeface="Tahoma" panose="020B0604030504040204" pitchFamily="34" charset="0"/>
                <a:cs typeface="Tahoma" panose="020B0604030504040204" pitchFamily="34" charset="0"/>
              </a:rPr>
              <a:t>Nagoya Kokusai Koto </a:t>
            </a:r>
            <a:r>
              <a:rPr lang="en-US" altLang="ja-JP" sz="2400" i="1" dirty="0" err="1">
                <a:latin typeface="Tahoma" panose="020B0604030504040204" pitchFamily="34" charset="0"/>
                <a:ea typeface="Tahoma" panose="020B0604030504040204" pitchFamily="34" charset="0"/>
                <a:cs typeface="Tahoma" panose="020B0604030504040204" pitchFamily="34" charset="0"/>
              </a:rPr>
              <a:t>Gakko</a:t>
            </a:r>
            <a:r>
              <a:rPr lang="en-US" altLang="ja-JP" sz="2400" i="1" dirty="0">
                <a:latin typeface="Tahoma" panose="020B0604030504040204" pitchFamily="34" charset="0"/>
                <a:ea typeface="Tahoma" panose="020B0604030504040204" pitchFamily="34" charset="0"/>
                <a:cs typeface="Tahoma" panose="020B0604030504040204" pitchFamily="34" charset="0"/>
              </a:rPr>
              <a:t> </a:t>
            </a:r>
            <a:r>
              <a:rPr lang="en-US" altLang="ja-JP" sz="2400" dirty="0">
                <a:latin typeface="Tahoma" panose="020B0604030504040204" pitchFamily="34" charset="0"/>
                <a:ea typeface="Tahoma" panose="020B0604030504040204" pitchFamily="34" charset="0"/>
                <a:cs typeface="Tahoma" panose="020B0604030504040204" pitchFamily="34" charset="0"/>
              </a:rPr>
              <a:t>”</a:t>
            </a:r>
            <a:br>
              <a:rPr lang="en-US" altLang="ja-JP" sz="2400" dirty="0">
                <a:latin typeface="Tahoma" panose="020B0604030504040204" pitchFamily="34" charset="0"/>
                <a:ea typeface="Tahoma" panose="020B0604030504040204" pitchFamily="34" charset="0"/>
                <a:cs typeface="Tahoma" panose="020B0604030504040204" pitchFamily="34" charset="0"/>
              </a:rPr>
            </a:br>
            <a:r>
              <a:rPr lang="vi-VN" altLang="ja-JP" sz="2400" dirty="0">
                <a:latin typeface="Tahoma" panose="020B0604030504040204" pitchFamily="34" charset="0"/>
                <a:ea typeface="Tahoma" panose="020B0604030504040204" pitchFamily="34" charset="0"/>
                <a:cs typeface="Tahoma" panose="020B0604030504040204" pitchFamily="34" charset="0"/>
              </a:rPr>
              <a:t>Trường Trung học Quốc tế Nagoya</a:t>
            </a:r>
            <a:endParaRPr lang="en-US" altLang="ja-JP"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endParaRPr lang="en-US" altLang="ja-JP"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1800"/>
              </a:spcBef>
              <a:buFont typeface="Arial" panose="020B0604020202020204" pitchFamily="34" charset="0"/>
              <a:buNone/>
            </a:pP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600" b="1" dirty="0">
                <a:latin typeface="Tahoma" panose="020B0604030504040204" pitchFamily="34" charset="0"/>
                <a:ea typeface="Tahoma" panose="020B0604030504040204" pitchFamily="34" charset="0"/>
                <a:cs typeface="Tahoma" panose="020B0604030504040204" pitchFamily="34" charset="0"/>
              </a:rPr>
              <a:t> Trường Quốc tế </a:t>
            </a: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a:t>
            </a:r>
            <a:endParaRPr lang="en-US" altLang="zh-CN" sz="2600" b="1"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600"/>
              </a:spcBef>
              <a:buFont typeface="Arial" panose="020B0604020202020204" pitchFamily="34" charset="0"/>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400" dirty="0">
                <a:latin typeface="Tahoma" panose="020B0604030504040204" pitchFamily="34" charset="0"/>
                <a:ea typeface="Tahoma" panose="020B0604030504040204" pitchFamily="34" charset="0"/>
                <a:cs typeface="Tahoma" panose="020B0604030504040204" pitchFamily="34" charset="0"/>
              </a:rPr>
              <a:t>Trường Quốc tế </a:t>
            </a:r>
            <a:r>
              <a:rPr lang="vi-VN" altLang="ja-JP" sz="2400" i="1" dirty="0">
                <a:latin typeface="Tahoma" panose="020B0604030504040204" pitchFamily="34" charset="0"/>
                <a:ea typeface="Tahoma" panose="020B0604030504040204" pitchFamily="34" charset="0"/>
                <a:cs typeface="Tahoma" panose="020B0604030504040204" pitchFamily="34" charset="0"/>
              </a:rPr>
              <a:t>Enishi</a:t>
            </a:r>
            <a:endParaRPr lang="en-US" altLang="ja-JP" sz="2400" i="1"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1800"/>
              </a:spcBef>
              <a:buNone/>
            </a:pPr>
            <a:r>
              <a:rPr lang="ja-JP" altLang="en-US" sz="2400" dirty="0">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400" dirty="0">
                <a:latin typeface="Tahoma" panose="020B0604030504040204" pitchFamily="34" charset="0"/>
                <a:ea typeface="Tahoma" panose="020B0604030504040204" pitchFamily="34" charset="0"/>
                <a:cs typeface="Tahoma" panose="020B0604030504040204" pitchFamily="34" charset="0"/>
              </a:rPr>
              <a:t>Trường Quốc tế </a:t>
            </a:r>
            <a:r>
              <a:rPr lang="en-US" altLang="ja-JP" sz="2400" i="1" dirty="0">
                <a:latin typeface="Tahoma" panose="020B0604030504040204" pitchFamily="34" charset="0"/>
                <a:ea typeface="Tahoma" panose="020B0604030504040204" pitchFamily="34" charset="0"/>
                <a:cs typeface="Tahoma" panose="020B0604030504040204" pitchFamily="34" charset="0"/>
              </a:rPr>
              <a:t>Nagoya</a:t>
            </a:r>
            <a:endParaRPr lang="en-US" altLang="zh-CN"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Font typeface="Arial" panose="020B0604020202020204" pitchFamily="34" charset="0"/>
              <a:buNone/>
            </a:pPr>
            <a:endParaRPr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9" name="テキスト ボックス 8">
            <a:extLst>
              <a:ext uri="{FF2B5EF4-FFF2-40B4-BE49-F238E27FC236}">
                <a16:creationId xmlns:a16="http://schemas.microsoft.com/office/drawing/2014/main" id="{2BF407D1-F3B4-4CD7-B89A-D45E9AFC132F}"/>
              </a:ext>
            </a:extLst>
          </p:cNvPr>
          <p:cNvSpPr txBox="1"/>
          <p:nvPr/>
        </p:nvSpPr>
        <p:spPr>
          <a:xfrm>
            <a:off x="1015604" y="589607"/>
            <a:ext cx="9213763" cy="954107"/>
          </a:xfrm>
          <a:prstGeom prst="rect">
            <a:avLst/>
          </a:prstGeom>
          <a:noFill/>
        </p:spPr>
        <p:txBody>
          <a:bodyPr wrap="square" rtlCol="0">
            <a:spAutoFit/>
          </a:bodyPr>
          <a:lstStyle/>
          <a:p>
            <a:r>
              <a:rPr kumimoji="1" lang="vi-VN" altLang="ja-JP" sz="2800" b="1" dirty="0">
                <a:latin typeface="Tahoma" panose="020B0604030504040204" pitchFamily="34" charset="0"/>
                <a:ea typeface="Tahoma" panose="020B0604030504040204" pitchFamily="34" charset="0"/>
                <a:cs typeface="Tahoma" panose="020B0604030504040204" pitchFamily="34" charset="0"/>
              </a:rPr>
              <a:t>Các trường thực hiện chương trình Baccalaureate Quốc tế (IB Diploma) tại tỉnh Aichi</a:t>
            </a:r>
            <a:endParaRPr kumimoji="1" lang="ja-JP" altLang="en-US" sz="2800" b="1"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11" name="図 10">
            <a:extLst>
              <a:ext uri="{FF2B5EF4-FFF2-40B4-BE49-F238E27FC236}">
                <a16:creationId xmlns:a16="http://schemas.microsoft.com/office/drawing/2014/main" id="{8567801C-DFAC-45A4-B044-09AC25138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0249" y="1548935"/>
            <a:ext cx="8928000" cy="73928"/>
          </a:xfrm>
          <a:prstGeom prst="rect">
            <a:avLst/>
          </a:prstGeom>
        </p:spPr>
      </p:pic>
      <p:sp>
        <p:nvSpPr>
          <p:cNvPr id="4" name="テキスト ボックス 3">
            <a:extLst>
              <a:ext uri="{FF2B5EF4-FFF2-40B4-BE49-F238E27FC236}">
                <a16:creationId xmlns:a16="http://schemas.microsoft.com/office/drawing/2014/main" id="{F3B2F5BF-5222-4075-B820-2AE2953FB904}"/>
              </a:ext>
            </a:extLst>
          </p:cNvPr>
          <p:cNvSpPr txBox="1"/>
          <p:nvPr/>
        </p:nvSpPr>
        <p:spPr>
          <a:xfrm>
            <a:off x="2639678" y="3010409"/>
            <a:ext cx="3400719" cy="338554"/>
          </a:xfrm>
          <a:prstGeom prst="rect">
            <a:avLst/>
          </a:prstGeom>
          <a:noFill/>
        </p:spPr>
        <p:txBody>
          <a:bodyPr wrap="square" rtlCol="0">
            <a:spAutoFit/>
          </a:bodyPr>
          <a:lstStyle/>
          <a:p>
            <a:r>
              <a:rPr lang="en-US" altLang="ja-JP" sz="1600" dirty="0">
                <a:latin typeface="Tahoma" panose="020B0604030504040204" pitchFamily="34" charset="0"/>
                <a:ea typeface="Tahoma" panose="020B0604030504040204" pitchFamily="34" charset="0"/>
                <a:cs typeface="Tahoma" panose="020B0604030504040204" pitchFamily="34" charset="0"/>
              </a:rPr>
              <a:t>https://ic.nucba.ac.jp/jp/</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5" name="テキスト ボックス 4">
            <a:extLst>
              <a:ext uri="{FF2B5EF4-FFF2-40B4-BE49-F238E27FC236}">
                <a16:creationId xmlns:a16="http://schemas.microsoft.com/office/drawing/2014/main" id="{C6C413DF-6F09-45DC-8D0E-C96D574AB9DF}"/>
              </a:ext>
            </a:extLst>
          </p:cNvPr>
          <p:cNvSpPr txBox="1"/>
          <p:nvPr/>
        </p:nvSpPr>
        <p:spPr>
          <a:xfrm>
            <a:off x="2639678" y="4132014"/>
            <a:ext cx="4615663" cy="338554"/>
          </a:xfrm>
          <a:prstGeom prst="rect">
            <a:avLst/>
          </a:prstGeom>
          <a:noFill/>
        </p:spPr>
        <p:txBody>
          <a:bodyPr wrap="square" rtlCol="0">
            <a:spAutoFit/>
          </a:bodyPr>
          <a:lstStyle/>
          <a:p>
            <a:r>
              <a:rPr lang="en-US" altLang="ja-JP" sz="1600" dirty="0">
                <a:latin typeface="Tahoma" panose="020B0604030504040204" pitchFamily="34" charset="0"/>
                <a:ea typeface="Tahoma" panose="020B0604030504040204" pitchFamily="34" charset="0"/>
                <a:cs typeface="Tahoma" panose="020B0604030504040204" pitchFamily="34" charset="0"/>
              </a:rPr>
              <a:t>https://www.nihs.ed.jp/</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6" name="テキスト ボックス 5">
            <a:extLst>
              <a:ext uri="{FF2B5EF4-FFF2-40B4-BE49-F238E27FC236}">
                <a16:creationId xmlns:a16="http://schemas.microsoft.com/office/drawing/2014/main" id="{0E6258E1-D343-4573-B972-4F4424968C6A}"/>
              </a:ext>
            </a:extLst>
          </p:cNvPr>
          <p:cNvSpPr txBox="1"/>
          <p:nvPr/>
        </p:nvSpPr>
        <p:spPr>
          <a:xfrm>
            <a:off x="2639678" y="5525708"/>
            <a:ext cx="3766354" cy="338554"/>
          </a:xfrm>
          <a:prstGeom prst="rect">
            <a:avLst/>
          </a:prstGeom>
          <a:noFill/>
        </p:spPr>
        <p:txBody>
          <a:bodyPr wrap="square" rtlCol="0">
            <a:spAutoFit/>
          </a:bodyPr>
          <a:lstStyle/>
          <a:p>
            <a:r>
              <a:rPr kumimoji="1" lang="en-US" altLang="ja-JP" sz="1600" dirty="0">
                <a:latin typeface="Tahoma" panose="020B0604030504040204" pitchFamily="34" charset="0"/>
                <a:ea typeface="Tahoma" panose="020B0604030504040204" pitchFamily="34" charset="0"/>
                <a:cs typeface="Tahoma" panose="020B0604030504040204" pitchFamily="34" charset="0"/>
              </a:rPr>
              <a:t>https://enishi.ac.jp/JP/</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7" name="テキスト ボックス 6">
            <a:extLst>
              <a:ext uri="{FF2B5EF4-FFF2-40B4-BE49-F238E27FC236}">
                <a16:creationId xmlns:a16="http://schemas.microsoft.com/office/drawing/2014/main" id="{6C2F497D-54D8-4F35-B167-CCE83AAAD28D}"/>
              </a:ext>
            </a:extLst>
          </p:cNvPr>
          <p:cNvSpPr txBox="1"/>
          <p:nvPr/>
        </p:nvSpPr>
        <p:spPr>
          <a:xfrm>
            <a:off x="2639678" y="6130448"/>
            <a:ext cx="4536000" cy="338554"/>
          </a:xfrm>
          <a:prstGeom prst="rect">
            <a:avLst/>
          </a:prstGeom>
          <a:noFill/>
        </p:spPr>
        <p:txBody>
          <a:bodyPr wrap="square" rtlCol="0">
            <a:spAutoFit/>
          </a:bodyPr>
          <a:lstStyle/>
          <a:p>
            <a:r>
              <a:rPr kumimoji="1" lang="en-US" altLang="ja-JP" sz="1600" dirty="0">
                <a:latin typeface="Tahoma" panose="020B0604030504040204" pitchFamily="34" charset="0"/>
                <a:ea typeface="Tahoma" panose="020B0604030504040204" pitchFamily="34" charset="0"/>
                <a:cs typeface="Tahoma" panose="020B0604030504040204" pitchFamily="34" charset="0"/>
              </a:rPr>
              <a:t>https://www.nis.ac.jp/japanese/welcome</a:t>
            </a:r>
            <a:endParaRPr kumimoji="1" lang="ja-JP" altLang="en-US" sz="1600" dirty="0">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8" name="図 7">
            <a:extLst>
              <a:ext uri="{FF2B5EF4-FFF2-40B4-BE49-F238E27FC236}">
                <a16:creationId xmlns:a16="http://schemas.microsoft.com/office/drawing/2014/main" id="{1CD514DF-02B5-4627-AF92-DB42FDB43ADA}"/>
              </a:ext>
            </a:extLst>
          </p:cNvPr>
          <p:cNvPicPr>
            <a:picLocks noChangeAspect="1"/>
          </p:cNvPicPr>
          <p:nvPr/>
        </p:nvPicPr>
        <p:blipFill>
          <a:blip r:embed="rId4"/>
          <a:stretch>
            <a:fillRect/>
          </a:stretch>
        </p:blipFill>
        <p:spPr>
          <a:xfrm>
            <a:off x="7218900" y="2373625"/>
            <a:ext cx="900000" cy="900000"/>
          </a:xfrm>
          <a:prstGeom prst="rect">
            <a:avLst/>
          </a:prstGeom>
        </p:spPr>
      </p:pic>
      <p:pic>
        <p:nvPicPr>
          <p:cNvPr id="21" name="図 20">
            <a:extLst>
              <a:ext uri="{FF2B5EF4-FFF2-40B4-BE49-F238E27FC236}">
                <a16:creationId xmlns:a16="http://schemas.microsoft.com/office/drawing/2014/main" id="{3F3EB015-0474-47D6-A554-1CAE982ADB93}"/>
              </a:ext>
            </a:extLst>
          </p:cNvPr>
          <p:cNvPicPr>
            <a:picLocks noChangeAspect="1"/>
          </p:cNvPicPr>
          <p:nvPr/>
        </p:nvPicPr>
        <p:blipFill>
          <a:blip r:embed="rId5"/>
          <a:stretch>
            <a:fillRect/>
          </a:stretch>
        </p:blipFill>
        <p:spPr>
          <a:xfrm>
            <a:off x="7466635" y="3578052"/>
            <a:ext cx="900000" cy="900000"/>
          </a:xfrm>
          <a:prstGeom prst="rect">
            <a:avLst/>
          </a:prstGeom>
        </p:spPr>
      </p:pic>
      <p:pic>
        <p:nvPicPr>
          <p:cNvPr id="23" name="図 22">
            <a:extLst>
              <a:ext uri="{FF2B5EF4-FFF2-40B4-BE49-F238E27FC236}">
                <a16:creationId xmlns:a16="http://schemas.microsoft.com/office/drawing/2014/main" id="{26773A50-807D-4AB9-854A-C691C784EF7C}"/>
              </a:ext>
            </a:extLst>
          </p:cNvPr>
          <p:cNvPicPr>
            <a:picLocks noChangeAspect="1"/>
          </p:cNvPicPr>
          <p:nvPr/>
        </p:nvPicPr>
        <p:blipFill>
          <a:blip r:embed="rId6"/>
          <a:stretch>
            <a:fillRect/>
          </a:stretch>
        </p:blipFill>
        <p:spPr>
          <a:xfrm>
            <a:off x="5590397" y="4953376"/>
            <a:ext cx="900000" cy="900000"/>
          </a:xfrm>
          <a:prstGeom prst="rect">
            <a:avLst/>
          </a:prstGeom>
        </p:spPr>
      </p:pic>
      <p:pic>
        <p:nvPicPr>
          <p:cNvPr id="25" name="図 24">
            <a:extLst>
              <a:ext uri="{FF2B5EF4-FFF2-40B4-BE49-F238E27FC236}">
                <a16:creationId xmlns:a16="http://schemas.microsoft.com/office/drawing/2014/main" id="{9C9C04E2-F5F0-42A8-8DDF-C526B5DF27D3}"/>
              </a:ext>
            </a:extLst>
          </p:cNvPr>
          <p:cNvPicPr>
            <a:picLocks noChangeAspect="1"/>
          </p:cNvPicPr>
          <p:nvPr/>
        </p:nvPicPr>
        <p:blipFill>
          <a:blip r:embed="rId7"/>
          <a:stretch>
            <a:fillRect/>
          </a:stretch>
        </p:blipFill>
        <p:spPr>
          <a:xfrm>
            <a:off x="6612170" y="5742879"/>
            <a:ext cx="900000" cy="900000"/>
          </a:xfrm>
          <a:prstGeom prst="rect">
            <a:avLst/>
          </a:prstGeom>
        </p:spPr>
      </p:pic>
    </p:spTree>
    <p:extLst>
      <p:ext uri="{BB962C8B-B14F-4D97-AF65-F5344CB8AC3E}">
        <p14:creationId xmlns:p14="http://schemas.microsoft.com/office/powerpoint/2010/main" val="371969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角丸四角形 3">
            <a:extLst>
              <a:ext uri="{FF2B5EF4-FFF2-40B4-BE49-F238E27FC236}">
                <a16:creationId xmlns:a16="http://schemas.microsoft.com/office/drawing/2014/main" id="{1DD8D135-CC63-D03F-477C-AC0242BF1507}"/>
              </a:ext>
            </a:extLst>
          </p:cNvPr>
          <p:cNvSpPr/>
          <p:nvPr/>
        </p:nvSpPr>
        <p:spPr>
          <a:xfrm>
            <a:off x="796964" y="362938"/>
            <a:ext cx="9532580" cy="2514133"/>
          </a:xfrm>
          <a:custGeom>
            <a:avLst/>
            <a:gdLst>
              <a:gd name="connsiteX0" fmla="*/ 0 w 9532580"/>
              <a:gd name="connsiteY0" fmla="*/ 0 h 2514133"/>
              <a:gd name="connsiteX1" fmla="*/ 595786 w 9532580"/>
              <a:gd name="connsiteY1" fmla="*/ 0 h 2514133"/>
              <a:gd name="connsiteX2" fmla="*/ 1382224 w 9532580"/>
              <a:gd name="connsiteY2" fmla="*/ 0 h 2514133"/>
              <a:gd name="connsiteX3" fmla="*/ 1882685 w 9532580"/>
              <a:gd name="connsiteY3" fmla="*/ 0 h 2514133"/>
              <a:gd name="connsiteX4" fmla="*/ 2383145 w 9532580"/>
              <a:gd name="connsiteY4" fmla="*/ 0 h 2514133"/>
              <a:gd name="connsiteX5" fmla="*/ 2978931 w 9532580"/>
              <a:gd name="connsiteY5" fmla="*/ 0 h 2514133"/>
              <a:gd name="connsiteX6" fmla="*/ 3670043 w 9532580"/>
              <a:gd name="connsiteY6" fmla="*/ 0 h 2514133"/>
              <a:gd name="connsiteX7" fmla="*/ 4361155 w 9532580"/>
              <a:gd name="connsiteY7" fmla="*/ 0 h 2514133"/>
              <a:gd name="connsiteX8" fmla="*/ 5052267 w 9532580"/>
              <a:gd name="connsiteY8" fmla="*/ 0 h 2514133"/>
              <a:gd name="connsiteX9" fmla="*/ 5838705 w 9532580"/>
              <a:gd name="connsiteY9" fmla="*/ 0 h 2514133"/>
              <a:gd name="connsiteX10" fmla="*/ 6434492 w 9532580"/>
              <a:gd name="connsiteY10" fmla="*/ 0 h 2514133"/>
              <a:gd name="connsiteX11" fmla="*/ 7125604 w 9532580"/>
              <a:gd name="connsiteY11" fmla="*/ 0 h 2514133"/>
              <a:gd name="connsiteX12" fmla="*/ 7721390 w 9532580"/>
              <a:gd name="connsiteY12" fmla="*/ 0 h 2514133"/>
              <a:gd name="connsiteX13" fmla="*/ 8317176 w 9532580"/>
              <a:gd name="connsiteY13" fmla="*/ 0 h 2514133"/>
              <a:gd name="connsiteX14" fmla="*/ 8912962 w 9532580"/>
              <a:gd name="connsiteY14" fmla="*/ 0 h 2514133"/>
              <a:gd name="connsiteX15" fmla="*/ 9532580 w 9532580"/>
              <a:gd name="connsiteY15" fmla="*/ 0 h 2514133"/>
              <a:gd name="connsiteX16" fmla="*/ 9532580 w 9532580"/>
              <a:gd name="connsiteY16" fmla="*/ 527968 h 2514133"/>
              <a:gd name="connsiteX17" fmla="*/ 9532580 w 9532580"/>
              <a:gd name="connsiteY17" fmla="*/ 980512 h 2514133"/>
              <a:gd name="connsiteX18" fmla="*/ 9532580 w 9532580"/>
              <a:gd name="connsiteY18" fmla="*/ 1508480 h 2514133"/>
              <a:gd name="connsiteX19" fmla="*/ 9532580 w 9532580"/>
              <a:gd name="connsiteY19" fmla="*/ 1986165 h 2514133"/>
              <a:gd name="connsiteX20" fmla="*/ 9532580 w 9532580"/>
              <a:gd name="connsiteY20" fmla="*/ 2514133 h 2514133"/>
              <a:gd name="connsiteX21" fmla="*/ 9222771 w 9532580"/>
              <a:gd name="connsiteY21" fmla="*/ 2514133 h 2514133"/>
              <a:gd name="connsiteX22" fmla="*/ 8722311 w 9532580"/>
              <a:gd name="connsiteY22" fmla="*/ 2514133 h 2514133"/>
              <a:gd name="connsiteX23" fmla="*/ 8031199 w 9532580"/>
              <a:gd name="connsiteY23" fmla="*/ 2514133 h 2514133"/>
              <a:gd name="connsiteX24" fmla="*/ 7626064 w 9532580"/>
              <a:gd name="connsiteY24" fmla="*/ 2514133 h 2514133"/>
              <a:gd name="connsiteX25" fmla="*/ 6839626 w 9532580"/>
              <a:gd name="connsiteY25" fmla="*/ 2514133 h 2514133"/>
              <a:gd name="connsiteX26" fmla="*/ 6053188 w 9532580"/>
              <a:gd name="connsiteY26" fmla="*/ 2514133 h 2514133"/>
              <a:gd name="connsiteX27" fmla="*/ 5457402 w 9532580"/>
              <a:gd name="connsiteY27" fmla="*/ 2514133 h 2514133"/>
              <a:gd name="connsiteX28" fmla="*/ 4670964 w 9532580"/>
              <a:gd name="connsiteY28" fmla="*/ 2514133 h 2514133"/>
              <a:gd name="connsiteX29" fmla="*/ 4075178 w 9532580"/>
              <a:gd name="connsiteY29" fmla="*/ 2514133 h 2514133"/>
              <a:gd name="connsiteX30" fmla="*/ 3384066 w 9532580"/>
              <a:gd name="connsiteY30" fmla="*/ 2514133 h 2514133"/>
              <a:gd name="connsiteX31" fmla="*/ 3074257 w 9532580"/>
              <a:gd name="connsiteY31" fmla="*/ 2514133 h 2514133"/>
              <a:gd name="connsiteX32" fmla="*/ 2287819 w 9532580"/>
              <a:gd name="connsiteY32" fmla="*/ 2514133 h 2514133"/>
              <a:gd name="connsiteX33" fmla="*/ 1787359 w 9532580"/>
              <a:gd name="connsiteY33" fmla="*/ 2514133 h 2514133"/>
              <a:gd name="connsiteX34" fmla="*/ 1096247 w 9532580"/>
              <a:gd name="connsiteY34" fmla="*/ 2514133 h 2514133"/>
              <a:gd name="connsiteX35" fmla="*/ 786438 w 9532580"/>
              <a:gd name="connsiteY35" fmla="*/ 2514133 h 2514133"/>
              <a:gd name="connsiteX36" fmla="*/ 0 w 9532580"/>
              <a:gd name="connsiteY36" fmla="*/ 2514133 h 2514133"/>
              <a:gd name="connsiteX37" fmla="*/ 0 w 9532580"/>
              <a:gd name="connsiteY37" fmla="*/ 2036448 h 2514133"/>
              <a:gd name="connsiteX38" fmla="*/ 0 w 9532580"/>
              <a:gd name="connsiteY38" fmla="*/ 1583904 h 2514133"/>
              <a:gd name="connsiteX39" fmla="*/ 0 w 9532580"/>
              <a:gd name="connsiteY39" fmla="*/ 1156501 h 2514133"/>
              <a:gd name="connsiteX40" fmla="*/ 0 w 9532580"/>
              <a:gd name="connsiteY40" fmla="*/ 603392 h 2514133"/>
              <a:gd name="connsiteX41" fmla="*/ 0 w 9532580"/>
              <a:gd name="connsiteY41" fmla="*/ 0 h 25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32580" h="2514133" fill="none" extrusionOk="0">
                <a:moveTo>
                  <a:pt x="0" y="0"/>
                </a:moveTo>
                <a:cubicBezTo>
                  <a:pt x="222775" y="-28713"/>
                  <a:pt x="322497" y="55382"/>
                  <a:pt x="595786" y="0"/>
                </a:cubicBezTo>
                <a:cubicBezTo>
                  <a:pt x="869075" y="-55382"/>
                  <a:pt x="1034620" y="3004"/>
                  <a:pt x="1382224" y="0"/>
                </a:cubicBezTo>
                <a:cubicBezTo>
                  <a:pt x="1729828" y="-3004"/>
                  <a:pt x="1636129" y="36391"/>
                  <a:pt x="1882685" y="0"/>
                </a:cubicBezTo>
                <a:cubicBezTo>
                  <a:pt x="2129241" y="-36391"/>
                  <a:pt x="2263197" y="9286"/>
                  <a:pt x="2383145" y="0"/>
                </a:cubicBezTo>
                <a:cubicBezTo>
                  <a:pt x="2503093" y="-9286"/>
                  <a:pt x="2765459" y="47180"/>
                  <a:pt x="2978931" y="0"/>
                </a:cubicBezTo>
                <a:cubicBezTo>
                  <a:pt x="3192403" y="-47180"/>
                  <a:pt x="3418346" y="25065"/>
                  <a:pt x="3670043" y="0"/>
                </a:cubicBezTo>
                <a:cubicBezTo>
                  <a:pt x="3921740" y="-25065"/>
                  <a:pt x="4145844" y="31015"/>
                  <a:pt x="4361155" y="0"/>
                </a:cubicBezTo>
                <a:cubicBezTo>
                  <a:pt x="4576466" y="-31015"/>
                  <a:pt x="4831152" y="2349"/>
                  <a:pt x="5052267" y="0"/>
                </a:cubicBezTo>
                <a:cubicBezTo>
                  <a:pt x="5273382" y="-2349"/>
                  <a:pt x="5471981" y="27559"/>
                  <a:pt x="5838705" y="0"/>
                </a:cubicBezTo>
                <a:cubicBezTo>
                  <a:pt x="6205429" y="-27559"/>
                  <a:pt x="6284421" y="19666"/>
                  <a:pt x="6434492" y="0"/>
                </a:cubicBezTo>
                <a:cubicBezTo>
                  <a:pt x="6584563" y="-19666"/>
                  <a:pt x="6941294" y="50241"/>
                  <a:pt x="7125604" y="0"/>
                </a:cubicBezTo>
                <a:cubicBezTo>
                  <a:pt x="7309914" y="-50241"/>
                  <a:pt x="7589387" y="63193"/>
                  <a:pt x="7721390" y="0"/>
                </a:cubicBezTo>
                <a:cubicBezTo>
                  <a:pt x="7853393" y="-63193"/>
                  <a:pt x="8120711" y="6831"/>
                  <a:pt x="8317176" y="0"/>
                </a:cubicBezTo>
                <a:cubicBezTo>
                  <a:pt x="8513641" y="-6831"/>
                  <a:pt x="8617955" y="47952"/>
                  <a:pt x="8912962" y="0"/>
                </a:cubicBezTo>
                <a:cubicBezTo>
                  <a:pt x="9207969" y="-47952"/>
                  <a:pt x="9275395" y="22768"/>
                  <a:pt x="9532580" y="0"/>
                </a:cubicBezTo>
                <a:cubicBezTo>
                  <a:pt x="9562226" y="217596"/>
                  <a:pt x="9480221" y="408907"/>
                  <a:pt x="9532580" y="527968"/>
                </a:cubicBezTo>
                <a:cubicBezTo>
                  <a:pt x="9584939" y="647029"/>
                  <a:pt x="9503314" y="809574"/>
                  <a:pt x="9532580" y="980512"/>
                </a:cubicBezTo>
                <a:cubicBezTo>
                  <a:pt x="9561846" y="1151450"/>
                  <a:pt x="9525048" y="1380795"/>
                  <a:pt x="9532580" y="1508480"/>
                </a:cubicBezTo>
                <a:cubicBezTo>
                  <a:pt x="9540112" y="1636165"/>
                  <a:pt x="9498838" y="1879205"/>
                  <a:pt x="9532580" y="1986165"/>
                </a:cubicBezTo>
                <a:cubicBezTo>
                  <a:pt x="9566322" y="2093126"/>
                  <a:pt x="9526211" y="2254164"/>
                  <a:pt x="9532580" y="2514133"/>
                </a:cubicBezTo>
                <a:cubicBezTo>
                  <a:pt x="9397361" y="2537489"/>
                  <a:pt x="9301384" y="2504128"/>
                  <a:pt x="9222771" y="2514133"/>
                </a:cubicBezTo>
                <a:cubicBezTo>
                  <a:pt x="9144158" y="2524138"/>
                  <a:pt x="8934530" y="2458206"/>
                  <a:pt x="8722311" y="2514133"/>
                </a:cubicBezTo>
                <a:cubicBezTo>
                  <a:pt x="8510092" y="2570060"/>
                  <a:pt x="8357743" y="2503581"/>
                  <a:pt x="8031199" y="2514133"/>
                </a:cubicBezTo>
                <a:cubicBezTo>
                  <a:pt x="7704655" y="2524685"/>
                  <a:pt x="7715052" y="2512671"/>
                  <a:pt x="7626064" y="2514133"/>
                </a:cubicBezTo>
                <a:cubicBezTo>
                  <a:pt x="7537076" y="2515595"/>
                  <a:pt x="7093431" y="2506397"/>
                  <a:pt x="6839626" y="2514133"/>
                </a:cubicBezTo>
                <a:cubicBezTo>
                  <a:pt x="6585821" y="2521869"/>
                  <a:pt x="6300204" y="2461584"/>
                  <a:pt x="6053188" y="2514133"/>
                </a:cubicBezTo>
                <a:cubicBezTo>
                  <a:pt x="5806172" y="2566682"/>
                  <a:pt x="5694120" y="2473443"/>
                  <a:pt x="5457402" y="2514133"/>
                </a:cubicBezTo>
                <a:cubicBezTo>
                  <a:pt x="5220684" y="2554823"/>
                  <a:pt x="4992520" y="2465070"/>
                  <a:pt x="4670964" y="2514133"/>
                </a:cubicBezTo>
                <a:cubicBezTo>
                  <a:pt x="4349408" y="2563196"/>
                  <a:pt x="4361008" y="2489804"/>
                  <a:pt x="4075178" y="2514133"/>
                </a:cubicBezTo>
                <a:cubicBezTo>
                  <a:pt x="3789348" y="2538462"/>
                  <a:pt x="3711862" y="2492611"/>
                  <a:pt x="3384066" y="2514133"/>
                </a:cubicBezTo>
                <a:cubicBezTo>
                  <a:pt x="3056270" y="2535655"/>
                  <a:pt x="3189798" y="2511792"/>
                  <a:pt x="3074257" y="2514133"/>
                </a:cubicBezTo>
                <a:cubicBezTo>
                  <a:pt x="2958716" y="2516474"/>
                  <a:pt x="2570208" y="2495095"/>
                  <a:pt x="2287819" y="2514133"/>
                </a:cubicBezTo>
                <a:cubicBezTo>
                  <a:pt x="2005430" y="2533171"/>
                  <a:pt x="1914181" y="2464855"/>
                  <a:pt x="1787359" y="2514133"/>
                </a:cubicBezTo>
                <a:cubicBezTo>
                  <a:pt x="1660537" y="2563411"/>
                  <a:pt x="1283017" y="2497230"/>
                  <a:pt x="1096247" y="2514133"/>
                </a:cubicBezTo>
                <a:cubicBezTo>
                  <a:pt x="909477" y="2531036"/>
                  <a:pt x="906577" y="2477353"/>
                  <a:pt x="786438" y="2514133"/>
                </a:cubicBezTo>
                <a:cubicBezTo>
                  <a:pt x="666299" y="2550913"/>
                  <a:pt x="256342" y="2478584"/>
                  <a:pt x="0" y="2514133"/>
                </a:cubicBezTo>
                <a:cubicBezTo>
                  <a:pt x="-55558" y="2312827"/>
                  <a:pt x="56931" y="2271138"/>
                  <a:pt x="0" y="2036448"/>
                </a:cubicBezTo>
                <a:cubicBezTo>
                  <a:pt x="-56931" y="1801758"/>
                  <a:pt x="46477" y="1702953"/>
                  <a:pt x="0" y="1583904"/>
                </a:cubicBezTo>
                <a:cubicBezTo>
                  <a:pt x="-46477" y="1464855"/>
                  <a:pt x="43949" y="1295898"/>
                  <a:pt x="0" y="1156501"/>
                </a:cubicBezTo>
                <a:cubicBezTo>
                  <a:pt x="-43949" y="1017104"/>
                  <a:pt x="9224" y="850981"/>
                  <a:pt x="0" y="603392"/>
                </a:cubicBezTo>
                <a:cubicBezTo>
                  <a:pt x="-9224" y="355803"/>
                  <a:pt x="26303" y="168124"/>
                  <a:pt x="0" y="0"/>
                </a:cubicBezTo>
                <a:close/>
              </a:path>
              <a:path w="9532580" h="2514133" stroke="0" extrusionOk="0">
                <a:moveTo>
                  <a:pt x="0" y="0"/>
                </a:moveTo>
                <a:cubicBezTo>
                  <a:pt x="193647" y="-50168"/>
                  <a:pt x="398100" y="2241"/>
                  <a:pt x="500460" y="0"/>
                </a:cubicBezTo>
                <a:cubicBezTo>
                  <a:pt x="602820" y="-2241"/>
                  <a:pt x="723767" y="7060"/>
                  <a:pt x="810269" y="0"/>
                </a:cubicBezTo>
                <a:cubicBezTo>
                  <a:pt x="896771" y="-7060"/>
                  <a:pt x="1425409" y="1948"/>
                  <a:pt x="1596707" y="0"/>
                </a:cubicBezTo>
                <a:cubicBezTo>
                  <a:pt x="1768005" y="-1948"/>
                  <a:pt x="1897952" y="60021"/>
                  <a:pt x="2097168" y="0"/>
                </a:cubicBezTo>
                <a:cubicBezTo>
                  <a:pt x="2296384" y="-60021"/>
                  <a:pt x="2479440" y="41072"/>
                  <a:pt x="2597628" y="0"/>
                </a:cubicBezTo>
                <a:cubicBezTo>
                  <a:pt x="2715816" y="-41072"/>
                  <a:pt x="2991566" y="24007"/>
                  <a:pt x="3384066" y="0"/>
                </a:cubicBezTo>
                <a:cubicBezTo>
                  <a:pt x="3776566" y="-24007"/>
                  <a:pt x="3673882" y="30262"/>
                  <a:pt x="3789201" y="0"/>
                </a:cubicBezTo>
                <a:cubicBezTo>
                  <a:pt x="3904520" y="-30262"/>
                  <a:pt x="4305671" y="1117"/>
                  <a:pt x="4575638" y="0"/>
                </a:cubicBezTo>
                <a:cubicBezTo>
                  <a:pt x="4845605" y="-1117"/>
                  <a:pt x="5191272" y="12000"/>
                  <a:pt x="5362076" y="0"/>
                </a:cubicBezTo>
                <a:cubicBezTo>
                  <a:pt x="5532880" y="-12000"/>
                  <a:pt x="5719179" y="41924"/>
                  <a:pt x="5957863" y="0"/>
                </a:cubicBezTo>
                <a:cubicBezTo>
                  <a:pt x="6196547" y="-41924"/>
                  <a:pt x="6362044" y="31437"/>
                  <a:pt x="6744300" y="0"/>
                </a:cubicBezTo>
                <a:cubicBezTo>
                  <a:pt x="7126556" y="-31437"/>
                  <a:pt x="7020470" y="1720"/>
                  <a:pt x="7244761" y="0"/>
                </a:cubicBezTo>
                <a:cubicBezTo>
                  <a:pt x="7469052" y="-1720"/>
                  <a:pt x="7592575" y="27205"/>
                  <a:pt x="7745221" y="0"/>
                </a:cubicBezTo>
                <a:cubicBezTo>
                  <a:pt x="7897867" y="-27205"/>
                  <a:pt x="8197030" y="46650"/>
                  <a:pt x="8436333" y="0"/>
                </a:cubicBezTo>
                <a:cubicBezTo>
                  <a:pt x="8675636" y="-46650"/>
                  <a:pt x="8793677" y="42505"/>
                  <a:pt x="8936794" y="0"/>
                </a:cubicBezTo>
                <a:cubicBezTo>
                  <a:pt x="9079911" y="-42505"/>
                  <a:pt x="9410532" y="13781"/>
                  <a:pt x="9532580" y="0"/>
                </a:cubicBezTo>
                <a:cubicBezTo>
                  <a:pt x="9544119" y="148998"/>
                  <a:pt x="9498413" y="369617"/>
                  <a:pt x="9532580" y="553109"/>
                </a:cubicBezTo>
                <a:cubicBezTo>
                  <a:pt x="9566747" y="736601"/>
                  <a:pt x="9503175" y="955059"/>
                  <a:pt x="9532580" y="1081077"/>
                </a:cubicBezTo>
                <a:cubicBezTo>
                  <a:pt x="9561985" y="1207095"/>
                  <a:pt x="9504847" y="1427102"/>
                  <a:pt x="9532580" y="1609045"/>
                </a:cubicBezTo>
                <a:cubicBezTo>
                  <a:pt x="9560313" y="1790988"/>
                  <a:pt x="9512859" y="1873659"/>
                  <a:pt x="9532580" y="2036448"/>
                </a:cubicBezTo>
                <a:cubicBezTo>
                  <a:pt x="9552301" y="2199237"/>
                  <a:pt x="9505808" y="2349125"/>
                  <a:pt x="9532580" y="2514133"/>
                </a:cubicBezTo>
                <a:cubicBezTo>
                  <a:pt x="9328944" y="2566267"/>
                  <a:pt x="9140258" y="2437199"/>
                  <a:pt x="8841468" y="2514133"/>
                </a:cubicBezTo>
                <a:cubicBezTo>
                  <a:pt x="8542678" y="2591067"/>
                  <a:pt x="8552702" y="2484495"/>
                  <a:pt x="8436333" y="2514133"/>
                </a:cubicBezTo>
                <a:cubicBezTo>
                  <a:pt x="8319965" y="2543771"/>
                  <a:pt x="7995793" y="2477919"/>
                  <a:pt x="7840547" y="2514133"/>
                </a:cubicBezTo>
                <a:cubicBezTo>
                  <a:pt x="7685301" y="2550347"/>
                  <a:pt x="7674446" y="2507368"/>
                  <a:pt x="7530738" y="2514133"/>
                </a:cubicBezTo>
                <a:cubicBezTo>
                  <a:pt x="7387030" y="2520898"/>
                  <a:pt x="7344298" y="2514087"/>
                  <a:pt x="7220929" y="2514133"/>
                </a:cubicBezTo>
                <a:cubicBezTo>
                  <a:pt x="7097560" y="2514179"/>
                  <a:pt x="6911481" y="2457901"/>
                  <a:pt x="6625143" y="2514133"/>
                </a:cubicBezTo>
                <a:cubicBezTo>
                  <a:pt x="6338805" y="2570365"/>
                  <a:pt x="6417220" y="2498875"/>
                  <a:pt x="6220008" y="2514133"/>
                </a:cubicBezTo>
                <a:cubicBezTo>
                  <a:pt x="6022797" y="2529391"/>
                  <a:pt x="5856643" y="2468912"/>
                  <a:pt x="5528896" y="2514133"/>
                </a:cubicBezTo>
                <a:cubicBezTo>
                  <a:pt x="5201149" y="2559354"/>
                  <a:pt x="5295814" y="2506853"/>
                  <a:pt x="5123762" y="2514133"/>
                </a:cubicBezTo>
                <a:cubicBezTo>
                  <a:pt x="4951710" y="2521413"/>
                  <a:pt x="4715929" y="2445844"/>
                  <a:pt x="4432650" y="2514133"/>
                </a:cubicBezTo>
                <a:cubicBezTo>
                  <a:pt x="4149371" y="2582422"/>
                  <a:pt x="4235516" y="2481291"/>
                  <a:pt x="4122841" y="2514133"/>
                </a:cubicBezTo>
                <a:cubicBezTo>
                  <a:pt x="4010166" y="2546975"/>
                  <a:pt x="3697101" y="2488780"/>
                  <a:pt x="3431729" y="2514133"/>
                </a:cubicBezTo>
                <a:cubicBezTo>
                  <a:pt x="3166357" y="2539486"/>
                  <a:pt x="3168849" y="2480876"/>
                  <a:pt x="3026594" y="2514133"/>
                </a:cubicBezTo>
                <a:cubicBezTo>
                  <a:pt x="2884339" y="2547390"/>
                  <a:pt x="2805947" y="2513308"/>
                  <a:pt x="2716785" y="2514133"/>
                </a:cubicBezTo>
                <a:cubicBezTo>
                  <a:pt x="2627623" y="2514958"/>
                  <a:pt x="2407638" y="2469149"/>
                  <a:pt x="2311651" y="2514133"/>
                </a:cubicBezTo>
                <a:cubicBezTo>
                  <a:pt x="2215664" y="2559117"/>
                  <a:pt x="1884741" y="2451604"/>
                  <a:pt x="1620539" y="2514133"/>
                </a:cubicBezTo>
                <a:cubicBezTo>
                  <a:pt x="1356337" y="2576662"/>
                  <a:pt x="1327027" y="2509282"/>
                  <a:pt x="1215404" y="2514133"/>
                </a:cubicBezTo>
                <a:cubicBezTo>
                  <a:pt x="1103782" y="2518984"/>
                  <a:pt x="1030438" y="2488788"/>
                  <a:pt x="905595" y="2514133"/>
                </a:cubicBezTo>
                <a:cubicBezTo>
                  <a:pt x="780752" y="2539478"/>
                  <a:pt x="405538" y="2490458"/>
                  <a:pt x="0" y="2514133"/>
                </a:cubicBezTo>
                <a:cubicBezTo>
                  <a:pt x="-15266" y="2417406"/>
                  <a:pt x="53176" y="2223735"/>
                  <a:pt x="0" y="2036448"/>
                </a:cubicBezTo>
                <a:cubicBezTo>
                  <a:pt x="-53176" y="1849161"/>
                  <a:pt x="4693" y="1812938"/>
                  <a:pt x="0" y="1609045"/>
                </a:cubicBezTo>
                <a:cubicBezTo>
                  <a:pt x="-4693" y="1405152"/>
                  <a:pt x="19933" y="1243585"/>
                  <a:pt x="0" y="1106219"/>
                </a:cubicBezTo>
                <a:cubicBezTo>
                  <a:pt x="-19933" y="968853"/>
                  <a:pt x="8083" y="854446"/>
                  <a:pt x="0" y="653675"/>
                </a:cubicBezTo>
                <a:cubicBezTo>
                  <a:pt x="-8083" y="452904"/>
                  <a:pt x="5607" y="225978"/>
                  <a:pt x="0" y="0"/>
                </a:cubicBezTo>
                <a:close/>
              </a:path>
            </a:pathLst>
          </a:custGeom>
          <a:pattFill prst="smGrid">
            <a:fgClr>
              <a:srgbClr val="CCFFCC"/>
            </a:fgClr>
            <a:bgClr>
              <a:schemeClr val="bg1"/>
            </a:bgClr>
          </a:pattFill>
          <a:ln w="57150">
            <a:solidFill>
              <a:schemeClr val="accent6">
                <a:lumMod val="75000"/>
              </a:schemeClr>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35" name="テキスト ボックス 34">
            <a:extLst>
              <a:ext uri="{FF2B5EF4-FFF2-40B4-BE49-F238E27FC236}">
                <a16:creationId xmlns:a16="http://schemas.microsoft.com/office/drawing/2014/main" id="{D15965DB-3060-D74D-99C0-DEB3946F62E8}"/>
              </a:ext>
            </a:extLst>
          </p:cNvPr>
          <p:cNvSpPr txBox="1"/>
          <p:nvPr/>
        </p:nvSpPr>
        <p:spPr>
          <a:xfrm>
            <a:off x="1018407" y="487154"/>
            <a:ext cx="9060110" cy="2277547"/>
          </a:xfrm>
          <a:prstGeom prst="rect">
            <a:avLst/>
          </a:prstGeom>
          <a:noFill/>
        </p:spPr>
        <p:txBody>
          <a:bodyPr wrap="square" rtlCol="0">
            <a:spAutoFit/>
          </a:bodyPr>
          <a:lstStyle/>
          <a:p>
            <a:pPr>
              <a:tabLst>
                <a:tab pos="542925" algn="l"/>
              </a:tabLst>
            </a:pPr>
            <a:r>
              <a:rPr kumimoji="1" lang="es-ES_tradnl" altLang="ja-JP" sz="2400" dirty="0">
                <a:latin typeface="Tahoma" panose="020B0604030504040204" pitchFamily="34" charset="0"/>
                <a:ea typeface="Tahoma" panose="020B0604030504040204" pitchFamily="34" charset="0"/>
                <a:cs typeface="Tahoma" panose="020B0604030504040204" pitchFamily="34" charset="0"/>
              </a:rPr>
              <a:t>Tại tỉnh Aichi:</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444500" indent="-444500"/>
            <a:r>
              <a:rPr kumimoji="1" lang="ja-JP" altLang="en-US" sz="2400" dirty="0">
                <a:solidFill>
                  <a:srgbClr val="0000FF"/>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400" dirty="0">
                <a:latin typeface="Tahoma" panose="020B0604030504040204" pitchFamily="34" charset="0"/>
                <a:ea typeface="Tahoma" panose="020B0604030504040204" pitchFamily="34" charset="0"/>
                <a:cs typeface="Tahoma" panose="020B0604030504040204" pitchFamily="34" charset="0"/>
              </a:rPr>
              <a:t>98,5% học sinh tốt nghiệp trung học cơ sở học lên trung học phổ thông, v.v...</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444500" indent="-444500">
              <a:tabLst>
                <a:tab pos="8791575" algn="r"/>
              </a:tabLst>
            </a:pPr>
            <a:r>
              <a:rPr kumimoji="1" lang="ja-JP" altLang="en-US" sz="2400" dirty="0">
                <a:solidFill>
                  <a:srgbClr val="0000FF"/>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vi-VN" altLang="ja-JP" sz="2400" dirty="0">
                <a:latin typeface="Tahoma" panose="020B0604030504040204" pitchFamily="34" charset="0"/>
                <a:ea typeface="Tahoma" panose="020B0604030504040204" pitchFamily="34" charset="0"/>
                <a:cs typeface="Tahoma" panose="020B0604030504040204" pitchFamily="34" charset="0"/>
              </a:rPr>
              <a:t>58,2% học sinh tốt nghiệp trung học phổ thông học lên đại học, cao đẳng, trường chuyên môn, v.v...</a:t>
            </a:r>
            <a:endParaRPr kumimoji="1" lang="en-US" altLang="ja-JP" sz="2400" dirty="0">
              <a:latin typeface="Tahoma" panose="020B0604030504040204" pitchFamily="34" charset="0"/>
              <a:ea typeface="Tahoma" panose="020B0604030504040204" pitchFamily="34" charset="0"/>
              <a:cs typeface="Tahoma" panose="020B0604030504040204" pitchFamily="34" charset="0"/>
            </a:endParaRPr>
          </a:p>
          <a:p>
            <a:pPr marL="360363" indent="-360363" algn="r">
              <a:tabLst>
                <a:tab pos="8791575" algn="r"/>
              </a:tabLst>
            </a:pPr>
            <a:r>
              <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dirty="0">
                <a:latin typeface="Tahoma" panose="020B0604030504040204" pitchFamily="34" charset="0"/>
                <a:ea typeface="Tahoma" panose="020B0604030504040204" pitchFamily="34" charset="0"/>
                <a:cs typeface="Tahoma" panose="020B0604030504040204" pitchFamily="34" charset="0"/>
              </a:rPr>
              <a:t>Khảo sát cơ bản các trường học năm </a:t>
            </a:r>
            <a:r>
              <a:rPr kumimoji="1" lang="en-US" altLang="ja-JP" dirty="0">
                <a:latin typeface="Tahoma" panose="020B0604030504040204" pitchFamily="34" charset="0"/>
                <a:ea typeface="Tahoma" panose="020B0604030504040204" pitchFamily="34" charset="0"/>
                <a:cs typeface="Tahoma" panose="020B0604030504040204" pitchFamily="34" charset="0"/>
              </a:rPr>
              <a:t>2023</a:t>
            </a:r>
            <a:r>
              <a:rPr kumimoji="1" lang="ja-JP" altLang="en-US" dirty="0">
                <a:latin typeface="Tahoma" panose="020B0604030504040204" pitchFamily="34" charset="0"/>
                <a:ea typeface="UD デジタル 教科書体 NP-B" panose="02020700000000000000" pitchFamily="18" charset="-128"/>
                <a:cs typeface="Tahoma" panose="020B0604030504040204" pitchFamily="34" charset="0"/>
              </a:rPr>
              <a:t>）</a:t>
            </a:r>
          </a:p>
        </p:txBody>
      </p:sp>
      <p:sp>
        <p:nvSpPr>
          <p:cNvPr id="42" name="角丸四角形 3">
            <a:extLst>
              <a:ext uri="{FF2B5EF4-FFF2-40B4-BE49-F238E27FC236}">
                <a16:creationId xmlns:a16="http://schemas.microsoft.com/office/drawing/2014/main" id="{208852A7-5E5C-E531-83A6-AC4973B86EFB}"/>
              </a:ext>
            </a:extLst>
          </p:cNvPr>
          <p:cNvSpPr/>
          <p:nvPr/>
        </p:nvSpPr>
        <p:spPr>
          <a:xfrm>
            <a:off x="1018407" y="3032958"/>
            <a:ext cx="9183814" cy="4163778"/>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Tahoma" panose="020B0604030504040204" pitchFamily="34" charset="0"/>
                <a:ea typeface="Tahoma" panose="020B0604030504040204" pitchFamily="34" charset="0"/>
                <a:cs typeface="Tahoma" panose="020B0604030504040204" pitchFamily="34" charset="0"/>
              </a:rPr>
              <a:t>v</a:t>
            </a:r>
            <a:endParaRPr kumimoji="1" lang="ja-JP" altLang="en-US" sz="2000" dirty="0">
              <a:latin typeface="Tahoma" panose="020B0604030504040204" pitchFamily="34" charset="0"/>
              <a:cs typeface="Tahoma" panose="020B0604030504040204" pitchFamily="34" charset="0"/>
            </a:endParaRPr>
          </a:p>
        </p:txBody>
      </p:sp>
      <p:pic>
        <p:nvPicPr>
          <p:cNvPr id="43" name="図 42">
            <a:extLst>
              <a:ext uri="{FF2B5EF4-FFF2-40B4-BE49-F238E27FC236}">
                <a16:creationId xmlns:a16="http://schemas.microsoft.com/office/drawing/2014/main" id="{641A4FFA-2242-5A7F-FB94-ECEDCD8AF0CC}"/>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660506" y="3658211"/>
            <a:ext cx="6732000" cy="72000"/>
          </a:xfrm>
          <a:prstGeom prst="rect">
            <a:avLst/>
          </a:prstGeom>
        </p:spPr>
      </p:pic>
      <p:pic>
        <p:nvPicPr>
          <p:cNvPr id="44" name="図 43">
            <a:extLst>
              <a:ext uri="{FF2B5EF4-FFF2-40B4-BE49-F238E27FC236}">
                <a16:creationId xmlns:a16="http://schemas.microsoft.com/office/drawing/2014/main" id="{ECA93A03-D595-8B3E-AAC6-0BF482C326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84081">
            <a:off x="825653" y="2916531"/>
            <a:ext cx="394874" cy="511175"/>
          </a:xfrm>
          <a:prstGeom prst="rect">
            <a:avLst/>
          </a:prstGeom>
          <a:effectLst>
            <a:outerShdw blurRad="50800" dist="38100" dir="2700000" algn="tl" rotWithShape="0">
              <a:schemeClr val="accent2">
                <a:lumMod val="75000"/>
                <a:alpha val="40000"/>
              </a:schemeClr>
            </a:outerShdw>
          </a:effectLst>
        </p:spPr>
      </p:pic>
      <p:sp>
        <p:nvSpPr>
          <p:cNvPr id="45" name="テキスト ボックス 44">
            <a:extLst>
              <a:ext uri="{FF2B5EF4-FFF2-40B4-BE49-F238E27FC236}">
                <a16:creationId xmlns:a16="http://schemas.microsoft.com/office/drawing/2014/main" id="{49EBC3EA-27E2-6A74-2155-DB0735A6AC84}"/>
              </a:ext>
            </a:extLst>
          </p:cNvPr>
          <p:cNvSpPr txBox="1"/>
          <p:nvPr/>
        </p:nvSpPr>
        <p:spPr>
          <a:xfrm>
            <a:off x="1675743" y="3145329"/>
            <a:ext cx="6804720" cy="523220"/>
          </a:xfrm>
          <a:prstGeom prst="rect">
            <a:avLst/>
          </a:prstGeom>
          <a:noFill/>
        </p:spPr>
        <p:txBody>
          <a:bodyPr wrap="square" rtlCol="0">
            <a:spAutoFit/>
          </a:bodyPr>
          <a:lstStyle/>
          <a:p>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Tại</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sao</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phải</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đi</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THPT ,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trung</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cấp</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46" name="図 45">
            <a:extLst>
              <a:ext uri="{FF2B5EF4-FFF2-40B4-BE49-F238E27FC236}">
                <a16:creationId xmlns:a16="http://schemas.microsoft.com/office/drawing/2014/main" id="{A9563DF6-05D5-9A66-17B4-1EEF90CD55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96844">
            <a:off x="1152606" y="3072193"/>
            <a:ext cx="459160" cy="682285"/>
          </a:xfrm>
          <a:prstGeom prst="rect">
            <a:avLst/>
          </a:prstGeom>
          <a:effectLst>
            <a:outerShdw blurRad="50800" dist="38100" dir="2700000" algn="tl" rotWithShape="0">
              <a:schemeClr val="accent2">
                <a:lumMod val="75000"/>
                <a:alpha val="40000"/>
              </a:schemeClr>
            </a:outerShdw>
          </a:effectLst>
        </p:spPr>
      </p:pic>
      <p:sp>
        <p:nvSpPr>
          <p:cNvPr id="47" name="テキスト ボックス 46">
            <a:extLst>
              <a:ext uri="{FF2B5EF4-FFF2-40B4-BE49-F238E27FC236}">
                <a16:creationId xmlns:a16="http://schemas.microsoft.com/office/drawing/2014/main" id="{E837FDE1-BE45-6E23-AC09-422DE9AEAE34}"/>
              </a:ext>
            </a:extLst>
          </p:cNvPr>
          <p:cNvSpPr txBox="1"/>
          <p:nvPr/>
        </p:nvSpPr>
        <p:spPr>
          <a:xfrm>
            <a:off x="2211350" y="3936806"/>
            <a:ext cx="6921630" cy="1078551"/>
          </a:xfrm>
          <a:prstGeom prst="rect">
            <a:avLst/>
          </a:prstGeom>
          <a:solidFill>
            <a:srgbClr val="FFFF99"/>
          </a:solidFill>
          <a:ln w="120650" cmpd="thickThin">
            <a:solidFill>
              <a:schemeClr val="accent6">
                <a:lumMod val="75000"/>
              </a:schemeClr>
            </a:solidFill>
          </a:ln>
        </p:spPr>
        <p:txBody>
          <a:bodyPr wrap="square" tIns="108000" rIns="180000" rtlCol="0">
            <a:spAutoFit/>
          </a:bodyPr>
          <a:lstStyle/>
          <a:p>
            <a:pPr marL="179388"/>
            <a:r>
              <a:rPr kumimoji="1" lang="vi-VN" altLang="ja-JP" sz="2400" b="1" dirty="0">
                <a:latin typeface="Tahoma" panose="020B0604030504040204" pitchFamily="34" charset="0"/>
                <a:ea typeface="Tahoma" panose="020B0604030504040204" pitchFamily="34" charset="0"/>
                <a:cs typeface="Tahoma" panose="020B0604030504040204" pitchFamily="34" charset="0"/>
              </a:rPr>
              <a:t>Số người tìm việc làm sau khi tốt nghiệp trung học cơ sở</a:t>
            </a:r>
            <a:r>
              <a:rPr kumimoji="1" lang="en-US" altLang="ja-JP" sz="2400" b="1" dirty="0">
                <a:latin typeface="Tahoma" panose="020B0604030504040204" pitchFamily="34" charset="0"/>
                <a:ea typeface="Tahoma" panose="020B0604030504040204" pitchFamily="34" charset="0"/>
                <a:cs typeface="Tahoma" panose="020B0604030504040204" pitchFamily="34" charset="0"/>
              </a:rPr>
              <a:t>  </a:t>
            </a:r>
            <a:r>
              <a:rPr kumimoji="1" lang="ja-JP" altLang="en-US" sz="28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rPr>
              <a:t>＝ </a:t>
            </a:r>
            <a:r>
              <a:rPr kumimoji="1" lang="vi-VN" altLang="ja-JP" sz="3600" b="1" spc="100" dirty="0">
                <a:solidFill>
                  <a:srgbClr val="FF0000"/>
                </a:solidFill>
                <a:latin typeface="Tahoma" panose="020B0604030504040204" pitchFamily="34" charset="0"/>
                <a:ea typeface="Tahoma" panose="020B0604030504040204" pitchFamily="34" charset="0"/>
                <a:cs typeface="Tahoma" panose="020B0604030504040204" pitchFamily="34" charset="0"/>
              </a:rPr>
              <a:t>1/100 người</a:t>
            </a:r>
            <a:endParaRPr kumimoji="1" lang="ja-JP" altLang="en-US" sz="3600" b="1" spc="100" dirty="0">
              <a:solidFill>
                <a:srgbClr val="FF00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48" name="テキスト ボックス 47">
            <a:extLst>
              <a:ext uri="{FF2B5EF4-FFF2-40B4-BE49-F238E27FC236}">
                <a16:creationId xmlns:a16="http://schemas.microsoft.com/office/drawing/2014/main" id="{49329216-3B01-6FA8-DF55-95070C9BB9E2}"/>
              </a:ext>
            </a:extLst>
          </p:cNvPr>
          <p:cNvSpPr txBox="1"/>
          <p:nvPr/>
        </p:nvSpPr>
        <p:spPr>
          <a:xfrm>
            <a:off x="1262915" y="5170139"/>
            <a:ext cx="8856192" cy="1938992"/>
          </a:xfrm>
          <a:prstGeom prst="rect">
            <a:avLst/>
          </a:prstGeom>
          <a:noFill/>
        </p:spPr>
        <p:txBody>
          <a:bodyPr wrap="square" rtlCol="0">
            <a:spAutoFit/>
          </a:bodyPr>
          <a:lstStyle/>
          <a:p>
            <a:pPr marL="342900" indent="-342900">
              <a:buClr>
                <a:srgbClr val="FF3399"/>
              </a:buClr>
              <a:buFont typeface="Wingdings" panose="05000000000000000000" pitchFamily="2" charset="2"/>
              <a:buChar char="u"/>
            </a:pPr>
            <a:r>
              <a:rPr kumimoji="1" lang="vi-VN" altLang="ja-JP" sz="2000" dirty="0">
                <a:latin typeface="Tahoma" panose="020B0604030504040204" pitchFamily="34" charset="0"/>
                <a:ea typeface="Tahoma" panose="020B0604030504040204" pitchFamily="34" charset="0"/>
                <a:cs typeface="Tahoma" panose="020B0604030504040204" pitchFamily="34" charset="0"/>
              </a:rPr>
              <a:t>Các doanh nghiệp Nhật Bản thường tuyển dụng nhân viên đã tốt nghiệp trường trung học phổ thông, đại học hay trường chuyên môn</a:t>
            </a:r>
            <a:r>
              <a:rPr kumimoji="1" lang="en-US" altLang="ja-JP" sz="2000" dirty="0">
                <a:latin typeface="Tahoma" panose="020B0604030504040204" pitchFamily="34" charset="0"/>
                <a:ea typeface="Tahoma" panose="020B0604030504040204" pitchFamily="34" charset="0"/>
                <a:cs typeface="Tahoma" panose="020B0604030504040204" pitchFamily="34" charset="0"/>
              </a:rPr>
              <a:t>.</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p>
            <a:pPr marL="342900" indent="-342900">
              <a:buClr>
                <a:srgbClr val="FF3399"/>
              </a:buClr>
              <a:buFont typeface="Wingdings" panose="05000000000000000000" pitchFamily="2" charset="2"/>
              <a:buChar char="u"/>
            </a:pPr>
            <a:r>
              <a:rPr kumimoji="1" lang="vi-VN" altLang="ja-JP" sz="2000" dirty="0">
                <a:latin typeface="Tahoma" panose="020B0604030504040204" pitchFamily="34" charset="0"/>
                <a:ea typeface="Tahoma" panose="020B0604030504040204" pitchFamily="34" charset="0"/>
                <a:cs typeface="Tahoma" panose="020B0604030504040204" pitchFamily="34" charset="0"/>
              </a:rPr>
              <a:t>Nhiều người Nhật cho rằng, việc nâng cao học lực, trang bị cho bản thân kiến thức hay rèn luyện kỹ thuật ở trường học là vô cùng quan trọng</a:t>
            </a:r>
            <a:r>
              <a:rPr kumimoji="1" lang="en-US" altLang="ja-JP" sz="2000" dirty="0">
                <a:latin typeface="Tahoma" panose="020B0604030504040204" pitchFamily="34" charset="0"/>
                <a:ea typeface="Tahoma" panose="020B0604030504040204" pitchFamily="34" charset="0"/>
                <a:cs typeface="Tahoma" panose="020B0604030504040204" pitchFamily="34" charset="0"/>
              </a:rPr>
              <a:t>.</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a:p>
            <a:pPr marL="342900" indent="-342900">
              <a:buClr>
                <a:srgbClr val="FF3399"/>
              </a:buClr>
              <a:buFont typeface="Wingdings" panose="05000000000000000000" pitchFamily="2" charset="2"/>
              <a:buChar char="u"/>
            </a:pPr>
            <a:r>
              <a:rPr kumimoji="1" lang="vi-VN" altLang="ja-JP" sz="2000" dirty="0">
                <a:latin typeface="Tahoma" panose="020B0604030504040204" pitchFamily="34" charset="0"/>
                <a:ea typeface="Tahoma" panose="020B0604030504040204" pitchFamily="34" charset="0"/>
                <a:cs typeface="Tahoma" panose="020B0604030504040204" pitchFamily="34" charset="0"/>
              </a:rPr>
              <a:t>Có nhiều công việc không thể lấy được chứng chỉ hành nghề nếu không tốt nghiệp trung học phổ thông</a:t>
            </a:r>
            <a:r>
              <a:rPr kumimoji="1" lang="en-US" altLang="ja-JP" sz="2000" dirty="0">
                <a:latin typeface="Tahoma" panose="020B0604030504040204" pitchFamily="34" charset="0"/>
                <a:ea typeface="Tahoma" panose="020B0604030504040204" pitchFamily="34" charset="0"/>
                <a:cs typeface="Tahoma" panose="020B0604030504040204" pitchFamily="34" charset="0"/>
              </a:rPr>
              <a:t>.</a:t>
            </a:r>
            <a:endParaRPr kumimoji="1" lang="ja-JP" altLang="en-US" sz="2000" dirty="0">
              <a:latin typeface="Tahoma" panose="020B0604030504040204" pitchFamily="34" charset="0"/>
              <a:ea typeface="UD デジタル 教科書体 NP-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31551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18184" y="1342398"/>
            <a:ext cx="9528248" cy="5711006"/>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Tahoma" panose="020B0604030504040204" pitchFamily="34" charset="0"/>
                <a:ea typeface="Tahoma" panose="020B0604030504040204" pitchFamily="34" charset="0"/>
                <a:cs typeface="Tahoma" panose="020B0604030504040204" pitchFamily="34" charset="0"/>
              </a:rPr>
              <a:t>v</a:t>
            </a:r>
            <a:endParaRPr kumimoji="1" lang="ja-JP" altLang="en-US">
              <a:latin typeface="Tahoma" panose="020B0604030504040204" pitchFamily="34" charset="0"/>
              <a:cs typeface="Tahoma" panose="020B0604030504040204" pitchFamily="34" charset="0"/>
            </a:endParaRPr>
          </a:p>
        </p:txBody>
      </p:sp>
      <p:pic>
        <p:nvPicPr>
          <p:cNvPr id="5" name="図 4">
            <a:extLst>
              <a:ext uri="{FF2B5EF4-FFF2-40B4-BE49-F238E27FC236}">
                <a16:creationId xmlns:a16="http://schemas.microsoft.com/office/drawing/2014/main" id="{C8213B71-4980-2449-991D-FB7ACF201624}"/>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238547" y="2146782"/>
            <a:ext cx="7092000" cy="49191"/>
          </a:xfrm>
          <a:prstGeom prst="rect">
            <a:avLst/>
          </a:prstGeom>
        </p:spPr>
      </p:pic>
      <p:sp>
        <p:nvSpPr>
          <p:cNvPr id="11" name="テキスト ボックス 10">
            <a:extLst>
              <a:ext uri="{FF2B5EF4-FFF2-40B4-BE49-F238E27FC236}">
                <a16:creationId xmlns:a16="http://schemas.microsoft.com/office/drawing/2014/main" id="{C3A755A3-9393-194F-A627-06BFF9EA3A72}"/>
              </a:ext>
            </a:extLst>
          </p:cNvPr>
          <p:cNvSpPr txBox="1"/>
          <p:nvPr/>
        </p:nvSpPr>
        <p:spPr>
          <a:xfrm>
            <a:off x="912572" y="1359591"/>
            <a:ext cx="8993427" cy="830997"/>
          </a:xfrm>
          <a:prstGeom prst="rect">
            <a:avLst/>
          </a:prstGeom>
          <a:noFill/>
        </p:spPr>
        <p:txBody>
          <a:bodyPr wrap="square" rtlCol="0">
            <a:spAutoFit/>
          </a:bodyPr>
          <a:lstStyle/>
          <a:p>
            <a:pPr marL="901700" indent="-901700"/>
            <a:r>
              <a:rPr kumimoji="1" lang="ja-JP" altLang="en-US" sz="2400" b="1" dirty="0">
                <a:solidFill>
                  <a:srgbClr val="FA9B00"/>
                </a:solidFill>
                <a:latin typeface="Tahoma" panose="020B0604030504040204" pitchFamily="34" charset="0"/>
                <a:ea typeface="ＭＳ ゴシック" panose="020B0609070205080204" pitchFamily="49" charset="-128"/>
                <a:cs typeface="Tahoma" panose="020B0604030504040204" pitchFamily="34" charset="0"/>
              </a:rPr>
              <a:t>（１）</a:t>
            </a:r>
            <a:r>
              <a:rPr kumimoji="1" lang="vi-VN" altLang="ja-JP" sz="2400" b="1" dirty="0">
                <a:solidFill>
                  <a:srgbClr val="FA9B00"/>
                </a:solidFill>
                <a:latin typeface="Tahoma" panose="020B0604030504040204" pitchFamily="34" charset="0"/>
                <a:ea typeface="UD デジタル 教科書体 NP-B" panose="02020700000000000000" pitchFamily="18" charset="-128"/>
                <a:cs typeface="Tahoma" panose="020B0604030504040204" pitchFamily="34" charset="0"/>
              </a:rPr>
              <a:t>Những lựa chọn học lên phổ biến của</a:t>
            </a:r>
            <a:br>
              <a:rPr kumimoji="1" lang="en-US" altLang="ja-JP" sz="2400" b="1" dirty="0">
                <a:solidFill>
                  <a:srgbClr val="FA9B00"/>
                </a:solidFill>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400" b="1" dirty="0">
                <a:solidFill>
                  <a:srgbClr val="FA9B00"/>
                </a:solidFill>
                <a:latin typeface="Tahoma" panose="020B0604030504040204" pitchFamily="34" charset="0"/>
                <a:ea typeface="UD デジタル 教科書体 NP-B" panose="02020700000000000000" pitchFamily="18" charset="-128"/>
                <a:cs typeface="Tahoma" panose="020B0604030504040204" pitchFamily="34" charset="0"/>
              </a:rPr>
              <a:t>học sinh trung học cơ sở ở tỉnh Aichi.</a:t>
            </a:r>
            <a:endParaRPr kumimoji="1" lang="ja-JP" altLang="en-US" sz="2400" b="1" dirty="0">
              <a:solidFill>
                <a:srgbClr val="FA9B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1071073" y="2221312"/>
            <a:ext cx="4966157" cy="4785926"/>
          </a:xfrm>
          <a:prstGeom prst="rect">
            <a:avLst/>
          </a:prstGeom>
          <a:noFill/>
        </p:spPr>
        <p:txBody>
          <a:bodyPr wrap="square" rtlCol="0">
            <a:spAutoFit/>
          </a:bodyPr>
          <a:lstStyle/>
          <a:p>
            <a:pPr marL="444500" indent="-444500">
              <a:lnSpc>
                <a:spcPts val="2700"/>
              </a:lnSpc>
              <a:spcBef>
                <a:spcPts val="6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①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THPT công lập</a:t>
            </a:r>
            <a:br>
              <a:rPr kumimoji="1" lang="es-ES_tradnl" altLang="ja-JP" sz="2400" b="1" dirty="0">
                <a:latin typeface="Tahoma" panose="020B0604030504040204" pitchFamily="34" charset="0"/>
                <a:ea typeface="Tahoma" panose="020B0604030504040204" pitchFamily="34" charset="0"/>
                <a:cs typeface="Tahoma" panose="020B0604030504040204" pitchFamily="34" charset="0"/>
              </a:rPr>
            </a:b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Hệ học cả ngày</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444500" indent="-444500">
              <a:lnSpc>
                <a:spcPts val="2700"/>
              </a:lnSpc>
              <a:spcBef>
                <a:spcPts val="6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②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THPT công lập</a:t>
            </a:r>
            <a:br>
              <a:rPr kumimoji="1" lang="es-ES_tradnl" altLang="ja-JP" sz="2400" b="1" dirty="0">
                <a:latin typeface="Tahoma" panose="020B0604030504040204" pitchFamily="34" charset="0"/>
                <a:ea typeface="Tahoma" panose="020B0604030504040204" pitchFamily="34" charset="0"/>
                <a:cs typeface="Tahoma" panose="020B0604030504040204" pitchFamily="34" charset="0"/>
              </a:rPr>
            </a:b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Hệ học nửa buổi</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444500" indent="-444500">
              <a:lnSpc>
                <a:spcPts val="2700"/>
              </a:lnSpc>
              <a:spcBef>
                <a:spcPts val="6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③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THPT công lập</a:t>
            </a:r>
            <a:br>
              <a:rPr kumimoji="1" lang="es-ES_tradnl" altLang="ja-JP" sz="2400" b="1" dirty="0">
                <a:latin typeface="Tahoma" panose="020B0604030504040204" pitchFamily="34" charset="0"/>
                <a:ea typeface="Tahoma" panose="020B0604030504040204" pitchFamily="34" charset="0"/>
                <a:cs typeface="Tahoma" panose="020B0604030504040204" pitchFamily="34" charset="0"/>
              </a:rPr>
            </a:b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Hình thức học từ xa</a:t>
            </a:r>
          </a:p>
          <a:p>
            <a:pPr marL="444500" indent="-444500">
              <a:lnSpc>
                <a:spcPts val="2700"/>
              </a:lnSpc>
              <a:spcBef>
                <a:spcPts val="18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⑤ </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National high school</a:t>
            </a:r>
            <a:br>
              <a:rPr kumimoji="1" lang="es-ES_tradnl" altLang="ja-JP" sz="2400" b="1" dirty="0">
                <a:latin typeface="Tahoma" panose="020B0604030504040204" pitchFamily="34" charset="0"/>
                <a:ea typeface="Tahoma" panose="020B0604030504040204" pitchFamily="34" charset="0"/>
                <a:cs typeface="Tahoma" panose="020B0604030504040204" pitchFamily="34" charset="0"/>
              </a:rPr>
            </a:br>
            <a:r>
              <a:rPr kumimoji="1" lang="ja-JP" altLang="es-ES_tradnl"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Hệ học cả ngày</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444500" indent="-444500">
              <a:lnSpc>
                <a:spcPts val="2700"/>
              </a:lnSpc>
              <a:spcBef>
                <a:spcPts val="6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⑥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THPT dân lập</a:t>
            </a:r>
            <a:br>
              <a:rPr kumimoji="1" lang="en-US" altLang="ja-JP" sz="2400" b="1" dirty="0">
                <a:latin typeface="Tahoma" panose="020B0604030504040204" pitchFamily="34" charset="0"/>
                <a:ea typeface="Tahoma" panose="020B0604030504040204" pitchFamily="34" charset="0"/>
                <a:cs typeface="Tahoma" panose="020B0604030504040204" pitchFamily="34" charset="0"/>
              </a:rPr>
            </a:b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Hệ học cả ngày</a:t>
            </a:r>
            <a:r>
              <a:rPr kumimoji="1" lang="en-US" altLang="ja-JP" sz="2400" b="1" dirty="0">
                <a:latin typeface="Tahoma" panose="020B0604030504040204" pitchFamily="34" charset="0"/>
                <a:ea typeface="Tahoma" panose="020B0604030504040204" pitchFamily="34" charset="0"/>
                <a:cs typeface="Tahoma" panose="020B0604030504040204" pitchFamily="34" charset="0"/>
              </a:rPr>
              <a:t>/</a:t>
            </a:r>
          </a:p>
          <a:p>
            <a:pPr marL="444500" indent="274638">
              <a:lnSpc>
                <a:spcPts val="2700"/>
              </a:lnSpc>
              <a:buClr>
                <a:srgbClr val="FF3399"/>
              </a:buClr>
            </a:pPr>
            <a:r>
              <a:rPr kumimoji="1" lang="es-ES_tradnl" altLang="ja-JP" sz="2400" b="1" dirty="0">
                <a:latin typeface="Tahoma" panose="020B0604030504040204" pitchFamily="34" charset="0"/>
                <a:ea typeface="Tahoma" panose="020B0604030504040204" pitchFamily="34" charset="0"/>
                <a:cs typeface="Tahoma" panose="020B0604030504040204" pitchFamily="34" charset="0"/>
              </a:rPr>
              <a:t>Hình thức học từ xa</a:t>
            </a:r>
            <a:endParaRPr kumimoji="1" lang="en-US" altLang="ja-JP" sz="2400" b="1" dirty="0">
              <a:latin typeface="Tahoma" panose="020B0604030504040204" pitchFamily="34" charset="0"/>
              <a:ea typeface="Tahoma" panose="020B0604030504040204" pitchFamily="34" charset="0"/>
              <a:cs typeface="Tahoma" panose="020B0604030504040204" pitchFamily="34" charset="0"/>
            </a:endParaRPr>
          </a:p>
          <a:p>
            <a:pPr marL="444500" indent="-444500">
              <a:lnSpc>
                <a:spcPts val="2700"/>
              </a:lnSpc>
              <a:spcBef>
                <a:spcPts val="600"/>
              </a:spcBef>
              <a:buClr>
                <a:srgbClr val="FF3399"/>
              </a:buClr>
            </a:pP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⑦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dạy nghề</a:t>
            </a:r>
            <a:endParaRPr kumimoji="1" lang="ja-JP" altLang="en-US" sz="2400" b="1" dirty="0">
              <a:solidFill>
                <a:srgbClr val="FF0000"/>
              </a:solidFill>
              <a:latin typeface="Tahoma" panose="020B0604030504040204" pitchFamily="34" charset="0"/>
              <a:ea typeface="ＭＳ ゴシック" panose="020B0609070205080204" pitchFamily="49" charset="-128"/>
              <a:cs typeface="Tahoma" panose="020B0604030504040204" pitchFamily="34" charset="0"/>
            </a:endParaRPr>
          </a:p>
        </p:txBody>
      </p:sp>
      <p:sp>
        <p:nvSpPr>
          <p:cNvPr id="20"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5</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 name="テキスト ボックス 1">
            <a:extLst>
              <a:ext uri="{FF2B5EF4-FFF2-40B4-BE49-F238E27FC236}">
                <a16:creationId xmlns:a16="http://schemas.microsoft.com/office/drawing/2014/main" id="{3473746C-71ED-440D-B238-1BD19FDE9166}"/>
              </a:ext>
            </a:extLst>
          </p:cNvPr>
          <p:cNvSpPr txBox="1"/>
          <p:nvPr/>
        </p:nvSpPr>
        <p:spPr>
          <a:xfrm>
            <a:off x="5643168" y="3675417"/>
            <a:ext cx="4803263" cy="1569660"/>
          </a:xfrm>
          <a:prstGeom prst="rect">
            <a:avLst/>
          </a:prstGeom>
          <a:noFill/>
        </p:spPr>
        <p:txBody>
          <a:bodyPr wrap="square" rtlCol="0">
            <a:spAutoFit/>
          </a:bodyPr>
          <a:lstStyle/>
          <a:p>
            <a:pPr marL="444500" indent="-444500"/>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④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THPT công lập</a:t>
            </a:r>
            <a:r>
              <a:rPr kumimoji="1" lang="ja-JP" altLang="en-US" sz="2400" b="1" dirty="0">
                <a:latin typeface="Tahoma" panose="020B0604030504040204" pitchFamily="34" charset="0"/>
                <a:ea typeface="UD デジタル 教科書体 NP-B" panose="02020700000000000000" pitchFamily="18" charset="-128"/>
                <a:cs typeface="Tahoma" panose="020B0604030504040204" pitchFamily="34" charset="0"/>
              </a:rPr>
              <a:t>・</a:t>
            </a:r>
            <a:br>
              <a:rPr kumimoji="1" lang="en-US" altLang="ja-JP" sz="2400" b="1" dirty="0">
                <a:latin typeface="Tahoma" panose="020B0604030504040204" pitchFamily="34" charset="0"/>
                <a:ea typeface="UD デジタル 教科書体 NP-B" panose="02020700000000000000" pitchFamily="18" charset="-128"/>
                <a:cs typeface="Tahoma" panose="020B0604030504040204" pitchFamily="34" charset="0"/>
              </a:rPr>
            </a:br>
            <a:r>
              <a:rPr kumimoji="1" lang="vi-VN" altLang="ja-JP" sz="2400" b="1" dirty="0">
                <a:latin typeface="Tahoma" panose="020B0604030504040204" pitchFamily="34" charset="0"/>
                <a:ea typeface="Tahoma" panose="020B0604030504040204" pitchFamily="34" charset="0"/>
                <a:cs typeface="Tahoma" panose="020B0604030504040204" pitchFamily="34" charset="0"/>
              </a:rPr>
              <a:t>Trường Trung học Phổ thông Linh hoạt</a:t>
            </a:r>
            <a:br>
              <a:rPr kumimoji="1" lang="en-US" altLang="ja-JP" sz="2400" b="1" dirty="0">
                <a:latin typeface="Tahoma" panose="020B0604030504040204" pitchFamily="34" charset="0"/>
                <a:ea typeface="Tahoma" panose="020B0604030504040204" pitchFamily="34" charset="0"/>
                <a:cs typeface="Tahoma" panose="020B0604030504040204" pitchFamily="34" charset="0"/>
              </a:rPr>
            </a:br>
            <a:r>
              <a:rPr kumimoji="1" lang="vi-VN" altLang="ja-JP" sz="2400" b="1" dirty="0">
                <a:latin typeface="Tahoma" panose="020B0604030504040204" pitchFamily="34" charset="0"/>
                <a:ea typeface="Tahoma" panose="020B0604030504040204" pitchFamily="34" charset="0"/>
                <a:cs typeface="Tahoma" panose="020B0604030504040204" pitchFamily="34" charset="0"/>
              </a:rPr>
              <a:t>-</a:t>
            </a:r>
            <a:r>
              <a:rPr kumimoji="1" lang="ja-JP" altLang="en-US" sz="2400" b="1" dirty="0">
                <a:latin typeface="Tahoma" panose="020B0604030504040204" pitchFamily="34" charset="0"/>
                <a:ea typeface="Tahoma" panose="020B0604030504040204" pitchFamily="34" charset="0"/>
                <a:cs typeface="Tahoma" panose="020B0604030504040204" pitchFamily="34" charset="0"/>
              </a:rPr>
              <a:t> </a:t>
            </a:r>
            <a:r>
              <a:rPr kumimoji="1" lang="vi-VN" altLang="ja-JP" sz="2400" b="1" dirty="0">
                <a:latin typeface="Tahoma" panose="020B0604030504040204" pitchFamily="34" charset="0"/>
                <a:ea typeface="Tahoma" panose="020B0604030504040204" pitchFamily="34" charset="0"/>
                <a:cs typeface="Tahoma" panose="020B0604030504040204" pitchFamily="34" charset="0"/>
              </a:rPr>
              <a:t>Flexible High School</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6" name="右中かっこ 5">
            <a:extLst>
              <a:ext uri="{FF2B5EF4-FFF2-40B4-BE49-F238E27FC236}">
                <a16:creationId xmlns:a16="http://schemas.microsoft.com/office/drawing/2014/main" id="{B8E41B2B-3F41-4EE9-8DEF-AE24DC779014}"/>
              </a:ext>
            </a:extLst>
          </p:cNvPr>
          <p:cNvSpPr/>
          <p:nvPr/>
        </p:nvSpPr>
        <p:spPr>
          <a:xfrm>
            <a:off x="5018325" y="2327273"/>
            <a:ext cx="461948" cy="2027013"/>
          </a:xfrm>
          <a:prstGeom prst="rightBrace">
            <a:avLst>
              <a:gd name="adj1" fmla="val 8333"/>
              <a:gd name="adj2" fmla="val 78938"/>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b="1" dirty="0">
              <a:latin typeface="Tahoma" panose="020B0604030504040204" pitchFamily="34" charset="0"/>
              <a:cs typeface="Tahoma" panose="020B0604030504040204" pitchFamily="34" charset="0"/>
            </a:endParaRPr>
          </a:p>
        </p:txBody>
      </p:sp>
      <p:sp>
        <p:nvSpPr>
          <p:cNvPr id="9" name="吹き出し: 角を丸めた四角形 8">
            <a:extLst>
              <a:ext uri="{FF2B5EF4-FFF2-40B4-BE49-F238E27FC236}">
                <a16:creationId xmlns:a16="http://schemas.microsoft.com/office/drawing/2014/main" id="{66CF97C4-02D2-48C6-9B44-3D37E56647CC}"/>
              </a:ext>
            </a:extLst>
          </p:cNvPr>
          <p:cNvSpPr/>
          <p:nvPr/>
        </p:nvSpPr>
        <p:spPr>
          <a:xfrm>
            <a:off x="5548271" y="2321095"/>
            <a:ext cx="4610945" cy="1054102"/>
          </a:xfrm>
          <a:prstGeom prst="wedgeRoundRectCallout">
            <a:avLst>
              <a:gd name="adj1" fmla="val 5807"/>
              <a:gd name="adj2" fmla="val 71960"/>
              <a:gd name="adj3" fmla="val 16667"/>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thể</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học</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bằng</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cách</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chuyển</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đổi</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giữa</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ba</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hệ</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chính</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quy</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bán</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thời</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gian</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và</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đào</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tạo</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000" b="1" dirty="0" err="1">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từ</a:t>
            </a:r>
            <a:r>
              <a:rPr kumimoji="1" lang="en-US" altLang="ja-JP" sz="2000" b="1" dirty="0">
                <a:solidFill>
                  <a:schemeClr val="tx1"/>
                </a:solidFill>
                <a:latin typeface="Tahoma" panose="020B0604030504040204" pitchFamily="34" charset="0"/>
                <a:ea typeface="UD デジタル 教科書体 NP-B" panose="02020700000000000000" pitchFamily="18" charset="-128"/>
                <a:cs typeface="Tahoma" panose="020B0604030504040204" pitchFamily="34" charset="0"/>
              </a:rPr>
              <a:t> xa</a:t>
            </a:r>
            <a:endParaRPr kumimoji="1" lang="en-US" altLang="ja-JP"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テキスト ボックス 12">
            <a:extLst>
              <a:ext uri="{FF2B5EF4-FFF2-40B4-BE49-F238E27FC236}">
                <a16:creationId xmlns:a16="http://schemas.microsoft.com/office/drawing/2014/main" id="{9D4A5D73-9C4F-4654-9102-4EAC4FD5A5F3}"/>
              </a:ext>
            </a:extLst>
          </p:cNvPr>
          <p:cNvSpPr txBox="1"/>
          <p:nvPr/>
        </p:nvSpPr>
        <p:spPr>
          <a:xfrm>
            <a:off x="5480273" y="5245077"/>
            <a:ext cx="5019078" cy="1490152"/>
          </a:xfrm>
          <a:prstGeom prst="rect">
            <a:avLst/>
          </a:prstGeom>
          <a:noFill/>
        </p:spPr>
        <p:txBody>
          <a:bodyPr wrap="square" rtlCol="0">
            <a:spAutoFit/>
          </a:bodyPr>
          <a:lstStyle/>
          <a:p>
            <a:pPr marL="271463" indent="-271463">
              <a:lnSpc>
                <a:spcPts val="2000"/>
              </a:lnSpc>
              <a:spcBef>
                <a:spcPts val="300"/>
              </a:spcBef>
            </a:pP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Tahoma" panose="020B0604030504040204" pitchFamily="34" charset="0"/>
                <a:cs typeface="Tahoma" panose="020B0604030504040204" pitchFamily="34" charset="0"/>
              </a:rPr>
              <a:t>Trường THPT </a:t>
            </a:r>
            <a:r>
              <a:rPr kumimoji="1" lang="en-US" altLang="ja-JP" dirty="0">
                <a:latin typeface="Tahoma" panose="020B0604030504040204" pitchFamily="34" charset="0"/>
                <a:ea typeface="Tahoma" panose="020B0604030504040204" pitchFamily="34" charset="0"/>
                <a:cs typeface="Tahoma" panose="020B0604030504040204" pitchFamily="34" charset="0"/>
              </a:rPr>
              <a:t>Saya (Thành </a:t>
            </a:r>
            <a:r>
              <a:rPr kumimoji="1" lang="en-US" altLang="ja-JP" dirty="0" err="1">
                <a:latin typeface="Tahoma" panose="020B0604030504040204" pitchFamily="34" charset="0"/>
                <a:ea typeface="Tahoma" panose="020B0604030504040204" pitchFamily="34" charset="0"/>
                <a:cs typeface="Tahoma" panose="020B0604030504040204" pitchFamily="34" charset="0"/>
              </a:rPr>
              <a:t>phố</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Aisai</a:t>
            </a:r>
            <a:r>
              <a:rPr kumimoji="1" lang="en-US" altLang="ja-JP" dirty="0">
                <a:latin typeface="Tahoma" panose="020B0604030504040204" pitchFamily="34" charset="0"/>
                <a:ea typeface="Tahoma" panose="020B0604030504040204" pitchFamily="34" charset="0"/>
                <a:cs typeface="Tahoma" panose="020B0604030504040204" pitchFamily="34" charset="0"/>
              </a:rPr>
              <a:t>)</a:t>
            </a:r>
          </a:p>
          <a:p>
            <a:pPr marL="271463" indent="-271463">
              <a:lnSpc>
                <a:spcPts val="2000"/>
              </a:lnSpc>
              <a:spcBef>
                <a:spcPts val="300"/>
              </a:spcBef>
            </a:pP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Tahoma" panose="020B0604030504040204" pitchFamily="34" charset="0"/>
                <a:cs typeface="Tahoma" panose="020B0604030504040204" pitchFamily="34" charset="0"/>
              </a:rPr>
              <a:t>Trường THPT</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Taketoyo</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Thị</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trấn</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Taketoyo</a:t>
            </a:r>
            <a:r>
              <a:rPr kumimoji="1" lang="en-US" altLang="ja-JP" dirty="0">
                <a:latin typeface="Tahoma" panose="020B0604030504040204" pitchFamily="34" charset="0"/>
                <a:ea typeface="Tahoma" panose="020B0604030504040204" pitchFamily="34" charset="0"/>
                <a:cs typeface="Tahoma" panose="020B0604030504040204" pitchFamily="34" charset="0"/>
              </a:rPr>
              <a:t>)</a:t>
            </a:r>
          </a:p>
          <a:p>
            <a:pPr marL="271463" indent="-271463">
              <a:lnSpc>
                <a:spcPts val="2000"/>
              </a:lnSpc>
              <a:spcBef>
                <a:spcPts val="300"/>
              </a:spcBef>
            </a:pP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Tahoma" panose="020B0604030504040204" pitchFamily="34" charset="0"/>
                <a:cs typeface="Tahoma" panose="020B0604030504040204" pitchFamily="34" charset="0"/>
              </a:rPr>
              <a:t>Trường THPT</a:t>
            </a:r>
            <a:r>
              <a:rPr kumimoji="1" lang="en-US" altLang="ja-JP" dirty="0">
                <a:latin typeface="Tahoma" panose="020B0604030504040204" pitchFamily="34" charset="0"/>
                <a:ea typeface="Tahoma" panose="020B0604030504040204" pitchFamily="34" charset="0"/>
                <a:cs typeface="Tahoma" panose="020B0604030504040204" pitchFamily="34" charset="0"/>
              </a:rPr>
              <a:t> </a:t>
            </a:r>
            <a:r>
              <a:rPr kumimoji="1" lang="en-US" altLang="ja-JP" dirty="0" err="1">
                <a:latin typeface="Tahoma" panose="020B0604030504040204" pitchFamily="34" charset="0"/>
                <a:ea typeface="Tahoma" panose="020B0604030504040204" pitchFamily="34" charset="0"/>
                <a:cs typeface="Tahoma" panose="020B0604030504040204" pitchFamily="34" charset="0"/>
              </a:rPr>
              <a:t>Yutakano</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dirty="0">
                <a:latin typeface="Tahoma" panose="020B0604030504040204" pitchFamily="34" charset="0"/>
                <a:ea typeface="Tahoma" panose="020B0604030504040204" pitchFamily="34" charset="0"/>
                <a:cs typeface="Tahoma" panose="020B0604030504040204" pitchFamily="34" charset="0"/>
              </a:rPr>
              <a:t>(Thành </a:t>
            </a:r>
            <a:r>
              <a:rPr kumimoji="1" lang="en-US" altLang="ja-JP" dirty="0" err="1">
                <a:latin typeface="Tahoma" panose="020B0604030504040204" pitchFamily="34" charset="0"/>
                <a:ea typeface="Tahoma" panose="020B0604030504040204" pitchFamily="34" charset="0"/>
                <a:cs typeface="Tahoma" panose="020B0604030504040204" pitchFamily="34" charset="0"/>
              </a:rPr>
              <a:t>phố</a:t>
            </a: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 </a:t>
            </a:r>
            <a:r>
              <a:rPr kumimoji="1" lang="en-US" altLang="ja-JP" dirty="0">
                <a:latin typeface="Tahoma" panose="020B0604030504040204" pitchFamily="34" charset="0"/>
                <a:ea typeface="Tahoma" panose="020B0604030504040204" pitchFamily="34" charset="0"/>
                <a:cs typeface="Tahoma" panose="020B0604030504040204" pitchFamily="34" charset="0"/>
              </a:rPr>
              <a:t>Toyota)</a:t>
            </a:r>
          </a:p>
          <a:p>
            <a:pPr marL="271463" indent="-271463">
              <a:lnSpc>
                <a:spcPts val="2000"/>
              </a:lnSpc>
              <a:spcBef>
                <a:spcPts val="300"/>
              </a:spcBef>
            </a:pPr>
            <a:r>
              <a:rPr kumimoji="1" lang="ja-JP" altLang="en-US" dirty="0">
                <a:latin typeface="Tahoma" panose="020B0604030504040204" pitchFamily="34" charset="0"/>
                <a:ea typeface="ＭＳ ゴシック" panose="020B0609070205080204" pitchFamily="49" charset="-128"/>
                <a:cs typeface="Tahoma" panose="020B0604030504040204" pitchFamily="34" charset="0"/>
              </a:rPr>
              <a:t>・</a:t>
            </a:r>
            <a:r>
              <a:rPr kumimoji="1" lang="vi-VN" altLang="ja-JP" dirty="0">
                <a:latin typeface="Tahoma" panose="020B0604030504040204" pitchFamily="34" charset="0"/>
                <a:ea typeface="Tahoma" panose="020B0604030504040204" pitchFamily="34" charset="0"/>
                <a:cs typeface="Tahoma" panose="020B0604030504040204" pitchFamily="34" charset="0"/>
              </a:rPr>
              <a:t>Trường THPT Mito Aoba</a:t>
            </a:r>
            <a:r>
              <a:rPr kumimoji="1" lang="ja-JP" altLang="en-US" dirty="0">
                <a:latin typeface="Tahoma" panose="020B0604030504040204" pitchFamily="34" charset="0"/>
                <a:ea typeface="Tahoma" panose="020B0604030504040204" pitchFamily="34" charset="0"/>
                <a:cs typeface="Tahoma" panose="020B0604030504040204" pitchFamily="34" charset="0"/>
              </a:rPr>
              <a:t> </a:t>
            </a:r>
            <a:br>
              <a:rPr kumimoji="1" lang="en-US" altLang="ja-JP" dirty="0">
                <a:latin typeface="Tahoma" panose="020B0604030504040204" pitchFamily="34" charset="0"/>
                <a:ea typeface="Tahoma" panose="020B0604030504040204" pitchFamily="34" charset="0"/>
                <a:cs typeface="Tahoma" panose="020B0604030504040204" pitchFamily="34" charset="0"/>
              </a:rPr>
            </a:br>
            <a:r>
              <a:rPr kumimoji="1" lang="en-US" altLang="ja-JP" dirty="0">
                <a:latin typeface="Tahoma" panose="020B0604030504040204" pitchFamily="34" charset="0"/>
                <a:ea typeface="Tahoma" panose="020B0604030504040204" pitchFamily="34" charset="0"/>
                <a:cs typeface="Tahoma" panose="020B0604030504040204" pitchFamily="34" charset="0"/>
              </a:rPr>
              <a:t>(Thành </a:t>
            </a:r>
            <a:r>
              <a:rPr kumimoji="1" lang="en-US" altLang="ja-JP" dirty="0" err="1">
                <a:latin typeface="Tahoma" panose="020B0604030504040204" pitchFamily="34" charset="0"/>
                <a:ea typeface="Tahoma" panose="020B0604030504040204" pitchFamily="34" charset="0"/>
                <a:cs typeface="Tahoma" panose="020B0604030504040204" pitchFamily="34" charset="0"/>
              </a:rPr>
              <a:t>phố</a:t>
            </a:r>
            <a:r>
              <a:rPr kumimoji="1" lang="ja-JP" altLang="en-US" dirty="0">
                <a:latin typeface="Tahoma" panose="020B0604030504040204" pitchFamily="34" charset="0"/>
                <a:ea typeface="Tahoma" panose="020B0604030504040204" pitchFamily="34" charset="0"/>
                <a:cs typeface="Tahoma" panose="020B0604030504040204" pitchFamily="34" charset="0"/>
              </a:rPr>
              <a:t> </a:t>
            </a:r>
            <a:r>
              <a:rPr kumimoji="1" lang="en-US" altLang="ja-JP" dirty="0">
                <a:latin typeface="Tahoma" panose="020B0604030504040204" pitchFamily="34" charset="0"/>
                <a:ea typeface="Tahoma" panose="020B0604030504040204" pitchFamily="34" charset="0"/>
                <a:cs typeface="Tahoma" panose="020B0604030504040204" pitchFamily="34" charset="0"/>
              </a:rPr>
              <a:t>Toyokawa)</a:t>
            </a:r>
            <a:endParaRPr kumimoji="1" lang="ja-JP" altLang="en-US" dirty="0">
              <a:latin typeface="Tahoma" panose="020B0604030504040204" pitchFamily="34" charset="0"/>
              <a:ea typeface="ＭＳ ゴシック" panose="020B0609070205080204" pitchFamily="49" charset="-128"/>
              <a:cs typeface="Tahoma" panose="020B0604030504040204" pitchFamily="34" charset="0"/>
            </a:endParaRPr>
          </a:p>
        </p:txBody>
      </p:sp>
      <p:pic>
        <p:nvPicPr>
          <p:cNvPr id="3" name="図 2">
            <a:extLst>
              <a:ext uri="{FF2B5EF4-FFF2-40B4-BE49-F238E27FC236}">
                <a16:creationId xmlns:a16="http://schemas.microsoft.com/office/drawing/2014/main" id="{E301104D-0561-E0F4-0159-DA82F3772BAC}"/>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968984" y="369832"/>
            <a:ext cx="9396000" cy="900000"/>
          </a:xfrm>
          <a:prstGeom prst="rect">
            <a:avLst/>
          </a:prstGeom>
        </p:spPr>
      </p:pic>
      <p:sp>
        <p:nvSpPr>
          <p:cNvPr id="7" name="テキスト ボックス 6">
            <a:extLst>
              <a:ext uri="{FF2B5EF4-FFF2-40B4-BE49-F238E27FC236}">
                <a16:creationId xmlns:a16="http://schemas.microsoft.com/office/drawing/2014/main" id="{CE836CE7-B336-308F-A24B-F46E30571937}"/>
              </a:ext>
            </a:extLst>
          </p:cNvPr>
          <p:cNvSpPr txBox="1"/>
          <p:nvPr/>
        </p:nvSpPr>
        <p:spPr>
          <a:xfrm>
            <a:off x="1290093" y="342779"/>
            <a:ext cx="7959319" cy="954107"/>
          </a:xfrm>
          <a:prstGeom prst="rect">
            <a:avLst/>
          </a:prstGeom>
          <a:noFill/>
        </p:spPr>
        <p:txBody>
          <a:bodyPr wrap="square" rtlCol="0">
            <a:spAutoFit/>
          </a:bodyPr>
          <a:lstStyle/>
          <a:p>
            <a:pPr marL="723900" indent="-723900"/>
            <a:r>
              <a:rPr kumimoji="1" lang="ja-JP" altLang="en-US" sz="2800" b="1" dirty="0">
                <a:solidFill>
                  <a:schemeClr val="bg1"/>
                </a:solidFill>
                <a:latin typeface="Tahoma" panose="020B0604030504040204" pitchFamily="34" charset="0"/>
                <a:ea typeface="ＭＳ ゴシック" panose="020B0609070205080204" pitchFamily="49" charset="-128"/>
                <a:cs typeface="Tahoma" panose="020B0604030504040204" pitchFamily="34" charset="0"/>
              </a:rPr>
              <a:t>３．</a:t>
            </a:r>
            <a:r>
              <a:rPr kumimoji="1" lang="vi-VN" altLang="ja-JP" sz="2800" b="1" dirty="0">
                <a:solidFill>
                  <a:schemeClr val="bg1"/>
                </a:solidFill>
                <a:latin typeface="Tahoma" panose="020B0604030504040204" pitchFamily="34" charset="0"/>
                <a:ea typeface="ＭＳ ゴシック" panose="020B0609070205080204" pitchFamily="49" charset="-128"/>
                <a:cs typeface="Tahoma" panose="020B0604030504040204" pitchFamily="34" charset="0"/>
              </a:rPr>
              <a:t>Chọn trường nào sau khi tốt nghiệp trung học cơ sở</a:t>
            </a:r>
            <a:endParaRPr kumimoji="1" lang="ja-JP" altLang="en-US" sz="28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grpSp>
        <p:nvGrpSpPr>
          <p:cNvPr id="10" name="グループ化 9">
            <a:extLst>
              <a:ext uri="{FF2B5EF4-FFF2-40B4-BE49-F238E27FC236}">
                <a16:creationId xmlns:a16="http://schemas.microsoft.com/office/drawing/2014/main" id="{0816A505-3134-20D0-3AD9-26FE8F542976}"/>
              </a:ext>
            </a:extLst>
          </p:cNvPr>
          <p:cNvGrpSpPr/>
          <p:nvPr/>
        </p:nvGrpSpPr>
        <p:grpSpPr>
          <a:xfrm>
            <a:off x="8877503" y="285987"/>
            <a:ext cx="1568929" cy="1431703"/>
            <a:chOff x="8742058" y="283757"/>
            <a:chExt cx="1758723" cy="1604897"/>
          </a:xfrm>
        </p:grpSpPr>
        <p:pic>
          <p:nvPicPr>
            <p:cNvPr id="16" name="Picture 2" descr="https://1.bp.blogspot.com/-gyrNbKV7Gws/XWS5lvlXK5I/AAAAAAABUUY/jZMoffMzu5Ix1BG6AKDaBITEIfa1cZuKgCLcBGAs/s1600/kakedasu_schoo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2058" y="283757"/>
              <a:ext cx="894717" cy="1604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1.bp.blogspot.com/-OKhXLNv6pRc/XWS5l7AsEeI/AAAAAAABUUc/2-ygvecmsKE-gqvgVT2NS0xWR2zE3jbGwCLcBGAs/s1600/kakedasu_school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8211" y="286257"/>
              <a:ext cx="882570" cy="1583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07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1500050"/>
            <a:ext cx="8301482" cy="546250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pic>
        <p:nvPicPr>
          <p:cNvPr id="5" name="図 4">
            <a:extLst>
              <a:ext uri="{FF2B5EF4-FFF2-40B4-BE49-F238E27FC236}">
                <a16:creationId xmlns:a16="http://schemas.microsoft.com/office/drawing/2014/main" id="{C8213B71-4980-2449-991D-FB7ACF201624}"/>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956976" y="2649396"/>
            <a:ext cx="7164000" cy="64800"/>
          </a:xfrm>
          <a:prstGeom prst="rect">
            <a:avLst/>
          </a:prstGeom>
        </p:spPr>
      </p:pic>
      <p:sp>
        <p:nvSpPr>
          <p:cNvPr id="11" name="テキスト ボックス 10">
            <a:extLst>
              <a:ext uri="{FF2B5EF4-FFF2-40B4-BE49-F238E27FC236}">
                <a16:creationId xmlns:a16="http://schemas.microsoft.com/office/drawing/2014/main" id="{C3A755A3-9393-194F-A627-06BFF9EA3A72}"/>
              </a:ext>
            </a:extLst>
          </p:cNvPr>
          <p:cNvSpPr txBox="1"/>
          <p:nvPr/>
        </p:nvSpPr>
        <p:spPr>
          <a:xfrm>
            <a:off x="1501290" y="1671444"/>
            <a:ext cx="7766184" cy="954107"/>
          </a:xfrm>
          <a:prstGeom prst="rect">
            <a:avLst/>
          </a:prstGeom>
          <a:noFill/>
        </p:spPr>
        <p:txBody>
          <a:bodyPr wrap="square" rtlCol="0">
            <a:spAutoFit/>
          </a:bodyPr>
          <a:lstStyle/>
          <a:p>
            <a:pPr marL="1079500" indent="-1079500"/>
            <a:r>
              <a:rPr kumimoji="1" lang="ja-JP" altLang="en-US" sz="2800" b="1" dirty="0">
                <a:solidFill>
                  <a:srgbClr val="F39800"/>
                </a:solidFill>
                <a:latin typeface="Tahoma" panose="020B0604030504040204" pitchFamily="34" charset="0"/>
                <a:ea typeface="ＭＳ ゴシック" panose="020B0609070205080204" pitchFamily="49" charset="-128"/>
                <a:cs typeface="Tahoma" panose="020B0604030504040204" pitchFamily="34" charset="0"/>
              </a:rPr>
              <a:t>（１</a:t>
            </a:r>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a:t>
            </a:r>
            <a:r>
              <a:rPr kumimoji="1" lang="vi-VN"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Sự khác biệt giữa trường trung học phổ</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vi-VN"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thông và trung học cơ sở là gì?</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1941124" y="2959187"/>
            <a:ext cx="7447522" cy="3262432"/>
          </a:xfrm>
          <a:prstGeom prst="rect">
            <a:avLst/>
          </a:prstGeom>
          <a:noFill/>
        </p:spPr>
        <p:txBody>
          <a:bodyPr wrap="square" rtlCol="0">
            <a:spAutoFit/>
          </a:bodyPr>
          <a:lstStyle/>
          <a:p>
            <a:pPr marL="342900" indent="-342900">
              <a:spcBef>
                <a:spcPts val="1800"/>
              </a:spcBef>
              <a:buClr>
                <a:srgbClr val="FF3399"/>
              </a:buClr>
              <a:buFont typeface="Wingdings" panose="05000000000000000000" pitchFamily="2" charset="2"/>
              <a:buChar char="u"/>
            </a:pPr>
            <a:r>
              <a:rPr kumimoji="1" lang="vi-VN" altLang="ja-JP" sz="2200" dirty="0">
                <a:latin typeface="Tahoma" panose="020B0604030504040204" pitchFamily="34" charset="0"/>
                <a:ea typeface="Tahoma" panose="020B0604030504040204" pitchFamily="34" charset="0"/>
                <a:cs typeface="Tahoma" panose="020B0604030504040204" pitchFamily="34" charset="0"/>
              </a:rPr>
              <a:t>Sự khác biệt lớn đối với các trường trung </a:t>
            </a:r>
            <a:br>
              <a:rPr kumimoji="1" lang="en-US" altLang="ja-JP" sz="2200" dirty="0">
                <a:latin typeface="Tahoma" panose="020B0604030504040204" pitchFamily="34" charset="0"/>
                <a:ea typeface="Tahoma" panose="020B0604030504040204" pitchFamily="34" charset="0"/>
                <a:cs typeface="Tahoma" panose="020B0604030504040204" pitchFamily="34" charset="0"/>
              </a:rPr>
            </a:br>
            <a:r>
              <a:rPr kumimoji="1" lang="vi-VN" altLang="ja-JP" sz="2200" dirty="0">
                <a:latin typeface="Tahoma" panose="020B0604030504040204" pitchFamily="34" charset="0"/>
                <a:ea typeface="Tahoma" panose="020B0604030504040204" pitchFamily="34" charset="0"/>
                <a:cs typeface="Tahoma" panose="020B0604030504040204" pitchFamily="34" charset="0"/>
              </a:rPr>
              <a:t>học cơ sở là ở trung học phổ thông sẽ khó </a:t>
            </a:r>
            <a:br>
              <a:rPr kumimoji="1" lang="en-US" altLang="ja-JP" sz="2200" dirty="0">
                <a:latin typeface="Tahoma" panose="020B0604030504040204" pitchFamily="34" charset="0"/>
                <a:ea typeface="Tahoma" panose="020B0604030504040204" pitchFamily="34" charset="0"/>
                <a:cs typeface="Tahoma" panose="020B0604030504040204" pitchFamily="34" charset="0"/>
              </a:rPr>
            </a:br>
            <a:r>
              <a:rPr kumimoji="1" lang="vi-VN" altLang="ja-JP" sz="2200" dirty="0">
                <a:latin typeface="Tahoma" panose="020B0604030504040204" pitchFamily="34" charset="0"/>
                <a:ea typeface="Tahoma" panose="020B0604030504040204" pitchFamily="34" charset="0"/>
                <a:cs typeface="Tahoma" panose="020B0604030504040204" pitchFamily="34" charset="0"/>
              </a:rPr>
              <a:t>tốt nghiệp và lên lớp hơn</a:t>
            </a:r>
            <a:r>
              <a:rPr kumimoji="1" lang="en-US" altLang="ja-JP" sz="2200" dirty="0">
                <a:latin typeface="Tahoma" panose="020B0604030504040204" pitchFamily="34" charset="0"/>
                <a:ea typeface="Tahoma" panose="020B0604030504040204" pitchFamily="34" charset="0"/>
                <a:cs typeface="Tahoma" panose="020B0604030504040204" pitchFamily="34" charset="0"/>
              </a:rPr>
              <a:t>.</a:t>
            </a:r>
            <a:endPar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endParaRPr>
          </a:p>
          <a:p>
            <a:pPr marL="342900" indent="-342900">
              <a:spcBef>
                <a:spcPts val="1800"/>
              </a:spcBef>
              <a:buClr>
                <a:srgbClr val="FF3399"/>
              </a:buClr>
              <a:buFont typeface="Wingdings" panose="05000000000000000000" pitchFamily="2" charset="2"/>
              <a:buChar char="u"/>
            </a:pPr>
            <a:r>
              <a:rPr kumimoji="1" lang="vi-VN" altLang="ja-JP" sz="2200" dirty="0">
                <a:latin typeface="Tahoma" panose="020B0604030504040204" pitchFamily="34" charset="0"/>
                <a:ea typeface="Tahoma" panose="020B0604030504040204" pitchFamily="34" charset="0"/>
                <a:cs typeface="Tahoma" panose="020B0604030504040204" pitchFamily="34" charset="0"/>
              </a:rPr>
              <a:t>Trung học cơ sở là giáo dục bắt buộc nên sẽ không có lưu ban, nhưng ở trường trung học phổ thông, khi thành tích kém hay nghỉ học nhiều sẽ không thể lên lớp hay tốt nghiệp</a:t>
            </a:r>
            <a:r>
              <a:rPr kumimoji="1" lang="en-US" altLang="ja-JP" sz="2200" dirty="0">
                <a:latin typeface="Tahoma" panose="020B0604030504040204" pitchFamily="34" charset="0"/>
                <a:ea typeface="Tahoma" panose="020B0604030504040204" pitchFamily="34" charset="0"/>
                <a:cs typeface="Tahoma" panose="020B0604030504040204" pitchFamily="34" charset="0"/>
              </a:rPr>
              <a:t>.</a:t>
            </a:r>
            <a:endPar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endParaRPr>
          </a:p>
          <a:p>
            <a:pPr marL="342900" indent="-342900">
              <a:spcBef>
                <a:spcPts val="1800"/>
              </a:spcBef>
              <a:buClr>
                <a:srgbClr val="FF3399"/>
              </a:buClr>
              <a:buFont typeface="Wingdings" panose="05000000000000000000" pitchFamily="2" charset="2"/>
              <a:buChar char="u"/>
            </a:pPr>
            <a:r>
              <a:rPr kumimoji="1" lang="en-US" altLang="ja-JP" sz="2200" dirty="0" err="1">
                <a:latin typeface="Tahoma" panose="020B0604030504040204" pitchFamily="34" charset="0"/>
                <a:ea typeface="Tahoma" panose="020B0604030504040204" pitchFamily="34" charset="0"/>
                <a:cs typeface="Tahoma" panose="020B0604030504040204" pitchFamily="34" charset="0"/>
              </a:rPr>
              <a:t>Hãy</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nghiêm</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túc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học</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tập</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để</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tham</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dự</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kỳ</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thi</a:t>
            </a:r>
            <a:r>
              <a:rPr kumimoji="1" lang="en-US" altLang="ja-JP" sz="2200" dirty="0">
                <a:latin typeface="Tahoma" panose="020B0604030504040204" pitchFamily="34" charset="0"/>
                <a:ea typeface="Tahoma" panose="020B0604030504040204" pitchFamily="34" charset="0"/>
                <a:cs typeface="Tahoma" panose="020B0604030504040204" pitchFamily="34" charset="0"/>
              </a:rPr>
              <a:t> </a:t>
            </a:r>
            <a:r>
              <a:rPr kumimoji="1" lang="en-US" altLang="ja-JP" sz="2200" dirty="0" err="1">
                <a:latin typeface="Tahoma" panose="020B0604030504040204" pitchFamily="34" charset="0"/>
                <a:ea typeface="Tahoma" panose="020B0604030504040204" pitchFamily="34" charset="0"/>
                <a:cs typeface="Tahoma" panose="020B0604030504040204" pitchFamily="34" charset="0"/>
              </a:rPr>
              <a:t>nhé</a:t>
            </a:r>
            <a:r>
              <a:rPr kumimoji="1" lang="en-US" altLang="ja-JP" sz="2200" dirty="0">
                <a:latin typeface="Tahoma" panose="020B0604030504040204" pitchFamily="34" charset="0"/>
                <a:ea typeface="Tahoma" panose="020B0604030504040204" pitchFamily="34" charset="0"/>
                <a:cs typeface="Tahoma" panose="020B0604030504040204" pitchFamily="34" charset="0"/>
              </a:rPr>
              <a:t>.</a:t>
            </a:r>
            <a:endParaRPr kumimoji="1" lang="ja-JP" altLang="en-US" sz="2200" dirty="0">
              <a:latin typeface="Tahoma" panose="020B0604030504040204" pitchFamily="34" charset="0"/>
              <a:ea typeface="ＭＳ ゴシック" panose="020B0609070205080204" pitchFamily="49" charset="-128"/>
              <a:cs typeface="Tahoma" panose="020B0604030504040204" pitchFamily="34" charset="0"/>
            </a:endParaRPr>
          </a:p>
        </p:txBody>
      </p:sp>
      <p:pic>
        <p:nvPicPr>
          <p:cNvPr id="9" name="図 8">
            <a:extLst>
              <a:ext uri="{FF2B5EF4-FFF2-40B4-BE49-F238E27FC236}">
                <a16:creationId xmlns:a16="http://schemas.microsoft.com/office/drawing/2014/main" id="{D1D375B6-4594-8445-B10C-FED7D6EB6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46180">
            <a:off x="8018223" y="2958888"/>
            <a:ext cx="1269427" cy="986001"/>
          </a:xfrm>
          <a:prstGeom prst="rect">
            <a:avLst/>
          </a:prstGeom>
          <a:ln>
            <a:noFill/>
          </a:ln>
          <a:effectLst>
            <a:outerShdw blurRad="292100" dist="139700" dir="2700000" algn="tl" rotWithShape="0">
              <a:srgbClr val="333333">
                <a:alpha val="65000"/>
              </a:srgbClr>
            </a:outerShdw>
          </a:effectLst>
        </p:spPr>
      </p:pic>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34D35C43-6B91-1204-A1B0-5021B78B10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76185" y="460201"/>
            <a:ext cx="8632090" cy="716917"/>
          </a:xfrm>
          <a:prstGeom prst="rect">
            <a:avLst/>
          </a:prstGeom>
        </p:spPr>
      </p:pic>
      <p:sp>
        <p:nvSpPr>
          <p:cNvPr id="3" name="テキスト ボックス 2">
            <a:extLst>
              <a:ext uri="{FF2B5EF4-FFF2-40B4-BE49-F238E27FC236}">
                <a16:creationId xmlns:a16="http://schemas.microsoft.com/office/drawing/2014/main" id="{8FE01213-3501-43A7-9BEB-0AC01B48173E}"/>
              </a:ext>
            </a:extLst>
          </p:cNvPr>
          <p:cNvSpPr txBox="1"/>
          <p:nvPr/>
        </p:nvSpPr>
        <p:spPr>
          <a:xfrm>
            <a:off x="1510035" y="537191"/>
            <a:ext cx="7545474" cy="584775"/>
          </a:xfrm>
          <a:prstGeom prst="rect">
            <a:avLst/>
          </a:prstGeom>
          <a:noFill/>
        </p:spPr>
        <p:txBody>
          <a:bodyPr wrap="square" rtlCol="0">
            <a:spAutoFit/>
          </a:bodyPr>
          <a:lstStyle/>
          <a:p>
            <a:r>
              <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rPr>
              <a:t>４．</a:t>
            </a:r>
            <a:r>
              <a:rPr kumimoji="1" lang="vi-VN" altLang="ja-JP" sz="3200" b="1">
                <a:solidFill>
                  <a:schemeClr val="bg1"/>
                </a:solidFill>
                <a:latin typeface="Tahoma" panose="020B0604030504040204" pitchFamily="34" charset="0"/>
                <a:ea typeface="Tahoma" panose="020B0604030504040204" pitchFamily="34" charset="0"/>
                <a:cs typeface="Tahoma" panose="020B0604030504040204" pitchFamily="34" charset="0"/>
              </a:rPr>
              <a:t>Trường trung học phổ thông</a:t>
            </a:r>
            <a:endParaRPr kumimoji="1" lang="ja-JP" altLang="en-US" sz="3200" b="1" dirty="0">
              <a:solidFill>
                <a:schemeClr val="bg1"/>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6" name="図 5">
            <a:extLst>
              <a:ext uri="{FF2B5EF4-FFF2-40B4-BE49-F238E27FC236}">
                <a16:creationId xmlns:a16="http://schemas.microsoft.com/office/drawing/2014/main" id="{AD57B46E-66AD-5051-3AD8-2BC16BEB9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3833" y="456154"/>
            <a:ext cx="924813" cy="596997"/>
          </a:xfrm>
          <a:prstGeom prst="rect">
            <a:avLst/>
          </a:prstGeom>
        </p:spPr>
      </p:pic>
    </p:spTree>
    <p:extLst>
      <p:ext uri="{BB962C8B-B14F-4D97-AF65-F5344CB8AC3E}">
        <p14:creationId xmlns:p14="http://schemas.microsoft.com/office/powerpoint/2010/main" val="154826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8" y="993465"/>
            <a:ext cx="8036716"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（２）</a:t>
            </a:r>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 Các loại trường THPT ở Nhật </a:t>
            </a:r>
            <a:r>
              <a:rPr kumimoji="1" lang="en-US" altLang="ja-JP" sz="2800" b="1" dirty="0">
                <a:solidFill>
                  <a:srgbClr val="F39800"/>
                </a:solidFill>
                <a:latin typeface="+mn-ea"/>
              </a:rPr>
              <a:t>1⃣</a:t>
            </a:r>
            <a:endPar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endParaRP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49951DC4-4B99-A998-2AEC-5BE3B82AB7D6}"/>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358016" y="1487183"/>
            <a:ext cx="7128000" cy="64800"/>
          </a:xfrm>
          <a:prstGeom prst="rect">
            <a:avLst/>
          </a:prstGeom>
        </p:spPr>
      </p:pic>
      <p:graphicFrame>
        <p:nvGraphicFramePr>
          <p:cNvPr id="3" name="表 2">
            <a:extLst>
              <a:ext uri="{FF2B5EF4-FFF2-40B4-BE49-F238E27FC236}">
                <a16:creationId xmlns:a16="http://schemas.microsoft.com/office/drawing/2014/main" id="{CA5E2459-F6EC-F06D-5C65-8AB4131C6F7E}"/>
              </a:ext>
            </a:extLst>
          </p:cNvPr>
          <p:cNvGraphicFramePr>
            <a:graphicFrameLocks noGrp="1"/>
          </p:cNvGraphicFramePr>
          <p:nvPr>
            <p:extLst>
              <p:ext uri="{D42A27DB-BD31-4B8C-83A1-F6EECF244321}">
                <p14:modId xmlns:p14="http://schemas.microsoft.com/office/powerpoint/2010/main" val="3611982031"/>
              </p:ext>
            </p:extLst>
          </p:nvPr>
        </p:nvGraphicFramePr>
        <p:xfrm>
          <a:off x="1151412" y="1841810"/>
          <a:ext cx="8896102" cy="4838700"/>
        </p:xfrm>
        <a:graphic>
          <a:graphicData uri="http://schemas.openxmlformats.org/drawingml/2006/table">
            <a:tbl>
              <a:tblPr firstRow="1" bandRow="1">
                <a:tableStyleId>{2D5ABB26-0587-4C30-8999-92F81FD0307C}</a:tableStyleId>
              </a:tblPr>
              <a:tblGrid>
                <a:gridCol w="1641731">
                  <a:extLst>
                    <a:ext uri="{9D8B030D-6E8A-4147-A177-3AD203B41FA5}">
                      <a16:colId xmlns:a16="http://schemas.microsoft.com/office/drawing/2014/main" val="4243258940"/>
                    </a:ext>
                  </a:extLst>
                </a:gridCol>
                <a:gridCol w="7254371">
                  <a:extLst>
                    <a:ext uri="{9D8B030D-6E8A-4147-A177-3AD203B41FA5}">
                      <a16:colId xmlns:a16="http://schemas.microsoft.com/office/drawing/2014/main" val="3522978343"/>
                    </a:ext>
                  </a:extLst>
                </a:gridCol>
              </a:tblGrid>
              <a:tr h="370840">
                <a:tc>
                  <a:txBody>
                    <a:bodyPr/>
                    <a:lstStyle/>
                    <a:p>
                      <a:pPr algn="ctr"/>
                      <a:r>
                        <a:rPr kumimoji="1" lang="vi-VN" altLang="ja-JP" sz="2400" dirty="0">
                          <a:latin typeface="Tahoma" panose="020B0604030504040204" pitchFamily="34" charset="0"/>
                          <a:ea typeface="Tahoma" panose="020B0604030504040204" pitchFamily="34" charset="0"/>
                          <a:cs typeface="Tahoma" panose="020B0604030504040204" pitchFamily="34" charset="0"/>
                        </a:rPr>
                        <a:t>Trường THPT công lập</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Tahoma" panose="020B0604030504040204" pitchFamily="34" charset="0"/>
                          <a:cs typeface="Tahoma" panose="020B0604030504040204" pitchFamily="34" charset="0"/>
                        </a:rPr>
                        <a:t>Trường trung học phổ thông do thành phố và tỉnh quản lý</a:t>
                      </a:r>
                      <a:r>
                        <a:rPr kumimoji="1" lang="ja-JP" altLang="en-US" sz="2200" dirty="0">
                          <a:latin typeface="Tahoma" panose="020B0604030504040204" pitchFamily="34" charset="0"/>
                          <a:ea typeface="Tahoma" panose="020B0604030504040204" pitchFamily="34" charset="0"/>
                          <a:cs typeface="Tahoma" panose="020B0604030504040204" pitchFamily="34" charset="0"/>
                        </a:rPr>
                        <a:t> </a:t>
                      </a:r>
                      <a:r>
                        <a:rPr kumimoji="1" lang="vi-VN" altLang="ja-JP" sz="2200" dirty="0">
                          <a:latin typeface="Tahoma" panose="020B0604030504040204" pitchFamily="34" charset="0"/>
                          <a:ea typeface="Tahoma" panose="020B0604030504040204" pitchFamily="34" charset="0"/>
                          <a:cs typeface="Tahoma" panose="020B0604030504040204" pitchFamily="34" charset="0"/>
                        </a:rPr>
                        <a:t>(Trường trung học phổ thông do tỉnh lập</a:t>
                      </a:r>
                      <a:r>
                        <a:rPr kumimoji="1" lang="ja-JP" altLang="vi-VN" sz="2200" dirty="0">
                          <a:latin typeface="Tahoma" panose="020B0604030504040204" pitchFamily="34" charset="0"/>
                          <a:ea typeface="Tahoma" panose="020B0604030504040204" pitchFamily="34" charset="0"/>
                          <a:cs typeface="Tahoma" panose="020B0604030504040204" pitchFamily="34" charset="0"/>
                        </a:rPr>
                        <a:t>・</a:t>
                      </a:r>
                      <a:r>
                        <a:rPr kumimoji="1" lang="vi-VN" altLang="ja-JP" sz="2200" dirty="0">
                          <a:latin typeface="Tahoma" panose="020B0604030504040204" pitchFamily="34" charset="0"/>
                          <a:ea typeface="Tahoma" panose="020B0604030504040204" pitchFamily="34" charset="0"/>
                          <a:cs typeface="Tahoma" panose="020B0604030504040204" pitchFamily="34" charset="0"/>
                        </a:rPr>
                        <a:t>Trường trung học phổ thông do thành phố lập)</a:t>
                      </a:r>
                      <a:endParaRPr kumimoji="1" lang="es-ES_tradnl" altLang="ja-JP"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Tahoma" panose="020B0604030504040204" pitchFamily="34" charset="0"/>
                          <a:cs typeface="Tahoma" panose="020B0604030504040204" pitchFamily="34" charset="0"/>
                        </a:rPr>
                        <a:t>Các chi phí như phí nhập học hay học phí, v.v...thấp hơn so với những trường tư thục</a:t>
                      </a:r>
                      <a:endPar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282915"/>
                  </a:ext>
                </a:extLst>
              </a:tr>
              <a:tr h="370840">
                <a:tc>
                  <a:txBody>
                    <a:bodyPr/>
                    <a:lstStyle/>
                    <a:p>
                      <a:pPr algn="ctr"/>
                      <a:r>
                        <a:rPr kumimoji="1" lang="es-ES_tradnl" altLang="ja-JP" sz="2400" dirty="0">
                          <a:latin typeface="Tahoma" panose="020B0604030504040204" pitchFamily="34" charset="0"/>
                          <a:ea typeface="Tahoma" panose="020B0604030504040204" pitchFamily="34" charset="0"/>
                          <a:cs typeface="Tahoma" panose="020B0604030504040204" pitchFamily="34" charset="0"/>
                        </a:rPr>
                        <a:t>National high school</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UD デジタル 教科書体 NP-B" panose="02020700000000000000" pitchFamily="18" charset="-128"/>
                          <a:cs typeface="Tahoma" panose="020B0604030504040204" pitchFamily="34" charset="0"/>
                        </a:rPr>
                        <a:t>Trường nghiên cứu trực thuộc đại học quốc lập do chính phủ điều hành.</a:t>
                      </a:r>
                      <a:r>
                        <a:rPr kumimoji="1" lang="vi-VN" altLang="ja-JP" sz="2200" dirty="0">
                          <a:latin typeface="Tahoma" panose="020B0604030504040204" pitchFamily="34" charset="0"/>
                          <a:ea typeface="Tahoma" panose="020B0604030504040204" pitchFamily="34" charset="0"/>
                          <a:cs typeface="Tahoma" panose="020B0604030504040204" pitchFamily="34" charset="0"/>
                        </a:rPr>
                        <a:t>Các chi phí như phí nhập học hay học phí, v.v...thấp hơn so với những trường tư thục</a:t>
                      </a:r>
                      <a:endPar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765423"/>
                  </a:ext>
                </a:extLst>
              </a:tr>
              <a:tr h="370840">
                <a:tc>
                  <a:txBody>
                    <a:bodyPr/>
                    <a:lstStyle/>
                    <a:p>
                      <a:pPr algn="ctr"/>
                      <a:r>
                        <a:rPr kumimoji="1" lang="vi-VN" altLang="ja-JP" sz="2400" dirty="0">
                          <a:latin typeface="Tahoma" panose="020B0604030504040204" pitchFamily="34" charset="0"/>
                          <a:ea typeface="Tahoma" panose="020B0604030504040204" pitchFamily="34" charset="0"/>
                          <a:cs typeface="Tahoma" panose="020B0604030504040204" pitchFamily="34" charset="0"/>
                        </a:rPr>
                        <a:t>Trường THPT dân lập</a:t>
                      </a:r>
                      <a:endParaRPr kumimoji="1" lang="ja-JP" altLang="en-US" sz="2400" dirty="0">
                        <a:latin typeface="Tahoma" panose="020B0604030504040204" pitchFamily="34" charset="0"/>
                        <a:ea typeface="UD デジタル 教科書体 NP-B" panose="02020700000000000000" pitchFamily="18" charset="-128"/>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Tahoma" panose="020B0604030504040204" pitchFamily="34" charset="0"/>
                          <a:cs typeface="Tahoma" panose="020B0604030504040204" pitchFamily="34" charset="0"/>
                        </a:rPr>
                        <a:t>Trường được quản lý bởi các tổ chức giáo dục tư nhân</a:t>
                      </a:r>
                    </a:p>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Tahoma" panose="020B0604030504040204" pitchFamily="34" charset="0"/>
                          <a:cs typeface="Tahoma" panose="020B0604030504040204" pitchFamily="34" charset="0"/>
                        </a:rPr>
                        <a:t>Mỗi trường có đặc trưng riêng trong phương châm giáo dục và nội dung giáo dục</a:t>
                      </a:r>
                    </a:p>
                    <a:p>
                      <a:pPr marL="342900" indent="-342900">
                        <a:lnSpc>
                          <a:spcPct val="100000"/>
                        </a:lnSpc>
                        <a:spcBef>
                          <a:spcPts val="300"/>
                        </a:spcBef>
                        <a:buFont typeface="Wingdings" panose="05000000000000000000" pitchFamily="2" charset="2"/>
                        <a:buChar char="Ø"/>
                      </a:pPr>
                      <a:r>
                        <a:rPr kumimoji="1" lang="vi-VN" altLang="ja-JP" sz="2200" dirty="0">
                          <a:latin typeface="Tahoma" panose="020B0604030504040204" pitchFamily="34" charset="0"/>
                          <a:ea typeface="Tahoma" panose="020B0604030504040204" pitchFamily="34" charset="0"/>
                          <a:cs typeface="Tahoma" panose="020B0604030504040204" pitchFamily="34" charset="0"/>
                        </a:rPr>
                        <a:t>Các chi phí như phí nhập học hay học phí, v.v...cao hơn so với trường công lập</a:t>
                      </a:r>
                      <a:r>
                        <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rPr>
                        <a:t>（</a:t>
                      </a:r>
                      <a:r>
                        <a:rPr kumimoji="1" lang="en-US" altLang="ja-JP" sz="2200" dirty="0" err="1">
                          <a:latin typeface="Tahoma" panose="020B0604030504040204" pitchFamily="34" charset="0"/>
                          <a:ea typeface="UD デジタル 教科書体 NP-B" panose="02020700000000000000" pitchFamily="18" charset="-128"/>
                          <a:cs typeface="Tahoma" panose="020B0604030504040204" pitchFamily="34" charset="0"/>
                        </a:rPr>
                        <a:t>Có</a:t>
                      </a:r>
                      <a:r>
                        <a:rPr kumimoji="1" lang="en-US" altLang="ja-JP" sz="2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200" dirty="0" err="1">
                          <a:latin typeface="Tahoma" panose="020B0604030504040204" pitchFamily="34" charset="0"/>
                          <a:ea typeface="UD デジタル 教科書体 NP-B" panose="02020700000000000000" pitchFamily="18" charset="-128"/>
                          <a:cs typeface="Tahoma" panose="020B0604030504040204" pitchFamily="34" charset="0"/>
                        </a:rPr>
                        <a:t>chế</a:t>
                      </a:r>
                      <a:r>
                        <a:rPr kumimoji="1" lang="en-US" altLang="ja-JP" sz="2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200" dirty="0" err="1">
                          <a:latin typeface="Tahoma" panose="020B0604030504040204" pitchFamily="34" charset="0"/>
                          <a:ea typeface="UD デジタル 教科書体 NP-B" panose="02020700000000000000" pitchFamily="18" charset="-128"/>
                          <a:cs typeface="Tahoma" panose="020B0604030504040204" pitchFamily="34" charset="0"/>
                        </a:rPr>
                        <a:t>độ</a:t>
                      </a:r>
                      <a:r>
                        <a:rPr kumimoji="1" lang="en-US" altLang="ja-JP" sz="2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200" dirty="0" err="1">
                          <a:latin typeface="Tahoma" panose="020B0604030504040204" pitchFamily="34" charset="0"/>
                          <a:ea typeface="UD デジタル 教科書体 NP-B" panose="02020700000000000000" pitchFamily="18" charset="-128"/>
                          <a:cs typeface="Tahoma" panose="020B0604030504040204" pitchFamily="34" charset="0"/>
                        </a:rPr>
                        <a:t>hỗ</a:t>
                      </a:r>
                      <a:r>
                        <a:rPr kumimoji="1" lang="en-US" altLang="ja-JP" sz="2200" dirty="0">
                          <a:latin typeface="Tahoma" panose="020B0604030504040204" pitchFamily="34" charset="0"/>
                          <a:ea typeface="UD デジタル 教科書体 NP-B" panose="02020700000000000000" pitchFamily="18" charset="-128"/>
                          <a:cs typeface="Tahoma" panose="020B0604030504040204" pitchFamily="34" charset="0"/>
                        </a:rPr>
                        <a:t> </a:t>
                      </a:r>
                      <a:r>
                        <a:rPr kumimoji="1" lang="en-US" altLang="ja-JP" sz="2200" dirty="0" err="1">
                          <a:latin typeface="Tahoma" panose="020B0604030504040204" pitchFamily="34" charset="0"/>
                          <a:ea typeface="UD デジタル 教科書体 NP-B" panose="02020700000000000000" pitchFamily="18" charset="-128"/>
                          <a:cs typeface="Tahoma" panose="020B0604030504040204" pitchFamily="34" charset="0"/>
                        </a:rPr>
                        <a:t>trợ</a:t>
                      </a:r>
                      <a:r>
                        <a:rPr kumimoji="1" lang="ja-JP" altLang="en-US" sz="2200" dirty="0">
                          <a:latin typeface="Tahoma" panose="020B0604030504040204" pitchFamily="34" charset="0"/>
                          <a:ea typeface="UD デジタル 教科書体 NP-B" panose="02020700000000000000" pitchFamily="18" charset="-128"/>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666148"/>
                  </a:ext>
                </a:extLst>
              </a:tr>
            </a:tbl>
          </a:graphicData>
        </a:graphic>
      </p:graphicFrame>
    </p:spTree>
    <p:extLst>
      <p:ext uri="{BB962C8B-B14F-4D97-AF65-F5344CB8AC3E}">
        <p14:creationId xmlns:p14="http://schemas.microsoft.com/office/powerpoint/2010/main" val="278774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7" y="879165"/>
            <a:ext cx="7878139"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（２）</a:t>
            </a:r>
            <a:r>
              <a:rPr kumimoji="1" lang="vi-VN" altLang="ja-JP"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 Các loại trường THPT ở Nhật </a:t>
            </a:r>
            <a:r>
              <a:rPr kumimoji="1" lang="en-US" altLang="ja-JP" sz="2800" b="1" dirty="0">
                <a:solidFill>
                  <a:srgbClr val="F39800"/>
                </a:solidFill>
                <a:latin typeface="+mn-ea"/>
              </a:rPr>
              <a:t>2⃣</a:t>
            </a:r>
            <a:endParaRPr kumimoji="1" lang="ja-JP" altLang="en-US" sz="2800" b="1" dirty="0">
              <a:solidFill>
                <a:srgbClr val="F39800"/>
              </a:solidFill>
              <a:latin typeface="+mn-ea"/>
            </a:endParaRP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5" name="四角形 2845">
            <a:extLst>
              <a:ext uri="{FF2B5EF4-FFF2-40B4-BE49-F238E27FC236}">
                <a16:creationId xmlns:a16="http://schemas.microsoft.com/office/drawing/2014/main" id="{092D3435-D539-70F1-1351-8ADBC6BBF010}"/>
              </a:ext>
            </a:extLst>
          </p:cNvPr>
          <p:cNvSpPr txBox="1">
            <a:spLocks/>
          </p:cNvSpPr>
          <p:nvPr/>
        </p:nvSpPr>
        <p:spPr>
          <a:xfrm>
            <a:off x="1624668" y="2372779"/>
            <a:ext cx="8408332" cy="1379116"/>
          </a:xfrm>
          <a:prstGeom prst="rect">
            <a:avLst/>
          </a:prstGeom>
        </p:spPr>
        <p:txBody>
          <a:bodyPr>
            <a:normAutofit fontScale="77500" lnSpcReduction="2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ja-JP" altLang="en-US" sz="2800" dirty="0">
                <a:solidFill>
                  <a:srgbClr val="FF0066"/>
                </a:solidFill>
                <a:latin typeface="Tahoma" panose="020B0604030504040204" pitchFamily="34" charset="0"/>
                <a:ea typeface="ＭＳ ゴシック" panose="020B0609070205080204" pitchFamily="49" charset="-128"/>
                <a:cs typeface="Tahoma" panose="020B0604030504040204" pitchFamily="34" charset="0"/>
              </a:rPr>
              <a:t>◆ </a:t>
            </a:r>
            <a:r>
              <a:rPr lang="vi-VN" altLang="ja-JP" sz="2600" dirty="0">
                <a:latin typeface="Tahoma" panose="020B0604030504040204" pitchFamily="34" charset="0"/>
                <a:ea typeface="UD デジタル 教科書体 NP-B" panose="02020700000000000000" pitchFamily="18" charset="-128"/>
                <a:cs typeface="Tahoma" panose="020B0604030504040204" pitchFamily="34" charset="0"/>
              </a:rPr>
              <a:t>Có giờ học vào buổi trưa ngày thường </a:t>
            </a:r>
            <a:endParaRPr lang="en-US" altLang="ja-JP" sz="2600" dirty="0">
              <a:latin typeface="Tahoma" panose="020B0604030504040204" pitchFamily="34" charset="0"/>
              <a:ea typeface="Tahoma" panose="020B0604030504040204" pitchFamily="34" charset="0"/>
              <a:cs typeface="Tahoma" panose="020B0604030504040204" pitchFamily="34" charset="0"/>
            </a:endParaRPr>
          </a:p>
          <a:p>
            <a:pPr marL="177800" indent="0">
              <a:lnSpc>
                <a:spcPct val="120000"/>
              </a:lnSpc>
              <a:spcBef>
                <a:spcPts val="1200"/>
              </a:spcBef>
              <a:buFont typeface="Arial" panose="020B0604020202020204" pitchFamily="34" charset="0"/>
              <a:buNone/>
            </a:pPr>
            <a:r>
              <a:rPr lang="ja-JP" altLang="en-US" sz="2600" b="1" dirty="0">
                <a:latin typeface="Tahoma" panose="020B0604030504040204" pitchFamily="34" charset="0"/>
                <a:ea typeface="UD デジタル 教科書体 NP-B" panose="02020700000000000000" pitchFamily="18" charset="-128"/>
                <a:cs typeface="Tahoma" panose="020B0604030504040204" pitchFamily="34" charset="0"/>
              </a:rPr>
              <a:t>・</a:t>
            </a:r>
            <a:r>
              <a:rPr lang="vi-VN" altLang="ja-JP" sz="2600" b="0" i="0" dirty="0">
                <a:effectLst/>
                <a:latin typeface="Tahoma" panose="020B0604030504040204" pitchFamily="34" charset="0"/>
                <a:ea typeface="UD デジタル 教科書体 NP-B" panose="02020700000000000000" pitchFamily="18" charset="-128"/>
                <a:cs typeface="Tahoma" panose="020B0604030504040204" pitchFamily="34" charset="0"/>
              </a:rPr>
              <a:t> Học sinh đến trường, tham gia 5-6 tiết học / ngày </a:t>
            </a:r>
            <a:endParaRPr lang="en-US" altLang="ja-JP" sz="2600" b="0" i="0" dirty="0">
              <a:effectLst/>
              <a:latin typeface="Tahoma" panose="020B0604030504040204" pitchFamily="34" charset="0"/>
              <a:ea typeface="Tahoma" panose="020B0604030504040204" pitchFamily="34" charset="0"/>
              <a:cs typeface="Tahoma" panose="020B0604030504040204" pitchFamily="34" charset="0"/>
            </a:endParaRPr>
          </a:p>
          <a:p>
            <a:pPr marL="177800" indent="0">
              <a:lnSpc>
                <a:spcPct val="120000"/>
              </a:lnSpc>
              <a:spcBef>
                <a:spcPts val="1200"/>
              </a:spcBef>
              <a:buFont typeface="Arial" panose="020B0604020202020204" pitchFamily="34" charset="0"/>
              <a:buNone/>
            </a:pPr>
            <a:r>
              <a:rPr lang="ja-JP" altLang="en-US" sz="2600" dirty="0">
                <a:latin typeface="Tahoma" panose="020B0604030504040204" pitchFamily="34" charset="0"/>
                <a:ea typeface="UD デジタル 教科書体 NP-B" panose="02020700000000000000" pitchFamily="18" charset="-128"/>
                <a:cs typeface="Tahoma" panose="020B0604030504040204" pitchFamily="34" charset="0"/>
              </a:rPr>
              <a:t>・</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Cả</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lớp</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sẽ</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cùng</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học</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môn</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học</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giống</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nhau</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vào</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cùng</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một</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thời</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r>
              <a:rPr lang="en-US" altLang="ja-JP" sz="2600" dirty="0" err="1">
                <a:latin typeface="Tahoma" panose="020B0604030504040204" pitchFamily="34" charset="0"/>
                <a:ea typeface="UD デジタル 教科書体 NP-B" panose="02020700000000000000" pitchFamily="18" charset="-128"/>
                <a:cs typeface="Tahoma" panose="020B0604030504040204" pitchFamily="34" charset="0"/>
              </a:rPr>
              <a:t>gian</a:t>
            </a:r>
            <a:r>
              <a:rPr lang="en-US" altLang="ja-JP" sz="2600" dirty="0">
                <a:latin typeface="Tahoma" panose="020B0604030504040204" pitchFamily="34" charset="0"/>
                <a:ea typeface="UD デジタル 教科書体 NP-B" panose="02020700000000000000" pitchFamily="18" charset="-128"/>
                <a:cs typeface="Tahoma" panose="020B0604030504040204" pitchFamily="34" charset="0"/>
              </a:rPr>
              <a:t> </a:t>
            </a:r>
            <a:endParaRPr lang="ja-JP" altLang="en-US" sz="2600" dirty="0">
              <a:latin typeface="Tahoma" panose="020B0604030504040204" pitchFamily="34" charset="0"/>
              <a:ea typeface="ＭＳ ゴシック" panose="020B0609070205080204" pitchFamily="49" charset="-128"/>
              <a:cs typeface="Tahoma" panose="020B0604030504040204" pitchFamily="34" charset="0"/>
            </a:endParaRPr>
          </a:p>
        </p:txBody>
      </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262341" y="1796689"/>
            <a:ext cx="4615945" cy="523220"/>
          </a:xfrm>
          <a:prstGeom prst="rect">
            <a:avLst/>
          </a:prstGeom>
          <a:noFill/>
        </p:spPr>
        <p:txBody>
          <a:bodyPr wrap="square" rtlCol="0">
            <a:spAutoFit/>
          </a:bodyPr>
          <a:lstStyle/>
          <a:p>
            <a:r>
              <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rPr>
              <a:t>①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Hệ</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học</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cả</a:t>
            </a:r>
            <a:r>
              <a:rPr kumimoji="1" lang="en-US" altLang="ja-JP" sz="2800" b="1" dirty="0">
                <a:solidFill>
                  <a:srgbClr val="F39800"/>
                </a:solidFill>
                <a:latin typeface="Tahoma" panose="020B0604030504040204" pitchFamily="34" charset="0"/>
                <a:ea typeface="Tahoma" panose="020B0604030504040204" pitchFamily="34" charset="0"/>
                <a:cs typeface="Tahoma" panose="020B0604030504040204" pitchFamily="34" charset="0"/>
              </a:rPr>
              <a:t> </a:t>
            </a:r>
            <a:r>
              <a:rPr kumimoji="1" lang="en-US" altLang="ja-JP" sz="2800" b="1" dirty="0" err="1">
                <a:solidFill>
                  <a:srgbClr val="F39800"/>
                </a:solidFill>
                <a:latin typeface="Tahoma" panose="020B0604030504040204" pitchFamily="34" charset="0"/>
                <a:ea typeface="Tahoma" panose="020B0604030504040204" pitchFamily="34" charset="0"/>
                <a:cs typeface="Tahoma" panose="020B0604030504040204" pitchFamily="34" charset="0"/>
              </a:rPr>
              <a:t>ngày</a:t>
            </a:r>
            <a:endParaRPr kumimoji="1" lang="ja-JP" altLang="en-US" sz="2800" b="1" dirty="0">
              <a:solidFill>
                <a:srgbClr val="F39800"/>
              </a:solidFill>
              <a:latin typeface="Tahoma" panose="020B0604030504040204" pitchFamily="34" charset="0"/>
              <a:ea typeface="UD デジタル 教科書体 NP-B" panose="02020700000000000000" pitchFamily="18" charset="-128"/>
              <a:cs typeface="Tahoma" panose="020B0604030504040204" pitchFamily="34" charset="0"/>
            </a:endParaRPr>
          </a:p>
        </p:txBody>
      </p:sp>
      <p:pic>
        <p:nvPicPr>
          <p:cNvPr id="25" name="図 24">
            <a:extLst>
              <a:ext uri="{FF2B5EF4-FFF2-40B4-BE49-F238E27FC236}">
                <a16:creationId xmlns:a16="http://schemas.microsoft.com/office/drawing/2014/main" id="{0F7F9571-CC8D-8109-1E6B-E0398FF40E00}"/>
              </a:ext>
            </a:extLst>
          </p:cNvPr>
          <p:cNvPicPr>
            <a:picLocks noChangeAspect="1"/>
          </p:cNvPicPr>
          <p:nvPr/>
        </p:nvPicPr>
        <p:blipFill>
          <a:blip r:embed="rId2"/>
          <a:stretch>
            <a:fillRect/>
          </a:stretch>
        </p:blipFill>
        <p:spPr>
          <a:xfrm flipH="1">
            <a:off x="2408379" y="4997059"/>
            <a:ext cx="1476857" cy="1762339"/>
          </a:xfrm>
          <a:prstGeom prst="rect">
            <a:avLst/>
          </a:prstGeom>
        </p:spPr>
      </p:pic>
      <p:pic>
        <p:nvPicPr>
          <p:cNvPr id="26" name="図 25">
            <a:extLst>
              <a:ext uri="{FF2B5EF4-FFF2-40B4-BE49-F238E27FC236}">
                <a16:creationId xmlns:a16="http://schemas.microsoft.com/office/drawing/2014/main" id="{07D21A0D-706D-A1A7-A6D3-282C881EC761}"/>
              </a:ext>
            </a:extLst>
          </p:cNvPr>
          <p:cNvPicPr>
            <a:picLocks noChangeAspect="1"/>
          </p:cNvPicPr>
          <p:nvPr/>
        </p:nvPicPr>
        <p:blipFill>
          <a:blip r:embed="rId3"/>
          <a:stretch>
            <a:fillRect/>
          </a:stretch>
        </p:blipFill>
        <p:spPr>
          <a:xfrm>
            <a:off x="7737119" y="4997059"/>
            <a:ext cx="1827636" cy="1846097"/>
          </a:xfrm>
          <a:prstGeom prst="rect">
            <a:avLst/>
          </a:prstGeom>
        </p:spPr>
      </p:pic>
      <p:pic>
        <p:nvPicPr>
          <p:cNvPr id="27" name="図 26">
            <a:extLst>
              <a:ext uri="{FF2B5EF4-FFF2-40B4-BE49-F238E27FC236}">
                <a16:creationId xmlns:a16="http://schemas.microsoft.com/office/drawing/2014/main" id="{4C003BEB-A570-90DF-683B-71AE14E3E538}"/>
              </a:ext>
            </a:extLst>
          </p:cNvPr>
          <p:cNvPicPr>
            <a:picLocks noChangeAspect="1"/>
          </p:cNvPicPr>
          <p:nvPr/>
        </p:nvPicPr>
        <p:blipFill>
          <a:blip r:embed="rId4"/>
          <a:stretch>
            <a:fillRect/>
          </a:stretch>
        </p:blipFill>
        <p:spPr>
          <a:xfrm>
            <a:off x="1705913" y="4699374"/>
            <a:ext cx="874820" cy="874820"/>
          </a:xfrm>
          <a:prstGeom prst="rect">
            <a:avLst/>
          </a:prstGeom>
        </p:spPr>
      </p:pic>
      <p:pic>
        <p:nvPicPr>
          <p:cNvPr id="28" name="図 27">
            <a:extLst>
              <a:ext uri="{FF2B5EF4-FFF2-40B4-BE49-F238E27FC236}">
                <a16:creationId xmlns:a16="http://schemas.microsoft.com/office/drawing/2014/main" id="{6AC4D120-CD39-CC2B-2F8E-518945EC706F}"/>
              </a:ext>
            </a:extLst>
          </p:cNvPr>
          <p:cNvPicPr>
            <a:picLocks noChangeAspect="1"/>
          </p:cNvPicPr>
          <p:nvPr/>
        </p:nvPicPr>
        <p:blipFill>
          <a:blip r:embed="rId5"/>
          <a:stretch>
            <a:fillRect/>
          </a:stretch>
        </p:blipFill>
        <p:spPr>
          <a:xfrm>
            <a:off x="9126937" y="4687364"/>
            <a:ext cx="816365" cy="816365"/>
          </a:xfrm>
          <a:prstGeom prst="rect">
            <a:avLst/>
          </a:prstGeom>
        </p:spPr>
      </p:pic>
      <p:pic>
        <p:nvPicPr>
          <p:cNvPr id="29" name="図 28">
            <a:extLst>
              <a:ext uri="{FF2B5EF4-FFF2-40B4-BE49-F238E27FC236}">
                <a16:creationId xmlns:a16="http://schemas.microsoft.com/office/drawing/2014/main" id="{2D2A6807-7ECD-55A9-BD74-3BF5D1BE808D}"/>
              </a:ext>
            </a:extLst>
          </p:cNvPr>
          <p:cNvPicPr>
            <a:picLocks noChangeAspect="1"/>
          </p:cNvPicPr>
          <p:nvPr/>
        </p:nvPicPr>
        <p:blipFill>
          <a:blip r:embed="rId6"/>
          <a:stretch>
            <a:fillRect/>
          </a:stretch>
        </p:blipFill>
        <p:spPr>
          <a:xfrm>
            <a:off x="5227084" y="4538412"/>
            <a:ext cx="1905000" cy="1638300"/>
          </a:xfrm>
          <a:prstGeom prst="rect">
            <a:avLst/>
          </a:prstGeom>
        </p:spPr>
      </p:pic>
      <p:pic>
        <p:nvPicPr>
          <p:cNvPr id="30" name="図 29">
            <a:extLst>
              <a:ext uri="{FF2B5EF4-FFF2-40B4-BE49-F238E27FC236}">
                <a16:creationId xmlns:a16="http://schemas.microsoft.com/office/drawing/2014/main" id="{CADBAE7B-03D8-C1E7-4C13-AFBA62EB0302}"/>
              </a:ext>
            </a:extLst>
          </p:cNvPr>
          <p:cNvPicPr>
            <a:picLocks noChangeAspect="1"/>
          </p:cNvPicPr>
          <p:nvPr/>
        </p:nvPicPr>
        <p:blipFill>
          <a:blip r:embed="rId7"/>
          <a:stretch>
            <a:fillRect/>
          </a:stretch>
        </p:blipFill>
        <p:spPr>
          <a:xfrm>
            <a:off x="4280649" y="5374943"/>
            <a:ext cx="2148235" cy="1337276"/>
          </a:xfrm>
          <a:prstGeom prst="rect">
            <a:avLst/>
          </a:prstGeom>
        </p:spPr>
      </p:pic>
      <p:sp>
        <p:nvSpPr>
          <p:cNvPr id="33" name="矢印: 右 32">
            <a:extLst>
              <a:ext uri="{FF2B5EF4-FFF2-40B4-BE49-F238E27FC236}">
                <a16:creationId xmlns:a16="http://schemas.microsoft.com/office/drawing/2014/main" id="{E0F2C98D-215A-E8E9-9059-035D29ACB0B0}"/>
              </a:ext>
            </a:extLst>
          </p:cNvPr>
          <p:cNvSpPr/>
          <p:nvPr/>
        </p:nvSpPr>
        <p:spPr>
          <a:xfrm>
            <a:off x="4049814" y="5669024"/>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0484014D-2D95-3E92-112A-253BED0B8868}"/>
              </a:ext>
            </a:extLst>
          </p:cNvPr>
          <p:cNvSpPr/>
          <p:nvPr/>
        </p:nvSpPr>
        <p:spPr>
          <a:xfrm>
            <a:off x="7173715" y="5669024"/>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9363BEC8-B9B6-DB42-C454-D99143CA66A4}"/>
              </a:ext>
            </a:extLst>
          </p:cNvPr>
          <p:cNvSpPr/>
          <p:nvPr/>
        </p:nvSpPr>
        <p:spPr>
          <a:xfrm>
            <a:off x="1428724" y="3954054"/>
            <a:ext cx="3917182" cy="664946"/>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ja-JP" b="1" dirty="0">
                <a:solidFill>
                  <a:schemeClr val="tx1"/>
                </a:solidFill>
                <a:latin typeface="Tahoma" panose="020B0604030504040204" pitchFamily="34" charset="0"/>
                <a:cs typeface="Tahoma" panose="020B0604030504040204" pitchFamily="34" charset="0"/>
              </a:rPr>
              <a:t>Ví dụ về một ngày của trường cấp 3 hệ học cả ngày</a:t>
            </a:r>
            <a:endParaRPr kumimoji="1" lang="ja-JP" altLang="en-US" b="1" dirty="0">
              <a:solidFill>
                <a:schemeClr val="tx1"/>
              </a:solidFill>
              <a:latin typeface="Tahoma" panose="020B0604030504040204" pitchFamily="34" charset="0"/>
              <a:cs typeface="Tahoma" panose="020B0604030504040204" pitchFamily="34" charset="0"/>
            </a:endParaRPr>
          </a:p>
        </p:txBody>
      </p:sp>
      <p:pic>
        <p:nvPicPr>
          <p:cNvPr id="3" name="図 2">
            <a:extLst>
              <a:ext uri="{FF2B5EF4-FFF2-40B4-BE49-F238E27FC236}">
                <a16:creationId xmlns:a16="http://schemas.microsoft.com/office/drawing/2014/main" id="{FBC7E80E-F36C-9339-9B9B-827F9B645B86}"/>
              </a:ext>
            </a:extLst>
          </p:cNvPr>
          <p:cNvPicPr>
            <a:picLocks/>
          </p:cNvPicPr>
          <p:nvPr/>
        </p:nvPicPr>
        <p:blipFill>
          <a:blip r:embed="rId8" cstate="screen">
            <a:extLst>
              <a:ext uri="{28A0092B-C50C-407E-A947-70E740481C1C}">
                <a14:useLocalDpi xmlns:a14="http://schemas.microsoft.com/office/drawing/2010/main"/>
              </a:ext>
            </a:extLst>
          </a:blip>
          <a:srcRect/>
          <a:stretch/>
        </p:blipFill>
        <p:spPr>
          <a:xfrm>
            <a:off x="1361462" y="1446820"/>
            <a:ext cx="7128000" cy="64800"/>
          </a:xfrm>
          <a:prstGeom prst="rect">
            <a:avLst/>
          </a:prstGeom>
        </p:spPr>
      </p:pic>
    </p:spTree>
    <p:extLst>
      <p:ext uri="{BB962C8B-B14F-4D97-AF65-F5344CB8AC3E}">
        <p14:creationId xmlns:p14="http://schemas.microsoft.com/office/powerpoint/2010/main" val="42423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6024</Words>
  <Application>Microsoft Office PowerPoint</Application>
  <PresentationFormat>ユーザー設定</PresentationFormat>
  <Paragraphs>693</Paragraphs>
  <Slides>42</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ＭＳ ゴシック</vt:lpstr>
      <vt:lpstr>Noto Sans JP</vt:lpstr>
      <vt:lpstr>UD デジタル 教科書体 NP-B</vt:lpstr>
      <vt:lpstr>游ゴシック</vt:lpstr>
      <vt:lpstr>Arial</vt:lpstr>
      <vt:lpstr>Calibri</vt:lpstr>
      <vt:lpstr>Calibri Light</vt:lpstr>
      <vt:lpstr>Tahoma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2019-07-17T01:14:43Z</dcterms:created>
  <dcterms:modified xsi:type="dcterms:W3CDTF">2025-03-31T05:07:18Z</dcterms:modified>
</cp:coreProperties>
</file>