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 autoCompressPictures="0">
  <p:sldMasterIdLst>
    <p:sldMasterId id="2147483680" r:id="rId1"/>
  </p:sldMasterIdLst>
  <p:notesMasterIdLst>
    <p:notesMasterId r:id="rId44"/>
  </p:notesMasterIdLst>
  <p:handoutMasterIdLst>
    <p:handoutMasterId r:id="rId45"/>
  </p:handoutMasterIdLst>
  <p:sldIdLst>
    <p:sldId id="339" r:id="rId2"/>
    <p:sldId id="332" r:id="rId3"/>
    <p:sldId id="356" r:id="rId4"/>
    <p:sldId id="269" r:id="rId5"/>
    <p:sldId id="357" r:id="rId6"/>
    <p:sldId id="309" r:id="rId7"/>
    <p:sldId id="279" r:id="rId8"/>
    <p:sldId id="344" r:id="rId9"/>
    <p:sldId id="358" r:id="rId10"/>
    <p:sldId id="359" r:id="rId11"/>
    <p:sldId id="274" r:id="rId12"/>
    <p:sldId id="360" r:id="rId13"/>
    <p:sldId id="342" r:id="rId14"/>
    <p:sldId id="361" r:id="rId15"/>
    <p:sldId id="337" r:id="rId16"/>
    <p:sldId id="346" r:id="rId17"/>
    <p:sldId id="362" r:id="rId18"/>
    <p:sldId id="322" r:id="rId19"/>
    <p:sldId id="277" r:id="rId20"/>
    <p:sldId id="363" r:id="rId21"/>
    <p:sldId id="364" r:id="rId22"/>
    <p:sldId id="365" r:id="rId23"/>
    <p:sldId id="324" r:id="rId24"/>
    <p:sldId id="352" r:id="rId25"/>
    <p:sldId id="367" r:id="rId26"/>
    <p:sldId id="366" r:id="rId27"/>
    <p:sldId id="368" r:id="rId28"/>
    <p:sldId id="369" r:id="rId29"/>
    <p:sldId id="370" r:id="rId30"/>
    <p:sldId id="268" r:id="rId31"/>
    <p:sldId id="351" r:id="rId32"/>
    <p:sldId id="334" r:id="rId33"/>
    <p:sldId id="335" r:id="rId34"/>
    <p:sldId id="315" r:id="rId35"/>
    <p:sldId id="336" r:id="rId36"/>
    <p:sldId id="316" r:id="rId37"/>
    <p:sldId id="317" r:id="rId38"/>
    <p:sldId id="318" r:id="rId39"/>
    <p:sldId id="319" r:id="rId40"/>
    <p:sldId id="353" r:id="rId41"/>
    <p:sldId id="354" r:id="rId42"/>
    <p:sldId id="371" r:id="rId43"/>
  </p:sldIdLst>
  <p:sldSz cx="10691813" cy="7559675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7CD"/>
    <a:srgbClr val="009900"/>
    <a:srgbClr val="C55A11"/>
    <a:srgbClr val="C6E0B4"/>
    <a:srgbClr val="B4C6E7"/>
    <a:srgbClr val="FFE699"/>
    <a:srgbClr val="ED7D31"/>
    <a:srgbClr val="CCECFF"/>
    <a:srgbClr val="F39800"/>
    <a:srgbClr val="FA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淡色スタイル 3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3" autoAdjust="0"/>
    <p:restoredTop sz="95153" autoAdjust="0"/>
  </p:normalViewPr>
  <p:slideViewPr>
    <p:cSldViewPr snapToGrid="0" snapToObjects="1">
      <p:cViewPr varScale="1">
        <p:scale>
          <a:sx n="84" d="100"/>
          <a:sy n="84" d="100"/>
        </p:scale>
        <p:origin x="102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3A183F-A984-404E-8D7F-40CD610E76C9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6B82E5D1-96B9-43BE-B46E-93DD91147852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s-ES_tradnl" altLang="en-US" sz="26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Objetivo</a:t>
          </a:r>
          <a:endParaRPr kumimoji="1" lang="ja-JP" altLang="en-US" sz="2600" b="1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6D2B5725-2389-4CA4-9942-2D93BD4B6463}" type="parTrans" cxnId="{D483C521-3BCB-4188-B369-F2701FD1E26B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58B0ED74-ECE0-4992-89A3-B1F1E19F2CA7}" type="sibTrans" cxnId="{D483C521-3BCB-4188-B369-F2701FD1E26B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51AFE945-10C5-46C1-B564-BEE9F28270A7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" altLang="en-US" sz="1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Desarrollar las habilidades necesarias para la profesión y la vida diaria</a:t>
          </a:r>
          <a:r>
            <a:rPr kumimoji="1" lang="en-US" altLang="ja-JP" sz="1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.</a:t>
          </a:r>
          <a:endParaRPr kumimoji="1" lang="ja-JP" altLang="en-US" sz="18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74396A8A-B07B-45B3-8DB9-FCDD05209177}" type="parTrans" cxnId="{7B7101E0-CD29-442C-8B18-4E3CD67611FA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A910363F-36CD-4BB4-A70D-6236352E9751}" type="sibTrans" cxnId="{7B7101E0-CD29-442C-8B18-4E3CD67611FA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7CBDD32B-A7B3-4A99-AC85-E28C4A408CA6}">
      <dgm:prSet phldrT="[テキスト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kumimoji="1" lang="es-ES_tradnl" altLang="en-US" sz="26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Cursos</a:t>
          </a:r>
          <a:endParaRPr kumimoji="1" lang="ja-JP" altLang="en-US" sz="2600" b="1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8B1AD911-7809-4CAE-90C8-848B26487DD2}" type="parTrans" cxnId="{52EBE4AE-A7CD-46B2-B656-806E8D0D17FD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17C46CEC-8AF9-42E6-AB66-AF1666890F94}" type="sibTrans" cxnId="{52EBE4AE-A7CD-46B2-B656-806E8D0D17FD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7A68A06A-6BF5-4E8B-94C1-36603D54E65A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" altLang="en-US" sz="1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Economía doméstica, bienestar, moda, tecnología, peluquería, cocina, comercio, diseño gráfico, etc.</a:t>
          </a:r>
          <a:endParaRPr kumimoji="1" lang="ja-JP" altLang="en-US" sz="18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B390B174-CD04-4C04-90A3-3B1DE9A60D1D}" type="parTrans" cxnId="{049CDCDC-086D-4970-962A-A1DCDC9A2BFC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3596F4AF-DB17-48B9-ABBE-72F3C3BD2888}" type="sibTrans" cxnId="{049CDCDC-086D-4970-962A-A1DCDC9A2BFC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391E3DFA-45E0-41CD-A48C-E8BF68E04910}">
      <dgm:prSet phldrT="[テキスト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" altLang="en-US" sz="1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Obtener diferentes tipos de calificaciones y las calificaciones para los exámenes nacionales (licencias de asistente doméstico, manipulación  de materiales peligrosos, electricista, y cocinero)</a:t>
          </a:r>
          <a:endParaRPr kumimoji="1" lang="ja-JP" altLang="en-US" sz="18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9EAC5D05-1552-49DD-B487-5182FB1557E0}" type="parTrans" cxnId="{1F92DEEE-9BA4-4293-9A95-6390ACFE7B99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14BB5DE5-7DA5-47AA-913A-F66313970AEC}" type="sibTrans" cxnId="{1F92DEEE-9BA4-4293-9A95-6390ACFE7B99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51224C2C-2C62-4350-9049-9D336564111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s-ES_tradnl" altLang="en-US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Características</a:t>
          </a:r>
          <a:r>
            <a:rPr kumimoji="1" lang="en-US" altLang="en-US" sz="26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 ①</a:t>
          </a:r>
          <a:endParaRPr kumimoji="1" lang="ja-JP" altLang="en-US" sz="2600" b="1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A93F9C4E-01BE-44B9-B7E2-8DC20875DCDC}" type="parTrans" cxnId="{C9601711-6C4F-4A40-B17E-6C92CCD742F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DD246614-3EBD-47BF-A725-00F54F405B65}" type="sibTrans" cxnId="{C9601711-6C4F-4A40-B17E-6C92CCD742F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1222120D-0F79-41E6-BD8A-68905D98920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</a:pPr>
          <a:r>
            <a:rPr kumimoji="1" lang="es-ES_tradnl" altLang="en-US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Características</a:t>
          </a:r>
          <a:r>
            <a:rPr kumimoji="1" lang="en-US" altLang="en-US" sz="26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 ②</a:t>
          </a:r>
          <a:endParaRPr kumimoji="1" lang="ja-JP" altLang="en-US" sz="2600" b="1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C6B686AA-9E29-414B-8F9C-4EAD7A5FDBBD}" type="parTrans" cxnId="{29CF8254-789D-4E11-BE4C-583238426B67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D9DC9215-D474-4814-851D-B70AE84953E7}" type="sibTrans" cxnId="{29CF8254-789D-4E11-BE4C-583238426B67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E2083C75-7C59-4DB1-B5F2-952DAAE7F553}">
      <dgm:prSet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kumimoji="1" lang="es-ES" altLang="en-US" sz="1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Se puede obtener el diploma de la  secundaria superior</a:t>
          </a:r>
          <a:endParaRPr kumimoji="1" lang="ja-JP" altLang="en-US" sz="18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99552367-119F-4C40-9ED6-E0F5A48CC9C8}" type="parTrans" cxnId="{BE400C9E-43EE-4C6F-9A70-9326F2B1176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DFAC71B9-AFB3-48C2-962E-F206CCBBBC80}" type="sibTrans" cxnId="{BE400C9E-43EE-4C6F-9A70-9326F2B1176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200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gm:t>
    </dgm:pt>
    <dgm:pt modelId="{8E0D0F36-281E-4023-B9B1-D831E34E5B44}" type="pres">
      <dgm:prSet presAssocID="{FC3A183F-A984-404E-8D7F-40CD610E76C9}" presName="Name0" presStyleCnt="0">
        <dgm:presLayoutVars>
          <dgm:dir/>
          <dgm:animLvl val="lvl"/>
          <dgm:resizeHandles val="exact"/>
        </dgm:presLayoutVars>
      </dgm:prSet>
      <dgm:spPr/>
    </dgm:pt>
    <dgm:pt modelId="{DB0FADE6-A774-4B0F-90BD-1CB39B3D838E}" type="pres">
      <dgm:prSet presAssocID="{6B82E5D1-96B9-43BE-B46E-93DD91147852}" presName="linNode" presStyleCnt="0"/>
      <dgm:spPr/>
    </dgm:pt>
    <dgm:pt modelId="{EC788E50-79EE-40DD-AB60-67AC032881D6}" type="pres">
      <dgm:prSet presAssocID="{6B82E5D1-96B9-43BE-B46E-93DD91147852}" presName="parentText" presStyleLbl="node1" presStyleIdx="0" presStyleCnt="4" custScaleX="89898" custScaleY="77372">
        <dgm:presLayoutVars>
          <dgm:chMax val="1"/>
          <dgm:bulletEnabled val="1"/>
        </dgm:presLayoutVars>
      </dgm:prSet>
      <dgm:spPr/>
    </dgm:pt>
    <dgm:pt modelId="{A52CC46C-21A2-4F20-A435-F21FDFCEF33D}" type="pres">
      <dgm:prSet presAssocID="{6B82E5D1-96B9-43BE-B46E-93DD91147852}" presName="descendantText" presStyleLbl="alignAccFollowNode1" presStyleIdx="0" presStyleCnt="4" custScaleX="120680" custScaleY="92079" custLinFactNeighborY="1651">
        <dgm:presLayoutVars>
          <dgm:bulletEnabled val="1"/>
        </dgm:presLayoutVars>
      </dgm:prSet>
      <dgm:spPr/>
    </dgm:pt>
    <dgm:pt modelId="{385DADBB-BF0A-445F-8087-3AF63C0962EB}" type="pres">
      <dgm:prSet presAssocID="{58B0ED74-ECE0-4992-89A3-B1F1E19F2CA7}" presName="sp" presStyleCnt="0"/>
      <dgm:spPr/>
    </dgm:pt>
    <dgm:pt modelId="{B8123466-0C0E-442E-8B7D-B7EBD8ED487A}" type="pres">
      <dgm:prSet presAssocID="{7CBDD32B-A7B3-4A99-AC85-E28C4A408CA6}" presName="linNode" presStyleCnt="0"/>
      <dgm:spPr/>
    </dgm:pt>
    <dgm:pt modelId="{524EDFB4-F6BF-4FBA-ABE4-9319ED5BF1BA}" type="pres">
      <dgm:prSet presAssocID="{7CBDD32B-A7B3-4A99-AC85-E28C4A408CA6}" presName="parentText" presStyleLbl="node1" presStyleIdx="1" presStyleCnt="4" custScaleX="89898" custScaleY="110074">
        <dgm:presLayoutVars>
          <dgm:chMax val="1"/>
          <dgm:bulletEnabled val="1"/>
        </dgm:presLayoutVars>
      </dgm:prSet>
      <dgm:spPr/>
    </dgm:pt>
    <dgm:pt modelId="{C75B5296-E12D-4E2C-A131-D08545C2F881}" type="pres">
      <dgm:prSet presAssocID="{7CBDD32B-A7B3-4A99-AC85-E28C4A408CA6}" presName="descendantText" presStyleLbl="alignAccFollowNode1" presStyleIdx="1" presStyleCnt="4" custScaleX="120680" custScaleY="121663" custLinFactNeighborY="1651">
        <dgm:presLayoutVars>
          <dgm:bulletEnabled val="1"/>
        </dgm:presLayoutVars>
      </dgm:prSet>
      <dgm:spPr/>
    </dgm:pt>
    <dgm:pt modelId="{942E06D5-9299-4DCF-9F63-CF655888ADAF}" type="pres">
      <dgm:prSet presAssocID="{17C46CEC-8AF9-42E6-AB66-AF1666890F94}" presName="sp" presStyleCnt="0"/>
      <dgm:spPr/>
    </dgm:pt>
    <dgm:pt modelId="{C0BD15A6-701E-47A7-8732-16EE21B8490B}" type="pres">
      <dgm:prSet presAssocID="{51224C2C-2C62-4350-9049-9D336564111D}" presName="linNode" presStyleCnt="0"/>
      <dgm:spPr/>
    </dgm:pt>
    <dgm:pt modelId="{5AAD1616-B4F1-4E94-8043-0885FC1E399F}" type="pres">
      <dgm:prSet presAssocID="{51224C2C-2C62-4350-9049-9D336564111D}" presName="parentText" presStyleLbl="node1" presStyleIdx="2" presStyleCnt="4" custScaleX="89898">
        <dgm:presLayoutVars>
          <dgm:chMax val="1"/>
          <dgm:bulletEnabled val="1"/>
        </dgm:presLayoutVars>
      </dgm:prSet>
      <dgm:spPr/>
    </dgm:pt>
    <dgm:pt modelId="{2738772A-2FBE-4CBC-836E-562CEAB22164}" type="pres">
      <dgm:prSet presAssocID="{51224C2C-2C62-4350-9049-9D336564111D}" presName="descendantText" presStyleLbl="alignAccFollowNode1" presStyleIdx="2" presStyleCnt="4" custScaleX="120680" custScaleY="119410" custLinFactNeighborX="31" custLinFactNeighborY="743">
        <dgm:presLayoutVars>
          <dgm:bulletEnabled val="1"/>
        </dgm:presLayoutVars>
      </dgm:prSet>
      <dgm:spPr/>
    </dgm:pt>
    <dgm:pt modelId="{202D6AED-226C-48AF-A09E-0B5B94AB000A}" type="pres">
      <dgm:prSet presAssocID="{DD246614-3EBD-47BF-A725-00F54F405B65}" presName="sp" presStyleCnt="0"/>
      <dgm:spPr/>
    </dgm:pt>
    <dgm:pt modelId="{9251ADF1-B3E6-40DB-BE37-9A469629E538}" type="pres">
      <dgm:prSet presAssocID="{1222120D-0F79-41E6-BD8A-68905D98920F}" presName="linNode" presStyleCnt="0"/>
      <dgm:spPr/>
    </dgm:pt>
    <dgm:pt modelId="{56130F29-1F8E-443A-8FCE-091F1B857EFB}" type="pres">
      <dgm:prSet presAssocID="{1222120D-0F79-41E6-BD8A-68905D98920F}" presName="parentText" presStyleLbl="node1" presStyleIdx="3" presStyleCnt="4" custScaleX="89898">
        <dgm:presLayoutVars>
          <dgm:chMax val="1"/>
          <dgm:bulletEnabled val="1"/>
        </dgm:presLayoutVars>
      </dgm:prSet>
      <dgm:spPr/>
    </dgm:pt>
    <dgm:pt modelId="{FB94E50A-540A-4D5F-A3EA-64EE2FAA00EF}" type="pres">
      <dgm:prSet presAssocID="{1222120D-0F79-41E6-BD8A-68905D98920F}" presName="descendantText" presStyleLbl="alignAccFollowNode1" presStyleIdx="3" presStyleCnt="4" custScaleX="120680" custScaleY="116793" custLinFactNeighborX="31" custLinFactNeighborY="2353">
        <dgm:presLayoutVars>
          <dgm:bulletEnabled val="1"/>
        </dgm:presLayoutVars>
      </dgm:prSet>
      <dgm:spPr/>
    </dgm:pt>
  </dgm:ptLst>
  <dgm:cxnLst>
    <dgm:cxn modelId="{C7E76503-B6F4-418F-8E2D-1393014804FE}" type="presOf" srcId="{51AFE945-10C5-46C1-B564-BEE9F28270A7}" destId="{A52CC46C-21A2-4F20-A435-F21FDFCEF33D}" srcOrd="0" destOrd="0" presId="urn:microsoft.com/office/officeart/2005/8/layout/vList5"/>
    <dgm:cxn modelId="{C9601711-6C4F-4A40-B17E-6C92CCD742F8}" srcId="{FC3A183F-A984-404E-8D7F-40CD610E76C9}" destId="{51224C2C-2C62-4350-9049-9D336564111D}" srcOrd="2" destOrd="0" parTransId="{A93F9C4E-01BE-44B9-B7E2-8DC20875DCDC}" sibTransId="{DD246614-3EBD-47BF-A725-00F54F405B65}"/>
    <dgm:cxn modelId="{D483C521-3BCB-4188-B369-F2701FD1E26B}" srcId="{FC3A183F-A984-404E-8D7F-40CD610E76C9}" destId="{6B82E5D1-96B9-43BE-B46E-93DD91147852}" srcOrd="0" destOrd="0" parTransId="{6D2B5725-2389-4CA4-9942-2D93BD4B6463}" sibTransId="{58B0ED74-ECE0-4992-89A3-B1F1E19F2CA7}"/>
    <dgm:cxn modelId="{2720945C-7795-4AFB-8063-2CFEA0F7FD0C}" type="presOf" srcId="{1222120D-0F79-41E6-BD8A-68905D98920F}" destId="{56130F29-1F8E-443A-8FCE-091F1B857EFB}" srcOrd="0" destOrd="0" presId="urn:microsoft.com/office/officeart/2005/8/layout/vList5"/>
    <dgm:cxn modelId="{07562569-25E7-4DED-AF1B-A672BE65116F}" type="presOf" srcId="{E2083C75-7C59-4DB1-B5F2-952DAAE7F553}" destId="{FB94E50A-540A-4D5F-A3EA-64EE2FAA00EF}" srcOrd="0" destOrd="0" presId="urn:microsoft.com/office/officeart/2005/8/layout/vList5"/>
    <dgm:cxn modelId="{F03F7C6A-00BB-4AFC-9F15-15CDDC956238}" type="presOf" srcId="{7A68A06A-6BF5-4E8B-94C1-36603D54E65A}" destId="{C75B5296-E12D-4E2C-A131-D08545C2F881}" srcOrd="0" destOrd="0" presId="urn:microsoft.com/office/officeart/2005/8/layout/vList5"/>
    <dgm:cxn modelId="{6722B96E-CA0B-4FF8-A38A-0189B61419F7}" type="presOf" srcId="{6B82E5D1-96B9-43BE-B46E-93DD91147852}" destId="{EC788E50-79EE-40DD-AB60-67AC032881D6}" srcOrd="0" destOrd="0" presId="urn:microsoft.com/office/officeart/2005/8/layout/vList5"/>
    <dgm:cxn modelId="{29CF8254-789D-4E11-BE4C-583238426B67}" srcId="{FC3A183F-A984-404E-8D7F-40CD610E76C9}" destId="{1222120D-0F79-41E6-BD8A-68905D98920F}" srcOrd="3" destOrd="0" parTransId="{C6B686AA-9E29-414B-8F9C-4EAD7A5FDBBD}" sibTransId="{D9DC9215-D474-4814-851D-B70AE84953E7}"/>
    <dgm:cxn modelId="{6D19E386-711C-43DB-A8C0-A8DDA6EA68C8}" type="presOf" srcId="{7CBDD32B-A7B3-4A99-AC85-E28C4A408CA6}" destId="{524EDFB4-F6BF-4FBA-ABE4-9319ED5BF1BA}" srcOrd="0" destOrd="0" presId="urn:microsoft.com/office/officeart/2005/8/layout/vList5"/>
    <dgm:cxn modelId="{4F31788D-C843-43F8-9D91-77ADE4C54199}" type="presOf" srcId="{391E3DFA-45E0-41CD-A48C-E8BF68E04910}" destId="{2738772A-2FBE-4CBC-836E-562CEAB22164}" srcOrd="0" destOrd="0" presId="urn:microsoft.com/office/officeart/2005/8/layout/vList5"/>
    <dgm:cxn modelId="{BE400C9E-43EE-4C6F-9A70-9326F2B11768}" srcId="{1222120D-0F79-41E6-BD8A-68905D98920F}" destId="{E2083C75-7C59-4DB1-B5F2-952DAAE7F553}" srcOrd="0" destOrd="0" parTransId="{99552367-119F-4C40-9ED6-E0F5A48CC9C8}" sibTransId="{DFAC71B9-AFB3-48C2-962E-F206CCBBBC80}"/>
    <dgm:cxn modelId="{52EBE4AE-A7CD-46B2-B656-806E8D0D17FD}" srcId="{FC3A183F-A984-404E-8D7F-40CD610E76C9}" destId="{7CBDD32B-A7B3-4A99-AC85-E28C4A408CA6}" srcOrd="1" destOrd="0" parTransId="{8B1AD911-7809-4CAE-90C8-848B26487DD2}" sibTransId="{17C46CEC-8AF9-42E6-AB66-AF1666890F94}"/>
    <dgm:cxn modelId="{049CDCDC-086D-4970-962A-A1DCDC9A2BFC}" srcId="{7CBDD32B-A7B3-4A99-AC85-E28C4A408CA6}" destId="{7A68A06A-6BF5-4E8B-94C1-36603D54E65A}" srcOrd="0" destOrd="0" parTransId="{B390B174-CD04-4C04-90A3-3B1DE9A60D1D}" sibTransId="{3596F4AF-DB17-48B9-ABBE-72F3C3BD2888}"/>
    <dgm:cxn modelId="{7B7101E0-CD29-442C-8B18-4E3CD67611FA}" srcId="{6B82E5D1-96B9-43BE-B46E-93DD91147852}" destId="{51AFE945-10C5-46C1-B564-BEE9F28270A7}" srcOrd="0" destOrd="0" parTransId="{74396A8A-B07B-45B3-8DB9-FCDD05209177}" sibTransId="{A910363F-36CD-4BB4-A70D-6236352E9751}"/>
    <dgm:cxn modelId="{1F92DEEE-9BA4-4293-9A95-6390ACFE7B99}" srcId="{51224C2C-2C62-4350-9049-9D336564111D}" destId="{391E3DFA-45E0-41CD-A48C-E8BF68E04910}" srcOrd="0" destOrd="0" parTransId="{9EAC5D05-1552-49DD-B487-5182FB1557E0}" sibTransId="{14BB5DE5-7DA5-47AA-913A-F66313970AEC}"/>
    <dgm:cxn modelId="{351BD4F1-C15E-4B8C-BEAC-D418720F0F81}" type="presOf" srcId="{51224C2C-2C62-4350-9049-9D336564111D}" destId="{5AAD1616-B4F1-4E94-8043-0885FC1E399F}" srcOrd="0" destOrd="0" presId="urn:microsoft.com/office/officeart/2005/8/layout/vList5"/>
    <dgm:cxn modelId="{FDCB8AFD-25D4-4B5F-9A2F-12BBE3E4617D}" type="presOf" srcId="{FC3A183F-A984-404E-8D7F-40CD610E76C9}" destId="{8E0D0F36-281E-4023-B9B1-D831E34E5B44}" srcOrd="0" destOrd="0" presId="urn:microsoft.com/office/officeart/2005/8/layout/vList5"/>
    <dgm:cxn modelId="{AB1F2BC5-0195-4DF5-A05A-E0FE2919DF6D}" type="presParOf" srcId="{8E0D0F36-281E-4023-B9B1-D831E34E5B44}" destId="{DB0FADE6-A774-4B0F-90BD-1CB39B3D838E}" srcOrd="0" destOrd="0" presId="urn:microsoft.com/office/officeart/2005/8/layout/vList5"/>
    <dgm:cxn modelId="{34CD7ABF-4C62-4A44-8A5C-D13C75A89300}" type="presParOf" srcId="{DB0FADE6-A774-4B0F-90BD-1CB39B3D838E}" destId="{EC788E50-79EE-40DD-AB60-67AC032881D6}" srcOrd="0" destOrd="0" presId="urn:microsoft.com/office/officeart/2005/8/layout/vList5"/>
    <dgm:cxn modelId="{474B7D70-D105-4C76-9AF3-874BB263903F}" type="presParOf" srcId="{DB0FADE6-A774-4B0F-90BD-1CB39B3D838E}" destId="{A52CC46C-21A2-4F20-A435-F21FDFCEF33D}" srcOrd="1" destOrd="0" presId="urn:microsoft.com/office/officeart/2005/8/layout/vList5"/>
    <dgm:cxn modelId="{78AF596D-46C3-429D-9044-D256B0F6D6B4}" type="presParOf" srcId="{8E0D0F36-281E-4023-B9B1-D831E34E5B44}" destId="{385DADBB-BF0A-445F-8087-3AF63C0962EB}" srcOrd="1" destOrd="0" presId="urn:microsoft.com/office/officeart/2005/8/layout/vList5"/>
    <dgm:cxn modelId="{53772F38-57D4-45E5-98F9-2D5083072064}" type="presParOf" srcId="{8E0D0F36-281E-4023-B9B1-D831E34E5B44}" destId="{B8123466-0C0E-442E-8B7D-B7EBD8ED487A}" srcOrd="2" destOrd="0" presId="urn:microsoft.com/office/officeart/2005/8/layout/vList5"/>
    <dgm:cxn modelId="{FD873078-9D7B-4F81-B8E0-FE3C1527E3BB}" type="presParOf" srcId="{B8123466-0C0E-442E-8B7D-B7EBD8ED487A}" destId="{524EDFB4-F6BF-4FBA-ABE4-9319ED5BF1BA}" srcOrd="0" destOrd="0" presId="urn:microsoft.com/office/officeart/2005/8/layout/vList5"/>
    <dgm:cxn modelId="{6067CA24-DA44-4E59-889C-7F99022A7390}" type="presParOf" srcId="{B8123466-0C0E-442E-8B7D-B7EBD8ED487A}" destId="{C75B5296-E12D-4E2C-A131-D08545C2F881}" srcOrd="1" destOrd="0" presId="urn:microsoft.com/office/officeart/2005/8/layout/vList5"/>
    <dgm:cxn modelId="{1E3367F2-9D27-4A69-A4F9-5C66AE5515E4}" type="presParOf" srcId="{8E0D0F36-281E-4023-B9B1-D831E34E5B44}" destId="{942E06D5-9299-4DCF-9F63-CF655888ADAF}" srcOrd="3" destOrd="0" presId="urn:microsoft.com/office/officeart/2005/8/layout/vList5"/>
    <dgm:cxn modelId="{1D4611FD-C3C9-4BC9-BDF9-00E4EECD5884}" type="presParOf" srcId="{8E0D0F36-281E-4023-B9B1-D831E34E5B44}" destId="{C0BD15A6-701E-47A7-8732-16EE21B8490B}" srcOrd="4" destOrd="0" presId="urn:microsoft.com/office/officeart/2005/8/layout/vList5"/>
    <dgm:cxn modelId="{EA943DDF-2F92-400F-AFB3-61F6268ECBB1}" type="presParOf" srcId="{C0BD15A6-701E-47A7-8732-16EE21B8490B}" destId="{5AAD1616-B4F1-4E94-8043-0885FC1E399F}" srcOrd="0" destOrd="0" presId="urn:microsoft.com/office/officeart/2005/8/layout/vList5"/>
    <dgm:cxn modelId="{654911A3-B197-4329-822E-16CC93A0CCB9}" type="presParOf" srcId="{C0BD15A6-701E-47A7-8732-16EE21B8490B}" destId="{2738772A-2FBE-4CBC-836E-562CEAB22164}" srcOrd="1" destOrd="0" presId="urn:microsoft.com/office/officeart/2005/8/layout/vList5"/>
    <dgm:cxn modelId="{F8AC1BEF-A43D-4A51-83AC-4E9ABA066961}" type="presParOf" srcId="{8E0D0F36-281E-4023-B9B1-D831E34E5B44}" destId="{202D6AED-226C-48AF-A09E-0B5B94AB000A}" srcOrd="5" destOrd="0" presId="urn:microsoft.com/office/officeart/2005/8/layout/vList5"/>
    <dgm:cxn modelId="{CE3B4269-6F9D-4948-AAF5-D49DBF55D4F7}" type="presParOf" srcId="{8E0D0F36-281E-4023-B9B1-D831E34E5B44}" destId="{9251ADF1-B3E6-40DB-BE37-9A469629E538}" srcOrd="6" destOrd="0" presId="urn:microsoft.com/office/officeart/2005/8/layout/vList5"/>
    <dgm:cxn modelId="{65A0CE2D-E1DA-40B6-A3F5-B7E1BA00DBC7}" type="presParOf" srcId="{9251ADF1-B3E6-40DB-BE37-9A469629E538}" destId="{56130F29-1F8E-443A-8FCE-091F1B857EFB}" srcOrd="0" destOrd="0" presId="urn:microsoft.com/office/officeart/2005/8/layout/vList5"/>
    <dgm:cxn modelId="{6C7D4CFF-BF41-486E-B43E-826551788768}" type="presParOf" srcId="{9251ADF1-B3E6-40DB-BE37-9A469629E538}" destId="{FB94E50A-540A-4D5F-A3EA-64EE2FAA00E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CC46C-21A2-4F20-A435-F21FDFCEF33D}">
      <dsp:nvSpPr>
        <dsp:cNvPr id="0" name=""/>
        <dsp:cNvSpPr/>
      </dsp:nvSpPr>
      <dsp:spPr>
        <a:xfrm rot="5400000">
          <a:off x="5329602" y="-2660693"/>
          <a:ext cx="871581" cy="627174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" altLang="en-US" sz="1800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Desarrollar las habilidades necesarias para la profesión y la vida diaria</a:t>
          </a:r>
          <a:r>
            <a:rPr kumimoji="1" lang="en-US" altLang="ja-JP" sz="1800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.</a:t>
          </a:r>
          <a:endParaRPr kumimoji="1" lang="ja-JP" altLang="en-US" sz="1800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629523" y="81933"/>
        <a:ext cx="6229194" cy="786487"/>
      </dsp:txXfrm>
    </dsp:sp>
    <dsp:sp modelId="{EC788E50-79EE-40DD-AB60-67AC032881D6}">
      <dsp:nvSpPr>
        <dsp:cNvPr id="0" name=""/>
        <dsp:cNvSpPr/>
      </dsp:nvSpPr>
      <dsp:spPr>
        <a:xfrm>
          <a:off x="1522" y="1817"/>
          <a:ext cx="2628000" cy="91546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ES_tradnl" altLang="en-US" sz="2600" b="1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Objetivo</a:t>
          </a:r>
          <a:endParaRPr kumimoji="1" lang="ja-JP" altLang="en-US" sz="2600" b="1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46211" y="46506"/>
        <a:ext cx="2538622" cy="826086"/>
      </dsp:txXfrm>
    </dsp:sp>
    <dsp:sp modelId="{C75B5296-E12D-4E2C-A131-D08545C2F881}">
      <dsp:nvSpPr>
        <dsp:cNvPr id="0" name=""/>
        <dsp:cNvSpPr/>
      </dsp:nvSpPr>
      <dsp:spPr>
        <a:xfrm rot="5400000">
          <a:off x="5189587" y="-1492604"/>
          <a:ext cx="1151611" cy="6271741"/>
        </a:xfrm>
        <a:prstGeom prst="round2SameRect">
          <a:avLst/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" altLang="en-US" sz="1800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Economía doméstica, bienestar, moda, tecnología, peluquería, cocina, comercio, diseño gráfico, etc.</a:t>
          </a:r>
          <a:endParaRPr kumimoji="1" lang="ja-JP" altLang="en-US" sz="1800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629523" y="1123677"/>
        <a:ext cx="6215524" cy="1039177"/>
      </dsp:txXfrm>
    </dsp:sp>
    <dsp:sp modelId="{524EDFB4-F6BF-4FBA-ABE4-9319ED5BF1BA}">
      <dsp:nvSpPr>
        <dsp:cNvPr id="0" name=""/>
        <dsp:cNvSpPr/>
      </dsp:nvSpPr>
      <dsp:spPr>
        <a:xfrm>
          <a:off x="1522" y="976441"/>
          <a:ext cx="2628000" cy="1302393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1" lang="es-ES_tradnl" altLang="en-US" sz="2600" b="1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Cursos</a:t>
          </a:r>
          <a:endParaRPr kumimoji="1" lang="ja-JP" altLang="en-US" sz="2600" b="1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65100" y="1040019"/>
        <a:ext cx="2500844" cy="1175237"/>
      </dsp:txXfrm>
    </dsp:sp>
    <dsp:sp modelId="{2738772A-2FBE-4CBC-836E-562CEAB22164}">
      <dsp:nvSpPr>
        <dsp:cNvPr id="0" name=""/>
        <dsp:cNvSpPr/>
      </dsp:nvSpPr>
      <dsp:spPr>
        <a:xfrm rot="5400000">
          <a:off x="5201156" y="-199242"/>
          <a:ext cx="1130285" cy="6271741"/>
        </a:xfrm>
        <a:prstGeom prst="round2SameRect">
          <a:avLst/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" altLang="en-US" sz="1800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Obtener diferentes tipos de calificaciones y las calificaciones para los exámenes nacionales (licencias de asistente doméstico, manipulación  de materiales peligrosos, electricista, y cocinero)</a:t>
          </a:r>
          <a:endParaRPr kumimoji="1" lang="ja-JP" altLang="en-US" sz="1800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630428" y="2426662"/>
        <a:ext cx="6216565" cy="1019933"/>
      </dsp:txXfrm>
    </dsp:sp>
    <dsp:sp modelId="{5AAD1616-B4F1-4E94-8043-0885FC1E399F}">
      <dsp:nvSpPr>
        <dsp:cNvPr id="0" name=""/>
        <dsp:cNvSpPr/>
      </dsp:nvSpPr>
      <dsp:spPr>
        <a:xfrm>
          <a:off x="1522" y="2337995"/>
          <a:ext cx="2628000" cy="1183198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ES_tradnl" altLang="en-US" sz="2400" b="1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Características</a:t>
          </a:r>
          <a:r>
            <a:rPr kumimoji="1" lang="en-US" altLang="en-US" sz="2600" b="1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 ①</a:t>
          </a:r>
          <a:endParaRPr kumimoji="1" lang="ja-JP" altLang="en-US" sz="2600" b="1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59281" y="2395754"/>
        <a:ext cx="2512482" cy="1067680"/>
      </dsp:txXfrm>
    </dsp:sp>
    <dsp:sp modelId="{FB94E50A-540A-4D5F-A3EA-64EE2FAA00EF}">
      <dsp:nvSpPr>
        <dsp:cNvPr id="0" name=""/>
        <dsp:cNvSpPr/>
      </dsp:nvSpPr>
      <dsp:spPr>
        <a:xfrm rot="5400000">
          <a:off x="5213542" y="1058355"/>
          <a:ext cx="1105514" cy="6271741"/>
        </a:xfrm>
        <a:prstGeom prst="round2Same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kumimoji="1" lang="es-ES" altLang="en-US" sz="1800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Se puede obtener el diploma de la  secundaria superior</a:t>
          </a:r>
          <a:endParaRPr kumimoji="1" lang="ja-JP" altLang="en-US" sz="1800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 rot="-5400000">
        <a:off x="2630429" y="3695436"/>
        <a:ext cx="6217774" cy="997580"/>
      </dsp:txXfrm>
    </dsp:sp>
    <dsp:sp modelId="{56130F29-1F8E-443A-8FCE-091F1B857EFB}">
      <dsp:nvSpPr>
        <dsp:cNvPr id="0" name=""/>
        <dsp:cNvSpPr/>
      </dsp:nvSpPr>
      <dsp:spPr>
        <a:xfrm>
          <a:off x="1522" y="3580354"/>
          <a:ext cx="2628000" cy="118319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es-ES_tradnl" altLang="en-US" sz="2400" b="1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Características</a:t>
          </a:r>
          <a:r>
            <a:rPr kumimoji="1" lang="en-US" altLang="en-US" sz="2600" b="1" kern="1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rPr>
            <a:t> ②</a:t>
          </a:r>
          <a:endParaRPr kumimoji="1" lang="ja-JP" altLang="en-US" sz="2600" b="1" kern="1200" dirty="0">
            <a:latin typeface="Arial" panose="020B0604020202020204" pitchFamily="34" charset="0"/>
            <a:ea typeface="UD デジタル 教科書体 NP-B" panose="02020700000000000000" pitchFamily="18" charset="-128"/>
            <a:cs typeface="Arial" panose="020B0604020202020204" pitchFamily="34" charset="0"/>
          </a:endParaRPr>
        </a:p>
      </dsp:txBody>
      <dsp:txXfrm>
        <a:off x="59281" y="3638113"/>
        <a:ext cx="2512482" cy="1067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945" y="9371026"/>
            <a:ext cx="2919734" cy="495293"/>
          </a:xfrm>
          <a:prstGeom prst="rect">
            <a:avLst/>
          </a:prstGeom>
        </p:spPr>
        <p:txBody>
          <a:bodyPr vert="horz" lIns="91337" tIns="45667" rIns="91337" bIns="45667" rtlCol="0" anchor="b"/>
          <a:lstStyle>
            <a:lvl1pPr algn="r">
              <a:defRPr sz="1200"/>
            </a:lvl1pPr>
          </a:lstStyle>
          <a:p>
            <a:fld id="{01BCFB72-B599-4190-ACB4-6CB18B4081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524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18830" cy="495602"/>
          </a:xfrm>
          <a:prstGeom prst="rect">
            <a:avLst/>
          </a:prstGeom>
        </p:spPr>
        <p:txBody>
          <a:bodyPr vert="horz" lIns="91301" tIns="45648" rIns="91301" bIns="4564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769" y="5"/>
            <a:ext cx="2918830" cy="495602"/>
          </a:xfrm>
          <a:prstGeom prst="rect">
            <a:avLst/>
          </a:prstGeom>
        </p:spPr>
        <p:txBody>
          <a:bodyPr vert="horz" lIns="91301" tIns="45648" rIns="91301" bIns="45648" rtlCol="0"/>
          <a:lstStyle>
            <a:lvl1pPr algn="r">
              <a:defRPr sz="1200"/>
            </a:lvl1pPr>
          </a:lstStyle>
          <a:p>
            <a:r>
              <a:rPr kumimoji="1" lang="en-US" altLang="ja-JP"/>
              <a:t>2020/6/16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1231900"/>
            <a:ext cx="471011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1" tIns="45648" rIns="91301" bIns="4564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6"/>
            <a:ext cx="5388610" cy="3884860"/>
          </a:xfrm>
          <a:prstGeom prst="rect">
            <a:avLst/>
          </a:prstGeom>
        </p:spPr>
        <p:txBody>
          <a:bodyPr vert="horz" lIns="91301" tIns="45648" rIns="91301" bIns="4564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9370729"/>
            <a:ext cx="2918830" cy="495599"/>
          </a:xfrm>
          <a:prstGeom prst="rect">
            <a:avLst/>
          </a:prstGeom>
        </p:spPr>
        <p:txBody>
          <a:bodyPr vert="horz" lIns="91301" tIns="45648" rIns="91301" bIns="4564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769" y="9370729"/>
            <a:ext cx="2918830" cy="495599"/>
          </a:xfrm>
          <a:prstGeom prst="rect">
            <a:avLst/>
          </a:prstGeom>
        </p:spPr>
        <p:txBody>
          <a:bodyPr vert="horz" lIns="91301" tIns="45648" rIns="91301" bIns="45648" rtlCol="0" anchor="b"/>
          <a:lstStyle>
            <a:lvl1pPr algn="r">
              <a:defRPr sz="1200"/>
            </a:lvl1pPr>
          </a:lstStyle>
          <a:p>
            <a:fld id="{093E0DF3-E3A6-394C-86A8-81448B14680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9964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0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416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124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0832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540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248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3955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1663" algn="l" defTabSz="995416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57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621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65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7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56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27113" y="1239838"/>
            <a:ext cx="4743450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000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0943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40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7425" y="1219200"/>
            <a:ext cx="4660900" cy="32972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81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7425" y="1219200"/>
            <a:ext cx="4660900" cy="32972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145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40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87425" y="1219200"/>
            <a:ext cx="4660900" cy="329723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98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6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012825" y="1231900"/>
            <a:ext cx="4710113" cy="33321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37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287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90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70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97D3E6-6E02-40F6-B327-276B3C5CFA6D}"/>
              </a:ext>
            </a:extLst>
          </p:cNvPr>
          <p:cNvSpPr/>
          <p:nvPr userDrawn="1"/>
        </p:nvSpPr>
        <p:spPr>
          <a:xfrm>
            <a:off x="857" y="0"/>
            <a:ext cx="10690099" cy="7559675"/>
          </a:xfrm>
          <a:prstGeom prst="rect">
            <a:avLst/>
          </a:prstGeom>
          <a:solidFill>
            <a:srgbClr val="F9B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959"/>
          </a:p>
        </p:txBody>
      </p:sp>
      <p:sp>
        <p:nvSpPr>
          <p:cNvPr id="8" name="図プレースホルダー 58">
            <a:extLst>
              <a:ext uri="{FF2B5EF4-FFF2-40B4-BE49-F238E27FC236}">
                <a16:creationId xmlns:a16="http://schemas.microsoft.com/office/drawing/2014/main" id="{A4B93046-1424-4394-96FE-45067525CA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52955" y="1791923"/>
            <a:ext cx="4425084" cy="4017827"/>
          </a:xfrm>
          <a:prstGeom prst="rect">
            <a:avLst/>
          </a:prstGeom>
          <a:blipFill>
            <a:blip r:embed="rId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6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1A96344-2A32-4AC8-924C-9B9593B6B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0270032E-F8F3-4DDF-AF46-9AC1E5B62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50573"/>
            <a:ext cx="2405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1" lang="ja-JP" altLang="en-US" sz="900" b="1" smtClean="0">
                <a:solidFill>
                  <a:srgbClr val="0179C3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lang="en-US" altLang="ja-JP" smtClean="0"/>
              <a:pPr algn="ctr"/>
              <a:t>‹#›</a:t>
            </a:fld>
            <a:r>
              <a:rPr lang="en-US" altLang="ja-JP" dirty="0"/>
              <a:t> -</a:t>
            </a:r>
          </a:p>
        </p:txBody>
      </p:sp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6" name="図プレースホルダー 58">
            <a:extLst>
              <a:ext uri="{FF2B5EF4-FFF2-40B4-BE49-F238E27FC236}">
                <a16:creationId xmlns:a16="http://schemas.microsoft.com/office/drawing/2014/main" id="{6F81D212-0D06-4C6A-9A7D-AD6F66067B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7" name="図プレースホルダー 58">
            <a:extLst>
              <a:ext uri="{FF2B5EF4-FFF2-40B4-BE49-F238E27FC236}">
                <a16:creationId xmlns:a16="http://schemas.microsoft.com/office/drawing/2014/main" id="{B5DCB60E-55FF-4C0D-97B5-7FE6C279BF5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8" name="図プレースホルダー 58">
            <a:extLst>
              <a:ext uri="{FF2B5EF4-FFF2-40B4-BE49-F238E27FC236}">
                <a16:creationId xmlns:a16="http://schemas.microsoft.com/office/drawing/2014/main" id="{55559B8B-0D64-4977-BD99-EAC56B930D6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69" name="図プレースホルダー 58">
            <a:extLst>
              <a:ext uri="{FF2B5EF4-FFF2-40B4-BE49-F238E27FC236}">
                <a16:creationId xmlns:a16="http://schemas.microsoft.com/office/drawing/2014/main" id="{AC27A2AF-0AEA-45F5-AB5D-C674200A0EC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70" name="図プレースホルダー 58">
            <a:extLst>
              <a:ext uri="{FF2B5EF4-FFF2-40B4-BE49-F238E27FC236}">
                <a16:creationId xmlns:a16="http://schemas.microsoft.com/office/drawing/2014/main" id="{26A3751D-7934-4F47-862D-852E068AF7E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1598042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2462975-5077-49E8-8E72-9C50E2A42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9" name="図プレースホルダー 58">
            <a:extLst>
              <a:ext uri="{FF2B5EF4-FFF2-40B4-BE49-F238E27FC236}">
                <a16:creationId xmlns:a16="http://schemas.microsoft.com/office/drawing/2014/main" id="{CEDF60F3-1FAE-43EC-9F9F-FB6A0328F0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9777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/>
          <a:lstStyle>
            <a:lvl1pPr marL="0" indent="0" algn="ctr">
              <a:buNone/>
              <a:defRPr sz="11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0E7C3CC1-6543-4EF6-9216-3C850F1F74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48913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9CC17448-C153-4D93-B869-7F978F3469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28048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EBA87624-0B0A-43EE-8A48-DD08FBAF83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07184" y="3643407"/>
            <a:ext cx="1870145" cy="1373977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5923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32DBE6C-028F-4B5B-972E-A834A7820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0903FE-236D-461C-A0A5-116592BEE53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7" name="図プレースホルダー 58">
            <a:extLst>
              <a:ext uri="{FF2B5EF4-FFF2-40B4-BE49-F238E27FC236}">
                <a16:creationId xmlns:a16="http://schemas.microsoft.com/office/drawing/2014/main" id="{3E2692C2-5219-4E37-96EB-42D0888463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99029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D5AA3E9E-6396-4ECA-9AD2-7D1767EF61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9527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AA92D34A-191C-402B-8660-996C026B12A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0253" y="1791923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5" name="図プレースホルダー 58">
            <a:extLst>
              <a:ext uri="{FF2B5EF4-FFF2-40B4-BE49-F238E27FC236}">
                <a16:creationId xmlns:a16="http://schemas.microsoft.com/office/drawing/2014/main" id="{77698729-97E6-47AC-ADC9-0E7E5B3A26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99029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6" name="図プレースホルダー 58">
            <a:extLst>
              <a:ext uri="{FF2B5EF4-FFF2-40B4-BE49-F238E27FC236}">
                <a16:creationId xmlns:a16="http://schemas.microsoft.com/office/drawing/2014/main" id="{E8784E77-6950-4FAA-83C4-D4574FD5F28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09527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7" name="図プレースホルダー 58">
            <a:extLst>
              <a:ext uri="{FF2B5EF4-FFF2-40B4-BE49-F238E27FC236}">
                <a16:creationId xmlns:a16="http://schemas.microsoft.com/office/drawing/2014/main" id="{064732E8-D964-4822-B6BF-9CCC9D28DE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50253" y="4500170"/>
            <a:ext cx="2188605" cy="1517025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ja-JP" altLang="en-US" sz="1100" b="1" dirty="0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00340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5E1FEE3E-1B4E-4BDE-80DD-A7C61E0C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0691813" cy="7559676"/>
          </a:xfrm>
          <a:prstGeom prst="rect">
            <a:avLst/>
          </a:prstGeom>
        </p:spPr>
      </p:pic>
      <p:sp>
        <p:nvSpPr>
          <p:cNvPr id="59" name="図プレースホルダー 58">
            <a:extLst>
              <a:ext uri="{FF2B5EF4-FFF2-40B4-BE49-F238E27FC236}">
                <a16:creationId xmlns:a16="http://schemas.microsoft.com/office/drawing/2014/main" id="{295F4CDD-D142-48B5-96F4-4BB440E20A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9113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5C2D46-ABD9-47A7-8682-C6C0347C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43079" y="7250573"/>
            <a:ext cx="2405658" cy="230832"/>
          </a:xfrm>
          <a:noFill/>
        </p:spPr>
        <p:txBody>
          <a:bodyPr wrap="square" rtlCol="0">
            <a:spAutoFit/>
          </a:bodyPr>
          <a:lstStyle>
            <a:lvl1pPr>
              <a:defRPr kumimoji="1" lang="en-US" altLang="ja-JP" sz="900" b="1" smtClean="0">
                <a:solidFill>
                  <a:srgbClr val="F39800"/>
                </a:solidFill>
                <a:latin typeface="+mn-ea"/>
              </a:defRPr>
            </a:lvl1pPr>
          </a:lstStyle>
          <a:p>
            <a:pPr algn="ctr"/>
            <a:r>
              <a:rPr lang="en-US" altLang="ja-JP" dirty="0"/>
              <a:t>- </a:t>
            </a:r>
            <a:fld id="{DFE08C22-053B-3C49-B8BB-21FC17935DB3}" type="slidenum">
              <a:rPr smtClean="0"/>
              <a:pPr algn="ctr"/>
              <a:t>‹#›</a:t>
            </a:fld>
            <a:r>
              <a:rPr lang="ja-JP" altLang="en-US" dirty="0"/>
              <a:t> </a:t>
            </a:r>
            <a:r>
              <a:rPr lang="en-US" altLang="ja-JP" dirty="0"/>
              <a:t>-</a:t>
            </a:r>
            <a:endParaRPr lang="ja-JP" altLang="en-US" dirty="0"/>
          </a:p>
        </p:txBody>
      </p:sp>
      <p:sp>
        <p:nvSpPr>
          <p:cNvPr id="10" name="図プレースホルダー 58">
            <a:extLst>
              <a:ext uri="{FF2B5EF4-FFF2-40B4-BE49-F238E27FC236}">
                <a16:creationId xmlns:a16="http://schemas.microsoft.com/office/drawing/2014/main" id="{32E00E23-9988-4B80-9FC2-E40C2E05DE9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78619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1" name="図プレースホルダー 58">
            <a:extLst>
              <a:ext uri="{FF2B5EF4-FFF2-40B4-BE49-F238E27FC236}">
                <a16:creationId xmlns:a16="http://schemas.microsoft.com/office/drawing/2014/main" id="{F4013610-1A15-4BE7-910E-409CC07C9E3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8126" y="407662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2" name="図プレースホルダー 58">
            <a:extLst>
              <a:ext uri="{FF2B5EF4-FFF2-40B4-BE49-F238E27FC236}">
                <a16:creationId xmlns:a16="http://schemas.microsoft.com/office/drawing/2014/main" id="{62AC19F3-2711-43C9-9BA1-4E07A44B82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249113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3" name="図プレースホルダー 58">
            <a:extLst>
              <a:ext uri="{FF2B5EF4-FFF2-40B4-BE49-F238E27FC236}">
                <a16:creationId xmlns:a16="http://schemas.microsoft.com/office/drawing/2014/main" id="{F981FA04-0998-40C5-BE4E-B9ADEC7633A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19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  <p:sp>
        <p:nvSpPr>
          <p:cNvPr id="14" name="図プレースホルダー 58">
            <a:extLst>
              <a:ext uri="{FF2B5EF4-FFF2-40B4-BE49-F238E27FC236}">
                <a16:creationId xmlns:a16="http://schemas.microsoft.com/office/drawing/2014/main" id="{9C7266B3-AAAE-4453-99DC-4071917D14B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08126" y="5459765"/>
            <a:ext cx="1397936" cy="1215148"/>
          </a:xfrm>
          <a:prstGeom prst="rect">
            <a:avLst/>
          </a:prstGeom>
          <a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buNone/>
              <a:defRPr sz="900" b="1">
                <a:solidFill>
                  <a:schemeClr val="bg1">
                    <a:lumMod val="65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defRPr>
            </a:lvl1pPr>
          </a:lstStyle>
          <a:p>
            <a:r>
              <a:rPr kumimoji="1" lang="ja-JP" altLang="en-US" dirty="0"/>
              <a:t>アイコンをクリックして絵・写真を追加</a:t>
            </a:r>
          </a:p>
        </p:txBody>
      </p:sp>
    </p:spTree>
    <p:extLst>
      <p:ext uri="{BB962C8B-B14F-4D97-AF65-F5344CB8AC3E}">
        <p14:creationId xmlns:p14="http://schemas.microsoft.com/office/powerpoint/2010/main" val="210007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831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42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96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176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85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913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784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2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08C22-053B-3C49-B8BB-21FC17935D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8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76" r:id="rId16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12.png"/><Relationship Id="rId9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FFBE34-40D6-0C03-E1A9-FA48027447D8}"/>
              </a:ext>
            </a:extLst>
          </p:cNvPr>
          <p:cNvGrpSpPr/>
          <p:nvPr/>
        </p:nvGrpSpPr>
        <p:grpSpPr>
          <a:xfrm>
            <a:off x="-1" y="0"/>
            <a:ext cx="10691813" cy="7559675"/>
            <a:chOff x="177783" y="145417"/>
            <a:chExt cx="10337442" cy="715554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37BC5D-6BC5-C943-862A-F8323AFA0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783" y="145417"/>
              <a:ext cx="10337442" cy="7155543"/>
            </a:xfrm>
            <a:prstGeom prst="rect">
              <a:avLst/>
            </a:prstGeom>
          </p:spPr>
        </p:pic>
        <p:sp>
          <p:nvSpPr>
            <p:cNvPr id="2" name="正方形/長方形 1"/>
            <p:cNvSpPr/>
            <p:nvPr/>
          </p:nvSpPr>
          <p:spPr>
            <a:xfrm>
              <a:off x="5648240" y="3621106"/>
              <a:ext cx="3890627" cy="1885244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16" y="3066909"/>
            <a:ext cx="3142762" cy="29345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1383302" y="1980151"/>
            <a:ext cx="7772401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</a:rPr>
              <a:t>Educación y carreras a</a:t>
            </a: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</a:rPr>
              <a:t>seguir en Japón</a:t>
            </a:r>
            <a:endParaRPr kumimoji="1" lang="ja-JP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5826246" y="4146918"/>
            <a:ext cx="2564663" cy="4565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rgbClr val="FA9B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</a:t>
            </a:r>
            <a:r>
              <a:rPr kumimoji="1" lang="en-US" altLang="ja-JP" b="0" i="0" u="none" kern="1200" cap="none" spc="0" normalizeH="0" baseline="0" noProof="0" dirty="0" err="1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eptiembre</a:t>
            </a:r>
            <a:r>
              <a:rPr kumimoji="1" lang="en-US" altLang="ja-JP" b="0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2024</a:t>
            </a:r>
            <a:endParaRPr kumimoji="1" lang="ja-JP" altLang="en-US" b="0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134678" y="4756978"/>
            <a:ext cx="5499790" cy="5920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s-ES_tradnl" altLang="ja-JP" sz="2400" b="1" i="0" u="non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</a:rPr>
              <a:t>Asociación Internacional de Aichi</a:t>
            </a:r>
            <a:endParaRPr kumimoji="1" lang="ja-JP" altLang="en-US" sz="2400" b="1" i="0" u="none" kern="1200" cap="none" spc="0" normalizeH="0" baseline="0" noProof="0" dirty="0">
              <a:ln>
                <a:noFill/>
              </a:ln>
              <a:solidFill>
                <a:srgbClr val="FA9B00"/>
              </a:solidFill>
              <a:effectLst/>
              <a:uLnTx/>
              <a:uFillTx/>
              <a:latin typeface="ARial" panose="020B06040202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4825458" y="3796653"/>
            <a:ext cx="456623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～ </a:t>
            </a:r>
            <a:r>
              <a:rPr kumimoji="1" lang="es-E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Versión de la prefectura de Aichi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A9B00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～</a:t>
            </a:r>
          </a:p>
        </p:txBody>
      </p:sp>
    </p:spTree>
    <p:extLst>
      <p:ext uri="{BB962C8B-B14F-4D97-AF65-F5344CB8AC3E}">
        <p14:creationId xmlns:p14="http://schemas.microsoft.com/office/powerpoint/2010/main" val="23555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1" y="949612"/>
            <a:ext cx="5392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②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parcial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71A35B-EBD9-1ABA-1C19-F1550305D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06264" y="5284394"/>
            <a:ext cx="1576312" cy="145881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8932ABC-B8EA-2A8D-A2AC-4EF9A986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26" y="5309739"/>
            <a:ext cx="1390057" cy="13900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71E7394-2D03-1570-C7CC-845518453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72" y="4526431"/>
            <a:ext cx="900000" cy="90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C92A81B-40FD-7BDD-C707-332026E0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000" y="4450330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5CBE61F-9A4C-25E3-6189-00DA2DBD3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68789" y="5053588"/>
            <a:ext cx="1153660" cy="164111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1C8EA25-05CB-03F8-1A5B-0B53AC8AD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000" y="5468602"/>
            <a:ext cx="815620" cy="75507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EB7C3435-1AEB-B528-DA97-6EF51D7EB6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316" y="4794526"/>
            <a:ext cx="1331221" cy="11448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EFFD296-0AD3-9B63-4CB9-A2256AAA2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4236" y="5366951"/>
            <a:ext cx="1637504" cy="139526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DB9A30C-A401-6443-1E84-B9BE92108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841" y="4515528"/>
            <a:ext cx="900000" cy="900000"/>
          </a:xfrm>
          <a:prstGeom prst="rect">
            <a:avLst/>
          </a:prstGeom>
        </p:spPr>
      </p:pic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5C625DC-CF60-7A85-4B56-F0AD37E62A9D}"/>
              </a:ext>
            </a:extLst>
          </p:cNvPr>
          <p:cNvSpPr/>
          <p:nvPr/>
        </p:nvSpPr>
        <p:spPr>
          <a:xfrm>
            <a:off x="1485382" y="3683893"/>
            <a:ext cx="3868854" cy="684541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s-E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(Ej.) Un día en una preparatoria nocturna de tiempo parcial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624668" y="1453190"/>
            <a:ext cx="8408332" cy="2326647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◆ </a:t>
            </a:r>
            <a:r>
              <a:rPr lang="es-ES_tradnl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¡Se puede estudiar trabajando!</a:t>
            </a:r>
            <a:endParaRPr lang="en-US" altLang="ja-JP" sz="2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901700" indent="-3587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4 horas diarias de clase desde</a:t>
            </a:r>
            <a:r>
              <a:rPr lang="en-U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“</a:t>
            </a:r>
            <a:r>
              <a:rPr lang="es-E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mediodía</a:t>
            </a:r>
            <a:r>
              <a:rPr lang="en-U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” </a:t>
            </a:r>
            <a:r>
              <a:rPr lang="es-E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o </a:t>
            </a:r>
            <a:r>
              <a:rPr lang="en-U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“</a:t>
            </a:r>
            <a:r>
              <a:rPr lang="es-E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nocturno</a:t>
            </a:r>
            <a:r>
              <a:rPr lang="en-U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”</a:t>
            </a:r>
          </a:p>
          <a:p>
            <a:pPr marL="901700" indent="-3587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puede tardar más de 3 años para graduarse </a:t>
            </a:r>
            <a:br>
              <a:rPr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n-U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</a:t>
            </a:r>
            <a:r>
              <a:rPr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si pone empeño puede hacerse en 3 años)</a:t>
            </a:r>
            <a:endParaRPr lang="ja-JP" altLang="en-US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53" name="矢印: 右 52">
            <a:extLst>
              <a:ext uri="{FF2B5EF4-FFF2-40B4-BE49-F238E27FC236}">
                <a16:creationId xmlns:a16="http://schemas.microsoft.com/office/drawing/2014/main" id="{8FA9AF2F-AB26-E7DB-EB13-CEC4107C95C8}"/>
              </a:ext>
            </a:extLst>
          </p:cNvPr>
          <p:cNvSpPr/>
          <p:nvPr/>
        </p:nvSpPr>
        <p:spPr>
          <a:xfrm>
            <a:off x="2843341" y="5577499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右 53">
            <a:extLst>
              <a:ext uri="{FF2B5EF4-FFF2-40B4-BE49-F238E27FC236}">
                <a16:creationId xmlns:a16="http://schemas.microsoft.com/office/drawing/2014/main" id="{49BF12C5-E2BA-A0DC-219E-607983229FD9}"/>
              </a:ext>
            </a:extLst>
          </p:cNvPr>
          <p:cNvSpPr/>
          <p:nvPr/>
        </p:nvSpPr>
        <p:spPr>
          <a:xfrm>
            <a:off x="5167140" y="5577499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右 54">
            <a:extLst>
              <a:ext uri="{FF2B5EF4-FFF2-40B4-BE49-F238E27FC236}">
                <a16:creationId xmlns:a16="http://schemas.microsoft.com/office/drawing/2014/main" id="{C1E2750C-9563-ECE6-B132-4A573A49E8F2}"/>
              </a:ext>
            </a:extLst>
          </p:cNvPr>
          <p:cNvSpPr/>
          <p:nvPr/>
        </p:nvSpPr>
        <p:spPr>
          <a:xfrm>
            <a:off x="7745969" y="5584502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7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341080" y="499896"/>
            <a:ext cx="8615720" cy="664113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622180"/>
              </p:ext>
            </p:extLst>
          </p:nvPr>
        </p:nvGraphicFramePr>
        <p:xfrm>
          <a:off x="1576786" y="1066962"/>
          <a:ext cx="8073841" cy="4774321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2360214">
                  <a:extLst>
                    <a:ext uri="{9D8B030D-6E8A-4147-A177-3AD203B41FA5}">
                      <a16:colId xmlns:a16="http://schemas.microsoft.com/office/drawing/2014/main" val="3153154533"/>
                    </a:ext>
                  </a:extLst>
                </a:gridCol>
                <a:gridCol w="5713627">
                  <a:extLst>
                    <a:ext uri="{9D8B030D-6E8A-4147-A177-3AD203B41FA5}">
                      <a16:colId xmlns:a16="http://schemas.microsoft.com/office/drawing/2014/main" val="2687327723"/>
                    </a:ext>
                  </a:extLst>
                </a:gridCol>
              </a:tblGrid>
              <a:tr h="21795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Colegios de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tiempo parcial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diurno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ts val="2700"/>
                        </a:lnSpc>
                        <a:spcBef>
                          <a:spcPts val="30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s-E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Tienen el mismo horario de estudio que colegios de tiempo completo</a:t>
                      </a:r>
                      <a:b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ja-JP" altLang="en-US" sz="22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1" lang="en-US" altLang="ja-JP" sz="22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Hay 2 </a:t>
                      </a:r>
                      <a:r>
                        <a:rPr kumimoji="1" lang="en-US" altLang="ja-JP" sz="22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grupos</a:t>
                      </a:r>
                      <a:r>
                        <a:rPr kumimoji="1" lang="ja-JP" altLang="en-US" sz="22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）</a:t>
                      </a:r>
                      <a:endParaRPr kumimoji="1" lang="en-US" altLang="ja-JP" sz="22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marL="107950" indent="66675" algn="l">
                        <a:lnSpc>
                          <a:spcPts val="2700"/>
                        </a:lnSpc>
                        <a:spcBef>
                          <a:spcPts val="30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Primer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grupo</a:t>
                      </a:r>
                      <a:r>
                        <a:rPr kumimoji="1" lang="ja-JP" altLang="en-US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9:00 </a:t>
                      </a:r>
                      <a:r>
                        <a:rPr kumimoji="1" lang="es-ES_tradnl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 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13:00</a:t>
                      </a:r>
                    </a:p>
                    <a:p>
                      <a:pPr marL="107950" indent="66675" algn="l">
                        <a:lnSpc>
                          <a:spcPts val="2700"/>
                        </a:lnSpc>
                        <a:spcBef>
                          <a:spcPts val="30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Segundo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grupo</a:t>
                      </a:r>
                      <a:r>
                        <a:rPr kumimoji="1" lang="ja-JP" altLang="en-US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10:50 </a:t>
                      </a:r>
                      <a:r>
                        <a:rPr kumimoji="1" lang="es-ES_tradnl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 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15:20</a:t>
                      </a:r>
                      <a:endParaRPr kumimoji="1" lang="ja-JP" altLang="en-US" sz="24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0451558"/>
                  </a:ext>
                </a:extLst>
              </a:tr>
              <a:tr h="25947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Colegios de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tiempo parcial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nocturno</a:t>
                      </a:r>
                      <a:endParaRPr kumimoji="1" lang="ja-JP" alt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ts val="2700"/>
                        </a:lnSpc>
                        <a:spcBef>
                          <a:spcPts val="30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17:00 </a:t>
                      </a:r>
                      <a:r>
                        <a:rPr kumimoji="1" lang="es-ES_tradnl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 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21:00</a:t>
                      </a:r>
                    </a:p>
                    <a:p>
                      <a:pPr marL="108000" indent="0" algn="l">
                        <a:lnSpc>
                          <a:spcPts val="2700"/>
                        </a:lnSpc>
                        <a:spcBef>
                          <a:spcPts val="30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es-ES_tradnl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Hay refrigerio escolar</a:t>
                      </a:r>
                    </a:p>
                    <a:p>
                      <a:pPr marL="358775" indent="-250825" algn="l">
                        <a:lnSpc>
                          <a:spcPts val="2700"/>
                        </a:lnSpc>
                        <a:spcBef>
                          <a:spcPts val="300"/>
                        </a:spcBef>
                        <a:buClr>
                          <a:schemeClr val="accent6"/>
                        </a:buClr>
                        <a:buFontTx/>
                        <a:buNone/>
                      </a:pPr>
                      <a:r>
                        <a:rPr kumimoji="1" lang="ja-JP" altLang="en-US" sz="22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1" lang="es-ES" altLang="ja-JP" sz="22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Hay colegios donde el refrigerio se puede tomar antes de las actividades escolares o en los descansos intermedios de las actividades</a:t>
                      </a:r>
                      <a:r>
                        <a:rPr kumimoji="1" lang="ja-JP" altLang="en-US" sz="22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679628728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793581" y="6308396"/>
            <a:ext cx="780143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puede estudiar y trabajar a la vez</a:t>
            </a:r>
            <a:endParaRPr kumimoji="1" lang="en-US" altLang="ja-JP" sz="20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3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Puede graduarse en 3 años en colegios de tiempo parcial diurno</a:t>
            </a:r>
            <a:endParaRPr kumimoji="1" lang="ja-JP" altLang="en-US" sz="20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5694296" y="600426"/>
            <a:ext cx="3792673" cy="470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  <a:buClr>
                <a:schemeClr val="accent6"/>
              </a:buClr>
            </a:pPr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※</a:t>
            </a: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 horario es un ejemplo</a:t>
            </a:r>
            <a:endParaRPr kumimoji="1" lang="ja-JP" altLang="en-US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8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8FF10D-17DE-7646-C946-EF629E122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86" y="5194297"/>
            <a:ext cx="1098202" cy="10419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10E4A9B-CBDE-9682-B90F-36BAC1E6E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929" y="2656151"/>
            <a:ext cx="1674957" cy="15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13808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344424" y="1139907"/>
            <a:ext cx="4664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③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Correspondencia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8" name="四角形 2845">
            <a:extLst>
              <a:ext uri="{FF2B5EF4-FFF2-40B4-BE49-F238E27FC236}">
                <a16:creationId xmlns:a16="http://schemas.microsoft.com/office/drawing/2014/main" id="{8DA5F876-705D-8F35-FDD2-4535919B2407}"/>
              </a:ext>
            </a:extLst>
          </p:cNvPr>
          <p:cNvSpPr txBox="1">
            <a:spLocks/>
          </p:cNvSpPr>
          <p:nvPr/>
        </p:nvSpPr>
        <p:spPr>
          <a:xfrm>
            <a:off x="1671430" y="1853517"/>
            <a:ext cx="8080583" cy="475664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indent="-446088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◆ </a:t>
            </a: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No necesitan asistir a clase</a:t>
            </a:r>
            <a:b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todos los días</a:t>
            </a:r>
            <a:endParaRPr lang="en-US" altLang="ja-JP" sz="2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533400" indent="-355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Estudiar en casa por su cuenta</a:t>
            </a:r>
          </a:p>
          <a:p>
            <a:pPr marL="533400" indent="-355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Ir a clase en días fijos</a:t>
            </a:r>
          </a:p>
          <a:p>
            <a:pPr marL="533400" indent="-355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Algunas escuelas ofrecen estudios</a:t>
            </a:r>
            <a:br>
              <a:rPr lang="es-ES" altLang="ja-JP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 línea</a:t>
            </a:r>
          </a:p>
          <a:p>
            <a:pPr marL="533400" indent="-355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Tienen que presentar informes</a:t>
            </a:r>
          </a:p>
          <a:p>
            <a:pPr marL="533400" indent="-355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puede tardar más de 3 años para graduarse </a:t>
            </a:r>
            <a:br>
              <a:rPr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(si pone empeño puede hacerse en 3 años)</a:t>
            </a:r>
            <a:endParaRPr lang="ja-JP" altLang="en-US" sz="26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DD1E0C-429A-8737-4018-0F59DDAFB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948" y="2791726"/>
            <a:ext cx="2318320" cy="20250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B10F54-FB02-23C3-6D5F-9C74635AF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948" y="828791"/>
            <a:ext cx="1884466" cy="18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732921" y="321304"/>
            <a:ext cx="9599581" cy="6806780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EBDAC5-5BDB-4C28-9362-F649738CCDF3}"/>
              </a:ext>
            </a:extLst>
          </p:cNvPr>
          <p:cNvSpPr txBox="1"/>
          <p:nvPr/>
        </p:nvSpPr>
        <p:spPr>
          <a:xfrm>
            <a:off x="928689" y="440730"/>
            <a:ext cx="605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④ </a:t>
            </a:r>
            <a:r>
              <a:rPr kumimoji="1" lang="es-ES_tradnl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Escuela secundaria flexible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EE2228-57FA-469B-8474-7ED068B8D9AE}"/>
              </a:ext>
            </a:extLst>
          </p:cNvPr>
          <p:cNvSpPr txBox="1"/>
          <p:nvPr/>
        </p:nvSpPr>
        <p:spPr>
          <a:xfrm>
            <a:off x="6481054" y="424741"/>
            <a:ext cx="370776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Los alumnos pueden estudiar alternando entre cursos a tiempo completo, a tiempo parcial y por correspondencia.</a:t>
            </a:r>
            <a:endParaRPr kumimoji="1" lang="ja-JP" altLang="en-US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F2C7E9BB-7EED-4A92-9AFC-B8F15F5B2650}"/>
              </a:ext>
            </a:extLst>
          </p:cNvPr>
          <p:cNvSpPr/>
          <p:nvPr/>
        </p:nvSpPr>
        <p:spPr>
          <a:xfrm>
            <a:off x="973721" y="1500683"/>
            <a:ext cx="3976166" cy="664607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Ejemplo</a:t>
            </a:r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:</a:t>
            </a:r>
            <a:br>
              <a:rPr kumimoji="1" lang="es-ES" altLang="ja-JP" b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b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Tres años de bachillerato flexible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2937F00-1779-4B94-9C3F-A156F179440A}"/>
              </a:ext>
            </a:extLst>
          </p:cNvPr>
          <p:cNvSpPr txBox="1"/>
          <p:nvPr/>
        </p:nvSpPr>
        <p:spPr>
          <a:xfrm>
            <a:off x="3980315" y="2268160"/>
            <a:ext cx="28861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lnSpc>
                <a:spcPts val="1800"/>
              </a:lnSpc>
            </a:pPr>
            <a:r>
              <a:rPr kumimoji="1" lang="ja-JP" alt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  <a:r>
              <a:rPr kumimoji="1" lang="es-ES" altLang="ja-JP" sz="16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2º año: matrícula en cursos por correspondencia y regulares</a:t>
            </a:r>
            <a:endParaRPr kumimoji="1" lang="en-US" altLang="ja-JP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0B43164-18CB-4C36-820B-EE3D46E4F6B7}"/>
              </a:ext>
            </a:extLst>
          </p:cNvPr>
          <p:cNvSpPr txBox="1"/>
          <p:nvPr/>
        </p:nvSpPr>
        <p:spPr>
          <a:xfrm>
            <a:off x="6983930" y="2268160"/>
            <a:ext cx="33485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lnSpc>
                <a:spcPts val="1800"/>
              </a:lnSpc>
            </a:pPr>
            <a:r>
              <a:rPr kumimoji="1" lang="ja-JP" altLang="en-US" sz="16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★</a:t>
            </a:r>
            <a:r>
              <a:rPr kumimoji="1" lang="es-ES" altLang="ja-JP" sz="16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3er año: matrícula en asignaturas por correspondencia, regulares y a tiempo completo</a:t>
            </a:r>
            <a:endParaRPr kumimoji="1" lang="en-US" altLang="ja-JP" sz="1600" b="1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CC60A5-99BB-45A0-A7B9-3A19B778331E}"/>
              </a:ext>
            </a:extLst>
          </p:cNvPr>
          <p:cNvSpPr txBox="1"/>
          <p:nvPr/>
        </p:nvSpPr>
        <p:spPr>
          <a:xfrm>
            <a:off x="916536" y="2268160"/>
            <a:ext cx="2886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lnSpc>
                <a:spcPts val="1800"/>
              </a:lnSpc>
            </a:pPr>
            <a:r>
              <a:rPr kumimoji="1" lang="ja-JP" altLang="en-US" sz="1600" spc="-50" dirty="0">
                <a:latin typeface="Arial" panose="020B0604020202020204" pitchFamily="34" charset="0"/>
                <a:cs typeface="Arial" panose="020B0604020202020204" pitchFamily="34" charset="0"/>
              </a:rPr>
              <a:t>★</a:t>
            </a:r>
            <a:r>
              <a:rPr kumimoji="1" lang="es-ES" altLang="ja-JP" sz="16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1er año: matrícula en cursos por correspondencia</a:t>
            </a:r>
            <a:endParaRPr kumimoji="1" lang="en-US" altLang="ja-JP" sz="16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C790C029-99D5-3532-DC12-44C7966DC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63044"/>
              </p:ext>
            </p:extLst>
          </p:nvPr>
        </p:nvGraphicFramePr>
        <p:xfrm>
          <a:off x="4099226" y="3026328"/>
          <a:ext cx="288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5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Tiempo</a:t>
                      </a:r>
                      <a:endParaRPr kumimoji="1" lang="ja-JP" altLang="en-US" sz="1600" spc="-5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Lun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Mar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Mie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Jue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Vie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3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5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D1B9079E-A25C-3796-E557-C18833FEC4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69766"/>
              </p:ext>
            </p:extLst>
          </p:nvPr>
        </p:nvGraphicFramePr>
        <p:xfrm>
          <a:off x="973721" y="3026328"/>
          <a:ext cx="288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5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Tiempo</a:t>
                      </a:r>
                      <a:endParaRPr kumimoji="1" lang="ja-JP" altLang="en-US" sz="1600" spc="-5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Lun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Mar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Mie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Jue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Vie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3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5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graphicFrame>
        <p:nvGraphicFramePr>
          <p:cNvPr id="40" name="表 39">
            <a:extLst>
              <a:ext uri="{FF2B5EF4-FFF2-40B4-BE49-F238E27FC236}">
                <a16:creationId xmlns:a16="http://schemas.microsoft.com/office/drawing/2014/main" id="{853DF3AE-26C9-4388-0F8D-6A532876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542879"/>
              </p:ext>
            </p:extLst>
          </p:nvPr>
        </p:nvGraphicFramePr>
        <p:xfrm>
          <a:off x="7224730" y="3026328"/>
          <a:ext cx="2880000" cy="36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34652184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9175302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931487438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5778904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16318065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0947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5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Tiempo</a:t>
                      </a:r>
                      <a:endParaRPr kumimoji="1" lang="ja-JP" altLang="en-US" sz="1600" spc="-5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Lun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Mar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Mie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Jue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spc="-6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Vie</a:t>
                      </a:r>
                      <a:endParaRPr kumimoji="1" lang="ja-JP" altLang="en-US" sz="1600" spc="-6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784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49534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16786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3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4485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4819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5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67128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</a:t>
                      </a:r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4970222"/>
                  </a:ext>
                </a:extLst>
              </a:tr>
            </a:tbl>
          </a:graphicData>
        </a:graphic>
      </p:graphicFrame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EDD5DD2-DBE4-497C-650B-6514FA295D74}"/>
              </a:ext>
            </a:extLst>
          </p:cNvPr>
          <p:cNvSpPr txBox="1"/>
          <p:nvPr/>
        </p:nvSpPr>
        <p:spPr>
          <a:xfrm>
            <a:off x="8246915" y="1621476"/>
            <a:ext cx="1947313" cy="46800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C:</a:t>
            </a:r>
            <a:r>
              <a:rPr kumimoji="1" lang="es-ES_tradnl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Correspondencia</a:t>
            </a:r>
            <a:endParaRPr kumimoji="1" lang="ja-JP" altLang="en-US" sz="1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FA46E75-2050-FC4E-8E30-0C4307FF5F96}"/>
              </a:ext>
            </a:extLst>
          </p:cNvPr>
          <p:cNvSpPr txBox="1"/>
          <p:nvPr/>
        </p:nvSpPr>
        <p:spPr>
          <a:xfrm>
            <a:off x="5580027" y="1621476"/>
            <a:ext cx="1240724" cy="468000"/>
          </a:xfrm>
          <a:prstGeom prst="rect">
            <a:avLst/>
          </a:prstGeom>
          <a:solidFill>
            <a:srgbClr val="FF99F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A:</a:t>
            </a:r>
            <a:r>
              <a:rPr kumimoji="1" lang="es-ES_tradnl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 completo</a:t>
            </a:r>
            <a:endParaRPr kumimoji="1" lang="ja-JP" altLang="en-US" sz="1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555E448-CD29-32C9-4A98-58F3DA187A05}"/>
              </a:ext>
            </a:extLst>
          </p:cNvPr>
          <p:cNvSpPr txBox="1"/>
          <p:nvPr/>
        </p:nvSpPr>
        <p:spPr>
          <a:xfrm>
            <a:off x="6913471" y="1621476"/>
            <a:ext cx="1240724" cy="468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kumimoji="1" lang="en-US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B:</a:t>
            </a:r>
            <a:r>
              <a:rPr kumimoji="1" lang="es-ES_tradnl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 parcial</a:t>
            </a:r>
            <a:endParaRPr kumimoji="1" lang="ja-JP" altLang="en-US" sz="1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89E3B53F-E41D-7B9A-0C8B-C8F9F6F11839}"/>
              </a:ext>
            </a:extLst>
          </p:cNvPr>
          <p:cNvCxnSpPr>
            <a:cxnSpLocks/>
          </p:cNvCxnSpPr>
          <p:nvPr/>
        </p:nvCxnSpPr>
        <p:spPr>
          <a:xfrm flipH="1" flipV="1">
            <a:off x="2692400" y="6146511"/>
            <a:ext cx="269236" cy="69565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B887E32F-72EF-2309-EC57-A6403A550232}"/>
              </a:ext>
            </a:extLst>
          </p:cNvPr>
          <p:cNvCxnSpPr>
            <a:cxnSpLocks/>
          </p:cNvCxnSpPr>
          <p:nvPr/>
        </p:nvCxnSpPr>
        <p:spPr>
          <a:xfrm flipV="1">
            <a:off x="4337409" y="6058992"/>
            <a:ext cx="3602618" cy="1094873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E6D925C6-6804-4F70-7F00-EED53FEC276B}"/>
              </a:ext>
            </a:extLst>
          </p:cNvPr>
          <p:cNvCxnSpPr>
            <a:cxnSpLocks/>
          </p:cNvCxnSpPr>
          <p:nvPr/>
        </p:nvCxnSpPr>
        <p:spPr>
          <a:xfrm flipV="1">
            <a:off x="4438599" y="6153552"/>
            <a:ext cx="511288" cy="736675"/>
          </a:xfrm>
          <a:prstGeom prst="straightConnector1">
            <a:avLst/>
          </a:prstGeom>
          <a:ln w="38100">
            <a:solidFill>
              <a:srgbClr val="66FF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041370C-DBA1-4217-9337-34EE9334578D}"/>
              </a:ext>
            </a:extLst>
          </p:cNvPr>
          <p:cNvSpPr/>
          <p:nvPr/>
        </p:nvSpPr>
        <p:spPr>
          <a:xfrm>
            <a:off x="1944934" y="6767549"/>
            <a:ext cx="3032483" cy="540000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50"/>
              </a:lnSpc>
            </a:pPr>
            <a:r>
              <a:rPr kumimoji="1" lang="es-ES" altLang="ja-JP" sz="1600" b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Estudiar en casa en días y horas no lectivos</a:t>
            </a:r>
            <a:endParaRPr kumimoji="1" lang="ja-JP" altLang="en-US" sz="1600" b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1229DB-5526-4ACA-8DD0-008C35AEF60C}"/>
              </a:ext>
            </a:extLst>
          </p:cNvPr>
          <p:cNvSpPr txBox="1"/>
          <p:nvPr/>
        </p:nvSpPr>
        <p:spPr>
          <a:xfrm>
            <a:off x="1317266" y="927181"/>
            <a:ext cx="4821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graduación tras adquirir al menos 74 créditos</a:t>
            </a:r>
            <a:endParaRPr kumimoji="1" lang="ja-JP" altLang="en-US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939801" y="796060"/>
            <a:ext cx="86056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（３）</a:t>
            </a:r>
            <a:r>
              <a:rPr kumimoji="1" lang="es-ES" altLang="ja-JP" sz="27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Tipo de cursos en la secundaria superior</a:t>
            </a:r>
            <a:endParaRPr kumimoji="1" lang="ja-JP" altLang="en-US" sz="27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796" y="1322886"/>
            <a:ext cx="7812000" cy="648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36538"/>
              </p:ext>
            </p:extLst>
          </p:nvPr>
        </p:nvGraphicFramePr>
        <p:xfrm>
          <a:off x="1248796" y="1591952"/>
          <a:ext cx="8747819" cy="5166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4804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6593015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15461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Cursos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generales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aprende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las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materias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necesarias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para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continuar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estudios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superiores</a:t>
                      </a:r>
                      <a:endParaRPr kumimoji="1" lang="en-US" altLang="ja-JP" sz="24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_tradnl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Cursos</a:t>
                      </a:r>
                      <a:r>
                        <a:rPr kumimoji="1" lang="ja-JP" altLang="en-US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_tradnl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generals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Departamento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Exploración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Futura,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Departamento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1" lang="en-US" altLang="ja-JP" sz="240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Exploración</a:t>
                      </a:r>
                      <a:r>
                        <a:rPr kumimoji="1" lang="en-U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regional, etc.</a:t>
                      </a:r>
                      <a:endParaRPr kumimoji="1" lang="ja-JP" altLang="en-US" sz="24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20126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Cursos de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especialidad</a:t>
                      </a:r>
                      <a:endParaRPr kumimoji="1" lang="ja-JP" altLang="en-US" sz="2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aprende técnicas y conocimientos prácticos</a:t>
                      </a:r>
                      <a:endParaRPr kumimoji="1" lang="en-US" altLang="ja-JP" sz="24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Cursos de agricultura, industria, comercio, bienestar social, economía doméstica (vida y cultura), Relaciones Internacionales y Otros</a:t>
                      </a:r>
                      <a:endParaRPr kumimoji="1" lang="ja-JP" altLang="en-US" sz="24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739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Cursos más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generales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4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Puede elegir de acuerdo con sus intereses</a:t>
                      </a:r>
                      <a:endParaRPr kumimoji="1" lang="en-US" altLang="ja-JP" sz="24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3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688434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5035864"/>
            <a:ext cx="6645856" cy="326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806697" y="876372"/>
            <a:ext cx="6723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（４）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Elegir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una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519446-BE99-4A18-B67E-ECAAF3535A3C}"/>
              </a:ext>
            </a:extLst>
          </p:cNvPr>
          <p:cNvSpPr txBox="1"/>
          <p:nvPr/>
        </p:nvSpPr>
        <p:spPr>
          <a:xfrm>
            <a:off x="1863944" y="1673120"/>
            <a:ext cx="7403530" cy="46806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3050" indent="-273050">
              <a:spcBef>
                <a:spcPts val="600"/>
              </a:spcBef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Decidir en función de lo que quiere estudiar</a:t>
            </a:r>
            <a:b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y lo que le gusta</a:t>
            </a:r>
          </a:p>
          <a:p>
            <a:pPr marL="273050" indent="-273050">
              <a:spcBef>
                <a:spcPts val="600"/>
              </a:spcBef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Pensar en lo que quiere hacer después</a:t>
            </a:r>
            <a:b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 graduarse de la preparatoria</a:t>
            </a:r>
          </a:p>
          <a:p>
            <a:pPr marL="273050" indent="-273050">
              <a:spcBef>
                <a:spcPts val="600"/>
              </a:spcBef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Consultar tasas de matrícula y otros costes</a:t>
            </a:r>
          </a:p>
          <a:p>
            <a:pPr marL="273050" indent="-273050">
              <a:spcBef>
                <a:spcPts val="600"/>
              </a:spcBef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Experimente el ambiente escolar</a:t>
            </a:r>
          </a:p>
          <a:p>
            <a:pPr marL="273050" indent="-273050">
              <a:spcBef>
                <a:spcPts val="600"/>
              </a:spcBef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Hablar con los padres o profesores en la escuela</a:t>
            </a:r>
          </a:p>
          <a:p>
            <a:pPr marL="273050" indent="-273050">
              <a:spcBef>
                <a:spcPts val="600"/>
              </a:spcBef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Preguntar a las personas mayores sobre sus experiencias y cómo es la escuela</a:t>
            </a:r>
          </a:p>
          <a:p>
            <a:pPr marL="273050" indent="-273050">
              <a:spcBef>
                <a:spcPts val="600"/>
              </a:spcBef>
              <a:tabLst>
                <a:tab pos="6183313" algn="l"/>
              </a:tabLst>
            </a:pP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Descubrir si la escuela está a una distancia que pueda recorrer desde su casa	</a:t>
            </a:r>
            <a:r>
              <a:rPr kumimoji="1" lang="en-U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…, etc.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AE0E60-1714-E4E9-51AE-74644D320589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660" y="1396247"/>
            <a:ext cx="5256000" cy="64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496381E-57DC-45AC-9E5F-34132714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057" y="1410554"/>
            <a:ext cx="1994320" cy="17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893803" y="252248"/>
            <a:ext cx="9312800" cy="697524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15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F7E9DD-6925-460F-859D-199B16689999}"/>
              </a:ext>
            </a:extLst>
          </p:cNvPr>
          <p:cNvSpPr txBox="1"/>
          <p:nvPr/>
        </p:nvSpPr>
        <p:spPr>
          <a:xfrm>
            <a:off x="1830660" y="3798622"/>
            <a:ext cx="61583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Guía de búsqueda de las escuelas prefectorales de Aichi: «¡Buscar Mi Escuela!»</a:t>
            </a:r>
            <a:endParaRPr kumimoji="1" lang="ja-JP" altLang="en-US" sz="17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2C6912-8459-465C-9645-A9B6F95D6745}"/>
              </a:ext>
            </a:extLst>
          </p:cNvPr>
          <p:cNvSpPr txBox="1"/>
          <p:nvPr/>
        </p:nvSpPr>
        <p:spPr>
          <a:xfrm>
            <a:off x="1814191" y="4942745"/>
            <a:ext cx="66233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Página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las </a:t>
            </a: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preparatorias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municipales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Nagoya (</a:t>
            </a: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Inicio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7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95A905-4BF6-4CF1-AC2D-003DC08F9E29}"/>
              </a:ext>
            </a:extLst>
          </p:cNvPr>
          <p:cNvSpPr txBox="1"/>
          <p:nvPr/>
        </p:nvSpPr>
        <p:spPr>
          <a:xfrm>
            <a:off x="1233295" y="4551346"/>
            <a:ext cx="879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Las preparatorias de la ciudad de Nagoya se presentan aquí</a:t>
            </a:r>
            <a:endParaRPr kumimoji="1" lang="ja-JP" altLang="en-US" sz="20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233393" y="3168753"/>
            <a:ext cx="7521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/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Los institutos de la prefectura de Aichi se pueden encontrar en  «¡Buscar Mi Escuela!» </a:t>
            </a:r>
            <a:endParaRPr kumimoji="1" lang="ja-JP" altLang="en-US" sz="20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A124C2E-998C-491D-A89F-039AF29EFF87}"/>
              </a:ext>
            </a:extLst>
          </p:cNvPr>
          <p:cNvSpPr txBox="1"/>
          <p:nvPr/>
        </p:nvSpPr>
        <p:spPr>
          <a:xfrm>
            <a:off x="1217865" y="1019986"/>
            <a:ext cx="9189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La prefectura de Aichi cuenta con dos preparatorias nacionales</a:t>
            </a:r>
            <a:endParaRPr kumimoji="1" lang="ja-JP" altLang="en-US" sz="20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0A79F6AA-DFDE-4D80-8C4D-BB3214DF9567}"/>
              </a:ext>
            </a:extLst>
          </p:cNvPr>
          <p:cNvSpPr txBox="1"/>
          <p:nvPr/>
        </p:nvSpPr>
        <p:spPr>
          <a:xfrm>
            <a:off x="1893984" y="2311008"/>
            <a:ext cx="53042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 adscrita a la Universidad de Educación de Aichi</a:t>
            </a:r>
            <a:endParaRPr kumimoji="1" lang="ja-JP" altLang="en-US" sz="1700" b="1" dirty="0">
              <a:solidFill>
                <a:srgbClr val="0070C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C40F3CC-E796-4B9A-BF80-37F191D4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466" y="5399447"/>
            <a:ext cx="1599062" cy="1722917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214695" y="334872"/>
            <a:ext cx="7209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（５）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Cómo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encontrar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una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05CAAEA-9C5D-4C42-8507-015B21896DB5}"/>
              </a:ext>
            </a:extLst>
          </p:cNvPr>
          <p:cNvSpPr txBox="1"/>
          <p:nvPr/>
        </p:nvSpPr>
        <p:spPr>
          <a:xfrm>
            <a:off x="1245597" y="5667221"/>
            <a:ext cx="6623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/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Se puede encontrar las preparatorias privadas</a:t>
            </a:r>
            <a:b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dentro de la prefectura de Aichi</a:t>
            </a:r>
            <a:endParaRPr kumimoji="1" lang="ja-JP" altLang="en-US" sz="20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9382608-A04D-4D08-BE89-37B1107ACFB2}"/>
              </a:ext>
            </a:extLst>
          </p:cNvPr>
          <p:cNvSpPr txBox="1"/>
          <p:nvPr/>
        </p:nvSpPr>
        <p:spPr>
          <a:xfrm>
            <a:off x="1821246" y="6296632"/>
            <a:ext cx="71150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Página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las </a:t>
            </a: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preparatorias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privadas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Aichi (</a:t>
            </a:r>
            <a:r>
              <a:rPr lang="en-US" altLang="ja-JP" sz="17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Inicio</a:t>
            </a:r>
            <a:r>
              <a:rPr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7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ED3AF0F-9BAC-4476-99BF-534FA38F45F9}"/>
              </a:ext>
            </a:extLst>
          </p:cNvPr>
          <p:cNvSpPr txBox="1"/>
          <p:nvPr/>
        </p:nvSpPr>
        <p:spPr>
          <a:xfrm>
            <a:off x="1918293" y="1377148"/>
            <a:ext cx="75661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Instituto de Enseñanza Secundaria y Bachillerato adscrito</a:t>
            </a:r>
            <a:br>
              <a:rPr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 la Facultad de Educación de la Universidad de Nagoya</a:t>
            </a:r>
            <a:endParaRPr kumimoji="1" lang="ja-JP" altLang="en-US" sz="17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D2F382-EAF3-3AEE-68E3-99661436E884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500" y="822347"/>
            <a:ext cx="6948000" cy="648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2204C48-661D-4377-ADD9-7AE20E3F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791" y="1453159"/>
            <a:ext cx="828000" cy="828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A5EC36D-8D78-4274-BDAC-E691147FC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271" y="2272257"/>
            <a:ext cx="828000" cy="82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4A56846-42A2-48CB-8A10-42BEBE084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69" y="3475418"/>
            <a:ext cx="997438" cy="99743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F118858-AEDD-4D51-9AC6-41B9DABDC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336" y="4885241"/>
            <a:ext cx="900000" cy="90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97DF28A-7895-4088-9294-1092EEE7A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089" y="6089689"/>
            <a:ext cx="900000" cy="900000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58ED61-4068-4DB6-B182-D4AD527B2CC1}"/>
              </a:ext>
            </a:extLst>
          </p:cNvPr>
          <p:cNvSpPr txBox="1"/>
          <p:nvPr/>
        </p:nvSpPr>
        <p:spPr>
          <a:xfrm>
            <a:off x="1465390" y="6656958"/>
            <a:ext cx="5866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https://www.aichi-shigaku.gr.jp/contents/school.htm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AD46976-326F-4B0F-8A28-DFF49938D48B}"/>
              </a:ext>
            </a:extLst>
          </p:cNvPr>
          <p:cNvSpPr txBox="1"/>
          <p:nvPr/>
        </p:nvSpPr>
        <p:spPr>
          <a:xfrm>
            <a:off x="3442471" y="5230170"/>
            <a:ext cx="4576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https://www.nagoya-c.ed.jp/highschool/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FC1F5CA-7BA6-4038-A807-F8DC3A0616DA}"/>
              </a:ext>
            </a:extLst>
          </p:cNvPr>
          <p:cNvSpPr txBox="1"/>
          <p:nvPr/>
        </p:nvSpPr>
        <p:spPr>
          <a:xfrm>
            <a:off x="3735787" y="4095800"/>
            <a:ext cx="4480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https://aichi-school-navi.aichi-c.ed.jp/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7F6D46F-77AF-4DDB-B94F-7404F1B055F1}"/>
              </a:ext>
            </a:extLst>
          </p:cNvPr>
          <p:cNvSpPr txBox="1"/>
          <p:nvPr/>
        </p:nvSpPr>
        <p:spPr>
          <a:xfrm>
            <a:off x="3507254" y="2641291"/>
            <a:ext cx="41049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http://www.auehs.aichi-edu.ac.jp/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33CCC0-5F2B-4A4A-9478-78F877ACDE5A}"/>
              </a:ext>
            </a:extLst>
          </p:cNvPr>
          <p:cNvSpPr txBox="1"/>
          <p:nvPr/>
        </p:nvSpPr>
        <p:spPr>
          <a:xfrm>
            <a:off x="4009913" y="1933703"/>
            <a:ext cx="4497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https://highschl.educa.nagoya-u.ac.jp/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90422" y="211992"/>
            <a:ext cx="9681670" cy="692854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D38340-87E1-72E6-EF55-88FA60C25AFB}"/>
              </a:ext>
            </a:extLst>
          </p:cNvPr>
          <p:cNvSpPr txBox="1"/>
          <p:nvPr/>
        </p:nvSpPr>
        <p:spPr>
          <a:xfrm>
            <a:off x="1421009" y="419140"/>
            <a:ext cx="8044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6</a:t>
            </a:r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）</a:t>
            </a:r>
            <a:r>
              <a:rPr kumimoji="1" lang="es-E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Costo de la secundaria superior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84FB141-28CE-09F1-FF6F-C4DDFE661C35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912" y="889190"/>
            <a:ext cx="6768000" cy="648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874576" y="291905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15" y="136759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547867"/>
              </p:ext>
            </p:extLst>
          </p:nvPr>
        </p:nvGraphicFramePr>
        <p:xfrm>
          <a:off x="953825" y="1111561"/>
          <a:ext cx="9355571" cy="49255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89375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666625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2156075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1727496">
                  <a:extLst>
                    <a:ext uri="{9D8B030D-6E8A-4147-A177-3AD203B41FA5}">
                      <a16:colId xmlns:a16="http://schemas.microsoft.com/office/drawing/2014/main" val="677832052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38262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Tipos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Secundaria superior pública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5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Secundaria superior</a:t>
                      </a:r>
                      <a:r>
                        <a:rPr kumimoji="1" lang="ja-JP" altLang="en-US" sz="15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 </a:t>
                      </a:r>
                      <a:r>
                        <a:rPr kumimoji="1" lang="es-ES_tradnl" altLang="ja-JP" sz="15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privada</a:t>
                      </a:r>
                      <a:endParaRPr kumimoji="1" lang="en-US" altLang="ja-JP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2231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Tiempo</a:t>
                      </a:r>
                      <a:r>
                        <a:rPr kumimoji="1" lang="en-US" altLang="ja-JP" sz="15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5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completo</a:t>
                      </a:r>
                      <a:endParaRPr kumimoji="1" lang="ja-JP" altLang="en-US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5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Tiempo</a:t>
                      </a:r>
                      <a:r>
                        <a:rPr kumimoji="1" lang="en-US" altLang="ja-JP" sz="15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5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parcial</a:t>
                      </a:r>
                      <a:endParaRPr kumimoji="1" lang="ja-JP" altLang="en-US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5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correspondencia</a:t>
                      </a:r>
                      <a:endParaRPr kumimoji="1" lang="ja-JP" altLang="en-US" sz="15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Tiempo</a:t>
                      </a:r>
                      <a:r>
                        <a:rPr kumimoji="1" lang="en-US" altLang="ja-JP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completo</a:t>
                      </a:r>
                      <a:endParaRPr kumimoji="1" lang="ja-JP" altLang="en-US" sz="14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446395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Mensualidad</a:t>
                      </a:r>
                      <a:endParaRPr kumimoji="1" lang="en-US" altLang="ja-JP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escolar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Anual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s-ES_tradnl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118,800</a:t>
                      </a:r>
                      <a:endParaRPr kumimoji="1" lang="es-ES_tradnl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Anual entre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22,800</a:t>
                      </a: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～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32,400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Un crédito,</a:t>
                      </a: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336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Anual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aprox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400,000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403881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Costo de </a:t>
                      </a:r>
                      <a:r>
                        <a:rPr kumimoji="1" lang="en-US" altLang="ja-JP" sz="16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ingreso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5,650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2,100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500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aprox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200,000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1464822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Costo de PTA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(Asoc. Padres de familia) </a:t>
                      </a: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y del consejo estudiantil</a:t>
                      </a:r>
                      <a:endParaRPr kumimoji="1" lang="en-US" altLang="ja-JP" sz="15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Mensual</a:t>
                      </a:r>
                      <a:r>
                        <a:rPr kumimoji="1" lang="ja-JP" altLang="en-US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aprox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6,000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Anual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7,550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para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cursos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diurnos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4,350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para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cursos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nocturnos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s-E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incluyendo el fondo</a:t>
                      </a:r>
                      <a:br>
                        <a:rPr kumimoji="1" lang="es-E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</a:br>
                      <a:r>
                        <a:rPr kumimoji="1" lang="es-E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de reserva)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Anual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aprox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35,000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recolección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de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cuotas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escolares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Anual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aprox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20,000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7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Costo del almuerzo escolar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Sin almuerzo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Mensual </a:t>
                      </a: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5,300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(Solo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en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nocturna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Sin almuerzo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s-ES_tradnl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Sin almuerzo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403881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Costo del Examen</a:t>
                      </a:r>
                    </a:p>
                  </a:txBody>
                  <a:tcPr marL="36000" marR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2,200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950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ja-JP" sz="14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aprox</a:t>
                      </a:r>
                      <a:r>
                        <a:rPr kumimoji="1" lang="en-US" altLang="ja-JP" sz="14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ja-JP" altLang="en-US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￥</a:t>
                      </a: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14,000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8C6374FF-1075-D8B7-AA4E-FB6E74BF35C4}"/>
              </a:ext>
            </a:extLst>
          </p:cNvPr>
          <p:cNvSpPr txBox="1"/>
          <p:nvPr/>
        </p:nvSpPr>
        <p:spPr>
          <a:xfrm>
            <a:off x="1196822" y="6120333"/>
            <a:ext cx="8914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buClr>
                <a:srgbClr val="FF3399"/>
              </a:buClr>
            </a:pPr>
            <a:r>
              <a: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※</a:t>
            </a:r>
            <a:r>
              <a:rPr kumimoji="1" lang="es-E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 mediados de noviembre se anunciará el costo del examen del Año Reiwa 7 (2025)</a:t>
            </a:r>
            <a:r>
              <a: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88900" indent="-88900">
              <a:buClr>
                <a:srgbClr val="FF3399"/>
              </a:buClr>
            </a:pPr>
            <a:r>
              <a: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※</a:t>
            </a:r>
            <a:r>
              <a:rPr kumimoji="1" lang="es-E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Además de lo anterior se deben pagar el costo de los libros de texto, viajes escolares, materiales educativos, uniformes escolares, transporte, etc.</a:t>
            </a:r>
            <a:r>
              <a: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algn="r">
              <a:buClr>
                <a:srgbClr val="FF3399"/>
              </a:buClr>
            </a:pPr>
            <a:r>
              <a:rPr kumimoji="1" lang="ja-JP" altLang="en-US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　★</a:t>
            </a:r>
            <a:r>
              <a:rPr kumimoji="1" lang="es-E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Otros en la página de inicio de Aichiken Kyōiku Iinkai </a:t>
            </a:r>
            <a:r>
              <a: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</a:t>
            </a:r>
            <a:r>
              <a:rPr kumimoji="1" lang="es-E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Actualizado en julio 2024</a:t>
            </a:r>
            <a:r>
              <a: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17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831" y="507999"/>
            <a:ext cx="9583033" cy="6585501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187083" y="621809"/>
            <a:ext cx="849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_tradnl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Principales sistemas de subsidio principales</a:t>
            </a:r>
            <a:endParaRPr kumimoji="1" lang="en-US" altLang="ja-JP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4143078" y="1145239"/>
            <a:ext cx="6107157" cy="423863"/>
          </a:xfrm>
          <a:prstGeom prst="roundRect">
            <a:avLst>
              <a:gd name="adj" fmla="val 47333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 anchorCtr="0">
            <a:spAutoFit/>
          </a:bodyPr>
          <a:lstStyle/>
          <a:p>
            <a:pPr algn="ctr">
              <a:buClr>
                <a:srgbClr val="FF3399"/>
              </a:buClr>
            </a:pPr>
            <a:r>
              <a:rPr kumimoji="1" lang="es-ES" altLang="ja-JP" sz="1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pueden solicitar en la secundaria superior donde ingresó.</a:t>
            </a:r>
            <a:endParaRPr kumimoji="1" lang="en-US" altLang="ja-JP" sz="1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B779928E-25FC-EF50-E789-2EFFF409B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621938"/>
              </p:ext>
            </p:extLst>
          </p:nvPr>
        </p:nvGraphicFramePr>
        <p:xfrm>
          <a:off x="1149420" y="1712764"/>
          <a:ext cx="9100816" cy="52251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51080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1251122">
                  <a:extLst>
                    <a:ext uri="{9D8B030D-6E8A-4147-A177-3AD203B41FA5}">
                      <a16:colId xmlns:a16="http://schemas.microsoft.com/office/drawing/2014/main" val="2038933338"/>
                    </a:ext>
                  </a:extLst>
                </a:gridCol>
                <a:gridCol w="1514938">
                  <a:extLst>
                    <a:ext uri="{9D8B030D-6E8A-4147-A177-3AD203B41FA5}">
                      <a16:colId xmlns:a16="http://schemas.microsoft.com/office/drawing/2014/main" val="2840290565"/>
                    </a:ext>
                  </a:extLst>
                </a:gridCol>
                <a:gridCol w="3483676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</a:tblGrid>
              <a:tr h="5942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Subsidios y becas</a:t>
                      </a:r>
                      <a:endParaRPr kumimoji="1" lang="ja-JP" altLang="en-US" sz="20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Dirigido a</a:t>
                      </a:r>
                      <a:endParaRPr kumimoji="1" lang="ja-JP" altLang="en-US" sz="16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Se debe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devolver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Contenido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731697"/>
                  </a:ext>
                </a:extLst>
              </a:tr>
              <a:tr h="10320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Subvención de apoyo para la matrícula de la preparatoria</a:t>
                      </a:r>
                      <a:endParaRPr kumimoji="1" lang="ja-JP" altLang="en-US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Nacional, Público, Privado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no es </a:t>
                      </a: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necesario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Matrícula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gratuita</a:t>
                      </a:r>
                      <a:endParaRPr kumimoji="1" lang="en-US" altLang="ja-JP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※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Importe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limitado</a:t>
                      </a:r>
                      <a:endParaRPr kumimoji="1" lang="ja-JP" altLang="en-US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7193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Subsidio para pagar el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ingreso escolar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Privado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no es </a:t>
                      </a: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necesario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Subsidio parcial para los gastos de ingreso</a:t>
                      </a:r>
                      <a:endParaRPr kumimoji="1" lang="ja-JP" altLang="en-US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1003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Subsidio para pagar la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mensualidad escolar</a:t>
                      </a:r>
                      <a:endParaRPr kumimoji="1" lang="es-ES_tradnl" altLang="ja-JP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Privado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no es </a:t>
                      </a: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necesario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Subsidio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parcial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para 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pagar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la 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mensualidad</a:t>
                      </a:r>
                      <a:r>
                        <a:rPr kumimoji="1" lang="ja-JP" altLang="en-US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escolar</a:t>
                      </a:r>
                      <a:endParaRPr kumimoji="1" lang="ja-JP" altLang="en-US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8444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Préstamo del fondo de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becas</a:t>
                      </a:r>
                      <a:endParaRPr kumimoji="1" lang="es-ES_tradnl" altLang="ja-JP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Nacional, Público, Privado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1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necesario</a:t>
                      </a:r>
                      <a:endParaRPr kumimoji="1" lang="ja-JP" altLang="en-US" sz="1800" b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Mensualidad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entre ¥11,000〜¥35,000</a:t>
                      </a:r>
                      <a:endParaRPr kumimoji="1" lang="en-US" altLang="ja-JP" sz="14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0320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Monto de la </a:t>
                      </a: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beca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para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estudiantes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de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20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superior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Nacional, Público, Privado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no es </a:t>
                      </a:r>
                      <a:r>
                        <a:rPr kumimoji="1" lang="en-US" altLang="ja-JP" sz="1800" baseline="0" dirty="0" err="1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necesario</a:t>
                      </a:r>
                      <a:endParaRPr kumimoji="1" lang="ja-JP" altLang="en-US" sz="18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Apoyo aparte de la mensualidad escolar para</a:t>
                      </a:r>
                      <a:r>
                        <a:rPr kumimoji="1" lang="ja-JP" altLang="en-US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000" baseline="0" dirty="0">
                          <a:latin typeface="Arial" panose="020B0604020202020204" pitchFamily="34" charset="0"/>
                          <a:ea typeface="ＭＳ Ｐゴシック" panose="020B0600070205080204" pitchFamily="50" charset="-128"/>
                          <a:cs typeface="Arial" panose="020B0604020202020204" pitchFamily="34" charset="0"/>
                        </a:rPr>
                        <a:t>el costo de libros, etc.</a:t>
                      </a:r>
                      <a:endParaRPr kumimoji="1" lang="en-US" altLang="ja-JP" sz="2000" baseline="0" dirty="0"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0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2FD42157-BCB3-A40B-E82A-435C7B130169}"/>
              </a:ext>
            </a:extLst>
          </p:cNvPr>
          <p:cNvSpPr/>
          <p:nvPr/>
        </p:nvSpPr>
        <p:spPr>
          <a:xfrm>
            <a:off x="757196" y="305758"/>
            <a:ext cx="9624963" cy="692173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Noto Sans JP"/>
            </a:endParaRPr>
          </a:p>
          <a:p>
            <a:pPr algn="ctr"/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endParaRPr lang="en-US" altLang="ja-JP" dirty="0">
              <a:solidFill>
                <a:srgbClr val="000000"/>
              </a:solidFill>
              <a:latin typeface="Noto Sans JP"/>
            </a:endParaRPr>
          </a:p>
          <a:p>
            <a:r>
              <a:rPr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豊田西高校</a:t>
            </a:r>
            <a:endParaRPr kumimoji="1" lang="ja-JP" altLang="en-US" dirty="0"/>
          </a:p>
        </p:txBody>
      </p:sp>
      <p:sp>
        <p:nvSpPr>
          <p:cNvPr id="8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1452363" y="1342115"/>
            <a:ext cx="8234627" cy="828000"/>
          </a:xfrm>
          <a:prstGeom prst="roundRect">
            <a:avLst>
              <a:gd name="adj" fmla="val 43918"/>
            </a:avLst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2600"/>
              </a:lnSpc>
            </a:pPr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¿El resultado del examen se determina solo </a:t>
            </a:r>
            <a:b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por los puntos del examen?</a:t>
            </a:r>
            <a:r>
              <a:rPr kumimoji="1" lang="en-U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endParaRPr kumimoji="1" lang="ja-JP" altLang="en-US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46398" y="2200429"/>
            <a:ext cx="925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＜</a:t>
            </a:r>
            <a:r>
              <a:rPr kumimoji="1" lang="es-ES_tradnl" altLang="ja-JP" sz="1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Respuesta</a:t>
            </a:r>
            <a:r>
              <a:rPr kumimoji="1" lang="ja-JP" altLang="en-US" sz="1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＞ </a:t>
            </a:r>
            <a:r>
              <a:rPr kumimoji="1" lang="es-ES" altLang="ja-JP" sz="24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¡No se determina solo por los puntos del examen!</a:t>
            </a:r>
            <a:endParaRPr kumimoji="1" lang="ja-JP" altLang="en-US" sz="2400" b="1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838680" y="2732164"/>
            <a:ext cx="7667433" cy="1305967"/>
          </a:xfrm>
          <a:prstGeom prst="roundRect">
            <a:avLst>
              <a:gd name="adj" fmla="val 4558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182563">
              <a:lnSpc>
                <a:spcPts val="2700"/>
              </a:lnSpc>
              <a:tabLst>
                <a:tab pos="2147888" algn="l"/>
              </a:tabLst>
            </a:pPr>
            <a:r>
              <a:rPr kumimoji="1" lang="es-ES_tradnl" altLang="ja-JP" sz="24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Reporte</a:t>
            </a: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…</a:t>
            </a:r>
            <a:r>
              <a:rPr kumimoji="1" lang="en-U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Los datos que la escuela secundaria básica</a:t>
            </a:r>
          </a:p>
          <a:p>
            <a:pPr marL="182563">
              <a:lnSpc>
                <a:spcPts val="2400"/>
              </a:lnSpc>
              <a:tabLst>
                <a:tab pos="2147888" algn="l"/>
              </a:tabLst>
            </a:pP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presenta a la escuela secundaria superior son:</a:t>
            </a:r>
            <a:r>
              <a:rPr kumimoji="1" lang="en-U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2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«</a:t>
            </a:r>
            <a:r>
              <a:rPr kumimoji="1" lang="en-US" altLang="ja-JP" sz="2200" u="sng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calificación</a:t>
            </a:r>
            <a:br>
              <a:rPr kumimoji="1" lang="en-US" altLang="ja-JP" sz="2200" u="sng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n-US" altLang="ja-JP" sz="2200" u="sng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según</a:t>
            </a:r>
            <a:r>
              <a:rPr kumimoji="1" lang="en-US" altLang="ja-JP" sz="2200" u="sng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200" u="sng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</a:t>
            </a:r>
            <a:r>
              <a:rPr kumimoji="1" lang="en-US" altLang="ja-JP" sz="2200" u="sng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200" u="sng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reporte</a:t>
            </a:r>
            <a:r>
              <a:rPr kumimoji="1" lang="en-US" altLang="ja-JP" sz="22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» </a:t>
            </a:r>
            <a:r>
              <a:rPr kumimoji="1" lang="en-U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y </a:t>
            </a:r>
            <a:r>
              <a:rPr kumimoji="1" lang="es-ES" altLang="ja-JP" sz="22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«</a:t>
            </a:r>
            <a:r>
              <a:rPr kumimoji="1" lang="es-ES" altLang="ja-JP" sz="2200" u="sng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actitud en la vida escolar</a:t>
            </a:r>
            <a:r>
              <a:rPr kumimoji="1" lang="es-ES" altLang="ja-JP" sz="22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»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en-US" altLang="ja-JP" sz="2000" b="1" u="sng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6521802" y="4406283"/>
            <a:ext cx="3654164" cy="1269980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Número de días de asistencia, actividades extracurriculares, actividades en el consejo estudiantil, etc.</a:t>
            </a:r>
            <a:endParaRPr kumimoji="1" lang="en-US" altLang="ja-JP" u="sng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046397" y="4276890"/>
            <a:ext cx="5224004" cy="1563053"/>
          </a:xfrm>
          <a:prstGeom prst="roundRect">
            <a:avLst>
              <a:gd name="adj" fmla="val 9877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Total de calificaciones (5 a 1) de 9 materias en el reporte</a:t>
            </a:r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b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※</a:t>
            </a: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 punto máximo es 45</a:t>
            </a:r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252000" indent="-252000">
              <a:buFont typeface="Arial" panose="020B0604020202020204" pitchFamily="34" charset="0"/>
              <a:buChar char="•"/>
              <a:tabLst>
                <a:tab pos="1698625" algn="l"/>
              </a:tabLst>
            </a:pP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Calificación del estudiante del 3er grado de la escuela secundaria básica</a:t>
            </a:r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en-US" altLang="ja-JP" u="sng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866556" y="5950134"/>
            <a:ext cx="9515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FF3399"/>
              </a:buClr>
            </a:pPr>
            <a:r>
              <a:rPr kumimoji="1" lang="es-ES" altLang="ja-JP" sz="28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¡Las actividades diarias en la escuela son importantes!</a:t>
            </a:r>
            <a:endParaRPr kumimoji="1" lang="en-US" altLang="ja-JP" sz="2800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>
              <a:buClr>
                <a:srgbClr val="FF3399"/>
              </a:buClr>
            </a:pP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evalúa«la puntualidad», «el cumplimiento con la obligación</a:t>
            </a:r>
            <a:b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 presentar las tareas», «la actitud durante la clase», etc.</a:t>
            </a:r>
            <a:endParaRPr kumimoji="1" lang="ja-JP" altLang="en-US" sz="20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0" name="スライド番号プレースホルダー 3">
            <a:extLst>
              <a:ext uri="{FF2B5EF4-FFF2-40B4-BE49-F238E27FC236}">
                <a16:creationId xmlns:a16="http://schemas.microsoft.com/office/drawing/2014/main" id="{5C366C4A-394D-4536-A7F7-D1FB32A4B489}"/>
              </a:ext>
            </a:extLst>
          </p:cNvPr>
          <p:cNvSpPr txBox="1">
            <a:spLocks/>
          </p:cNvSpPr>
          <p:nvPr/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右矢印 1"/>
          <p:cNvSpPr/>
          <p:nvPr/>
        </p:nvSpPr>
        <p:spPr>
          <a:xfrm rot="5913329">
            <a:off x="3405499" y="3949246"/>
            <a:ext cx="468000" cy="32979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4318101" flipH="1">
            <a:off x="6941775" y="3923134"/>
            <a:ext cx="540000" cy="3600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FDEA1AA-CEE7-4173-B758-D5397DAC8FF8}"/>
              </a:ext>
            </a:extLst>
          </p:cNvPr>
          <p:cNvSpPr txBox="1"/>
          <p:nvPr/>
        </p:nvSpPr>
        <p:spPr>
          <a:xfrm>
            <a:off x="777895" y="578155"/>
            <a:ext cx="9604264" cy="45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0" indent="-901700">
              <a:lnSpc>
                <a:spcPts val="2800"/>
              </a:lnSpc>
            </a:pPr>
            <a:r>
              <a:rPr kumimoji="1" lang="ja-JP" altLang="en-US" sz="26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</a:t>
            </a:r>
            <a:r>
              <a:rPr kumimoji="1" lang="en-US" altLang="ja-JP" sz="26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7</a:t>
            </a:r>
            <a:r>
              <a:rPr kumimoji="1" lang="ja-JP" altLang="en-US" sz="26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）</a:t>
            </a:r>
            <a:r>
              <a:rPr kumimoji="1" lang="es-ES" altLang="ja-JP" sz="26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Pruebas de admisión de la preparatoria</a:t>
            </a:r>
            <a:endParaRPr kumimoji="1" lang="ja-JP" altLang="en-US" sz="24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4908B93-AE13-44EA-B5DD-29F00F5A7415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43" b="-69031"/>
          <a:stretch/>
        </p:blipFill>
        <p:spPr>
          <a:xfrm>
            <a:off x="1046397" y="1011133"/>
            <a:ext cx="7164000" cy="10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4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9BC21F87-1F94-4C35-AA2B-1F802996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28" y="351478"/>
            <a:ext cx="9203669" cy="678914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</a:t>
            </a:fld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7BB9EA39-C97C-B12F-851F-1765CFE3F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866522"/>
              </p:ext>
            </p:extLst>
          </p:nvPr>
        </p:nvGraphicFramePr>
        <p:xfrm>
          <a:off x="2372597" y="516667"/>
          <a:ext cx="7527986" cy="645185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03077">
                  <a:extLst>
                    <a:ext uri="{9D8B030D-6E8A-4147-A177-3AD203B41FA5}">
                      <a16:colId xmlns:a16="http://schemas.microsoft.com/office/drawing/2014/main" val="356765379"/>
                    </a:ext>
                  </a:extLst>
                </a:gridCol>
                <a:gridCol w="3242246">
                  <a:extLst>
                    <a:ext uri="{9D8B030D-6E8A-4147-A177-3AD203B41FA5}">
                      <a16:colId xmlns:a16="http://schemas.microsoft.com/office/drawing/2014/main" val="2602259453"/>
                    </a:ext>
                  </a:extLst>
                </a:gridCol>
                <a:gridCol w="3051810">
                  <a:extLst>
                    <a:ext uri="{9D8B030D-6E8A-4147-A177-3AD203B41FA5}">
                      <a16:colId xmlns:a16="http://schemas.microsoft.com/office/drawing/2014/main" val="1277759741"/>
                    </a:ext>
                  </a:extLst>
                </a:gridCol>
                <a:gridCol w="630853">
                  <a:extLst>
                    <a:ext uri="{9D8B030D-6E8A-4147-A177-3AD203B41FA5}">
                      <a16:colId xmlns:a16="http://schemas.microsoft.com/office/drawing/2014/main" val="3798535086"/>
                    </a:ext>
                  </a:extLst>
                </a:gridCol>
              </a:tblGrid>
              <a:tr h="384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/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Camino a seguir después de graduarse de la secundaria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/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P.2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146835"/>
                  </a:ext>
                </a:extLst>
              </a:tr>
              <a:tr h="384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2.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¿Qué hacer después de graduarse de la secundaria?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P.3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6567241"/>
                  </a:ext>
                </a:extLst>
              </a:tr>
              <a:tr h="384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3.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Qué hacer después de la enseñanza secundaria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P.5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5615636"/>
                  </a:ext>
                </a:extLst>
              </a:tr>
              <a:tr h="384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4.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Acerca de la secundaria superior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P.6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522424"/>
                  </a:ext>
                </a:extLst>
              </a:tr>
              <a:tr h="648000">
                <a:tc gridSpan="2">
                  <a:txBody>
                    <a:bodyPr/>
                    <a:lstStyle/>
                    <a:p>
                      <a:pPr marL="542925" indent="-365125">
                        <a:lnSpc>
                          <a:spcPts val="1500"/>
                        </a:lnSpc>
                        <a:tabLst>
                          <a:tab pos="3589338" algn="r"/>
                        </a:tabLst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¿Cuál es la diferencia</a:t>
                      </a:r>
                      <a:r>
                        <a:rPr kumimoji="1" lang="ja-JP" altLang="en-US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</a:t>
                      </a:r>
                      <a:r>
                        <a:rPr kumimoji="1" lang="ja-JP" altLang="en-US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 6</a:t>
                      </a:r>
                      <a:b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secundaria superior y secundaria básica?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(5)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Cómo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encontrar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una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preparatoria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P.15</a:t>
                      </a: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579035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marL="177800" indent="0">
                        <a:lnSpc>
                          <a:spcPts val="1500"/>
                        </a:lnSpc>
                        <a:tabLst>
                          <a:tab pos="3589338" algn="r"/>
                        </a:tabLst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preparatoria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 7</a:t>
                      </a: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8775" indent="-358775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(6) </a:t>
                      </a: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Costo de la secundaria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superior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P.16</a:t>
                      </a: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58775" indent="-358775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08833"/>
                  </a:ext>
                </a:extLst>
              </a:tr>
              <a:tr h="297438">
                <a:tc gridSpan="2">
                  <a:txBody>
                    <a:bodyPr/>
                    <a:lstStyle/>
                    <a:p>
                      <a:pPr marL="536575" indent="-358775">
                        <a:lnSpc>
                          <a:spcPts val="1500"/>
                        </a:lnSpc>
                        <a:tabLst>
                          <a:tab pos="3589338" algn="r"/>
                        </a:tabLst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(3)</a:t>
                      </a: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Tipo de cursos en la secundaria 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P.13</a:t>
                      </a:r>
                      <a:b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superior</a:t>
                      </a:r>
                      <a:endParaRPr kumimoji="1" lang="en-US" altLang="ja-JP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4013" indent="-354013"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(7)</a:t>
                      </a: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Pruebas de admisión de la 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P.18</a:t>
                      </a:r>
                      <a:b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preparatoria</a:t>
                      </a: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  <a:tabLst>
                          <a:tab pos="3411538" algn="r"/>
                        </a:tabLst>
                      </a:pP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113100"/>
                  </a:ext>
                </a:extLst>
              </a:tr>
              <a:tr h="297438">
                <a:tc gridSpan="4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89338" algn="r"/>
                        </a:tabLst>
                        <a:defRPr/>
                      </a:pP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(4)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Elegir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una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preparatoria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	P.14</a:t>
                      </a: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7800" marR="0" lvl="0" indent="0" algn="l" defTabSz="1007943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954338" algn="r"/>
                        </a:tabLst>
                        <a:defRPr/>
                      </a:pPr>
                      <a:endParaRPr kumimoji="1" lang="ja-JP" altLang="en-US" sz="14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F398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72175"/>
                  </a:ext>
                </a:extLst>
              </a:tr>
              <a:tr h="384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5.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Sobre las escuelas técnicas superiores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P.27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375760"/>
                  </a:ext>
                </a:extLst>
              </a:tr>
              <a:tr h="57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Colegios vocacionales y colegios con especialidades técnicas</a:t>
                      </a:r>
                      <a:endParaRPr kumimoji="1" lang="en-US" altLang="ja-JP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P.29</a:t>
                      </a:r>
                      <a:endParaRPr kumimoji="1" lang="en-US" altLang="ja-JP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445462"/>
                  </a:ext>
                </a:extLst>
              </a:tr>
              <a:tr h="5017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7.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 ejemplo para elegir la carrera a seguir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P.32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418225"/>
                  </a:ext>
                </a:extLst>
              </a:tr>
              <a:tr h="57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8.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¿Qué se necesita para continuar estudiando la </a:t>
                      </a:r>
                      <a:b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ja-JP" altLang="en-US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superior?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P.35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76262"/>
                  </a:ext>
                </a:extLst>
              </a:tr>
              <a:tr h="384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9.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s-E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Trabaja para ti mismo a partir de ahora.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P.37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79600"/>
                  </a:ext>
                </a:extLst>
              </a:tr>
              <a:tr h="384480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Información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4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adicional</a:t>
                      </a:r>
                      <a:r>
                        <a:rPr kumimoji="1" lang="en-U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1: </a:t>
                      </a:r>
                      <a:r>
                        <a:rPr kumimoji="1" lang="en-US" altLang="ja-JP" sz="18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Institutos</a:t>
                      </a: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1" lang="en-US" altLang="ja-JP" sz="18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nocturnos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200" dirty="0"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</a:pPr>
                      <a:r>
                        <a:rPr kumimoji="1" lang="en-US" altLang="ja-JP" sz="1800" b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P.39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D7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027434"/>
                  </a:ext>
                </a:extLst>
              </a:tr>
              <a:tr h="384480">
                <a:tc gridSpan="3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s-ES" altLang="ja-JP" sz="14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Información adicional 2: </a:t>
                      </a:r>
                      <a:r>
                        <a:rPr kumimoji="1" lang="es-ES" altLang="ja-JP" sz="1800" b="0" spc="-1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Programa de Diploma del Bachillerato Internacional</a:t>
                      </a:r>
                      <a:endParaRPr kumimoji="1" lang="ja-JP" altLang="en-US" sz="1800" b="0" spc="-1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P.40</a:t>
                      </a:r>
                      <a:endParaRPr kumimoji="1" lang="ja-JP" altLang="en-US" sz="18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E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586103"/>
                  </a:ext>
                </a:extLst>
              </a:tr>
            </a:tbl>
          </a:graphicData>
        </a:graphic>
      </p:graphicFrame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E27DC12-4212-493A-995C-A3C1BF9B2F5D}"/>
              </a:ext>
            </a:extLst>
          </p:cNvPr>
          <p:cNvSpPr/>
          <p:nvPr/>
        </p:nvSpPr>
        <p:spPr>
          <a:xfrm>
            <a:off x="1100344" y="505673"/>
            <a:ext cx="1188000" cy="851636"/>
          </a:xfrm>
          <a:prstGeom prst="roundRect">
            <a:avLst/>
          </a:prstGeom>
          <a:solidFill>
            <a:srgbClr val="F39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s-ES_tradnl" altLang="ja-JP" b="1" spc="-1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Contenido 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59B92-2B19-FE27-48D0-385AD9A602F9}"/>
              </a:ext>
            </a:extLst>
          </p:cNvPr>
          <p:cNvGrpSpPr/>
          <p:nvPr/>
        </p:nvGrpSpPr>
        <p:grpSpPr>
          <a:xfrm>
            <a:off x="1165608" y="1327423"/>
            <a:ext cx="1019883" cy="5760000"/>
            <a:chOff x="1142172" y="1193522"/>
            <a:chExt cx="1019883" cy="554400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6B7054E0-821A-9399-49D9-2F8B472E2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1305832" y="3641526"/>
              <a:ext cx="5544000" cy="647992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E43588F1-FB6F-46BE-B907-A779A0755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5000"/>
                      </a14:imgEffect>
                    </a14:imgLayer>
                  </a14:imgProps>
                </a:ext>
              </a:extLst>
            </a:blip>
            <a:srcRect l="37491" r="2619"/>
            <a:stretch/>
          </p:blipFill>
          <p:spPr>
            <a:xfrm rot="5400000">
              <a:off x="-933941" y="3641526"/>
              <a:ext cx="5544000" cy="647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1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BCA097A4-EE71-7F4F-B37D-15E725DCE69A}"/>
              </a:ext>
            </a:extLst>
          </p:cNvPr>
          <p:cNvSpPr/>
          <p:nvPr/>
        </p:nvSpPr>
        <p:spPr>
          <a:xfrm>
            <a:off x="772515" y="233305"/>
            <a:ext cx="9681670" cy="692788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1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19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F24AFD0-A37E-D8E1-FAB8-0A19B75DF5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6740">
            <a:off x="1004248" y="290494"/>
            <a:ext cx="500263" cy="743362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93E3F2E0-3ABC-429D-2AE3-B14D55E33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48" y="167801"/>
            <a:ext cx="283500" cy="504000"/>
          </a:xfrm>
          <a:prstGeom prst="rect">
            <a:avLst/>
          </a:prstGeom>
        </p:spPr>
      </p:pic>
      <p:graphicFrame>
        <p:nvGraphicFramePr>
          <p:cNvPr id="225" name="表 224">
            <a:extLst>
              <a:ext uri="{FF2B5EF4-FFF2-40B4-BE49-F238E27FC236}">
                <a16:creationId xmlns:a16="http://schemas.microsoft.com/office/drawing/2014/main" id="{AC1DDA9D-E788-38E1-9A06-A6233CCBB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093748"/>
              </p:ext>
            </p:extLst>
          </p:nvPr>
        </p:nvGraphicFramePr>
        <p:xfrm>
          <a:off x="1061764" y="1120288"/>
          <a:ext cx="9169302" cy="5897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07166">
                  <a:extLst>
                    <a:ext uri="{9D8B030D-6E8A-4147-A177-3AD203B41FA5}">
                      <a16:colId xmlns:a16="http://schemas.microsoft.com/office/drawing/2014/main" val="3265908141"/>
                    </a:ext>
                  </a:extLst>
                </a:gridCol>
                <a:gridCol w="4606290">
                  <a:extLst>
                    <a:ext uri="{9D8B030D-6E8A-4147-A177-3AD203B41FA5}">
                      <a16:colId xmlns:a16="http://schemas.microsoft.com/office/drawing/2014/main" val="3335863799"/>
                    </a:ext>
                  </a:extLst>
                </a:gridCol>
                <a:gridCol w="2755846">
                  <a:extLst>
                    <a:ext uri="{9D8B030D-6E8A-4147-A177-3AD203B41FA5}">
                      <a16:colId xmlns:a16="http://schemas.microsoft.com/office/drawing/2014/main" val="1243525496"/>
                    </a:ext>
                  </a:extLst>
                </a:gridCol>
              </a:tblGrid>
              <a:tr h="3207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kumimoji="1" lang="en-US" altLang="ja-JP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kumimoji="1" lang="en-US" altLang="ja-JP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Applicable Schools</a:t>
                      </a:r>
                      <a:endParaRPr kumimoji="1" lang="en-US" altLang="ja-JP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517669504"/>
                  </a:ext>
                </a:extLst>
              </a:tr>
              <a:tr h="5374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kumimoji="1" lang="en-US" altLang="ja-JP" sz="16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general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n-US" altLang="ja-JP" sz="150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Seleccionable</a:t>
                      </a:r>
                      <a:r>
                        <a:rPr kumimoji="1" lang="en-U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hasta dos </a:t>
                      </a:r>
                      <a:r>
                        <a:rPr kumimoji="1" lang="en-US" altLang="ja-JP" sz="150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escuelas</a:t>
                      </a:r>
                      <a:endParaRPr kumimoji="1" lang="en-US" altLang="ja-JP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 examen → ver p. 20</a:t>
                      </a:r>
                      <a:endParaRPr kumimoji="1" lang="ja-JP" altLang="en-US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Implementado en todos los institutos y departamentos</a:t>
                      </a:r>
                      <a:endParaRPr kumimoji="1" lang="ja-JP" altLang="en-US" sz="15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707937893"/>
                  </a:ext>
                </a:extLst>
              </a:tr>
              <a:tr h="12338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por recomendación</a:t>
                      </a: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No se realiza ninguna prueba académica. 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 solicitantes seleccionados son juzgados exhaustivamente sobre la base de la información de las cartas de recomendación presentadas por las escuelas secundarias, entrevistas y otros factores.</a:t>
                      </a:r>
                      <a:endParaRPr kumimoji="1" lang="ja-JP" altLang="en-US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Implementado en todos los institutos y departamentos</a:t>
                      </a:r>
                      <a:endParaRPr kumimoji="1" lang="ja-JP" altLang="en-US" sz="15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828037753"/>
                  </a:ext>
                </a:extLst>
              </a:tr>
              <a:tr h="7695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6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por especialidad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hace hincapié en la motivación para aprender y la capacidad/los logros en campos relacionados con el departamento.</a:t>
                      </a:r>
                      <a:endParaRPr kumimoji="1" lang="ja-JP" altLang="en-US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aplica en algunas escuelas.</a:t>
                      </a:r>
                      <a:endParaRPr kumimoji="1" lang="ja-JP" altLang="en-US" sz="15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238484983"/>
                  </a:ext>
                </a:extLst>
              </a:tr>
              <a:tr h="8160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Examen de selección para extranjeros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El solicitante o tutor debe ser extranjero y haber vivido en Japón durante 6 años o menos después de entrar en el país.</a:t>
                      </a:r>
                      <a:r>
                        <a:rPr kumimoji="1" lang="ja-JP" altLang="es-ES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　→</a:t>
                      </a: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Ver p. 23</a:t>
                      </a:r>
                      <a:endParaRPr kumimoji="1" lang="ja-JP" altLang="en-US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aplica en algunas escuelas.</a:t>
                      </a:r>
                      <a:r>
                        <a:rPr kumimoji="1" lang="en-U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s-E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Implantado en 12 escuelas en 2025</a:t>
                      </a:r>
                      <a:r>
                        <a:rPr kumimoji="1" lang="en-U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)</a:t>
                      </a:r>
                      <a:endParaRPr kumimoji="1" lang="ja-JP" altLang="en-US" sz="15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269425652"/>
                  </a:ext>
                </a:extLst>
              </a:tr>
              <a:tr h="11564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por créditos a tiempo completo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Para estudiantes que hayan estado ausentes durante 30 días en 2.º o 3.º de secundaria, o en ambos cursos de secundaria.</a:t>
                      </a:r>
                      <a:endParaRPr kumimoji="1" lang="ja-JP" altLang="en-US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4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Realizada en preparatorias con sistema de créditos a tiempo completo (incluidas las escuelas secundarias flexibles con sistema a tiempo completo).</a:t>
                      </a:r>
                      <a:endParaRPr kumimoji="1" lang="ja-JP" altLang="en-US" sz="14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612654316"/>
                  </a:ext>
                </a:extLst>
              </a:tr>
              <a:tr h="10636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de estudiantes que regresan del extranjero</a:t>
                      </a:r>
                      <a:endParaRPr kumimoji="1" lang="ja-JP" altLang="en-US" sz="16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Para estudiantes que hayan vivido en el extranjero con sus padres durante al menos dos años consecutivos o que hayan regresado a Japón en los últimos dos años.</a:t>
                      </a:r>
                      <a:endParaRPr kumimoji="1" lang="ja-JP" altLang="en-US" sz="150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kumimoji="1" lang="es-ES" altLang="ja-JP" sz="15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aplica en algunas escuelas.</a:t>
                      </a:r>
                      <a:endParaRPr kumimoji="1" lang="ja-JP" altLang="en-US" sz="15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881821927"/>
                  </a:ext>
                </a:extLst>
              </a:tr>
            </a:tbl>
          </a:graphicData>
        </a:graphic>
      </p:graphicFrame>
      <p:sp>
        <p:nvSpPr>
          <p:cNvPr id="282" name="テキスト ボックス 281">
            <a:extLst>
              <a:ext uri="{FF2B5EF4-FFF2-40B4-BE49-F238E27FC236}">
                <a16:creationId xmlns:a16="http://schemas.microsoft.com/office/drawing/2014/main" id="{220CDFC9-BC78-3BB1-3CD0-EBF24B550175}"/>
              </a:ext>
            </a:extLst>
          </p:cNvPr>
          <p:cNvSpPr txBox="1"/>
          <p:nvPr/>
        </p:nvSpPr>
        <p:spPr>
          <a:xfrm>
            <a:off x="1447413" y="346106"/>
            <a:ext cx="8882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indent="-352425"/>
            <a:r>
              <a:rPr kumimoji="1" lang="ja-JP" altLang="en-US" sz="2200" b="1" dirty="0">
                <a:solidFill>
                  <a:srgbClr val="FF00FF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◆ </a:t>
            </a:r>
            <a:r>
              <a:rPr kumimoji="1" lang="es-ES" altLang="ja-JP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Tipos de exámenes de ingreso para escuelas preparatorias públicas (tiempo completo)</a:t>
            </a:r>
            <a:endParaRPr kumimoji="1" lang="ja-JP" altLang="en-US" sz="22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578850"/>
            <a:ext cx="9233867" cy="6338144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740264"/>
            <a:ext cx="8729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kumimoji="1" lang="ja-JP" altLang="en-US" sz="28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kumimoji="1"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Selección general para institutos públicos y estudiantes a tiempo completo</a:t>
            </a:r>
            <a:endParaRPr kumimoji="1" lang="ja-JP" altLang="en-US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B72C685-85CF-9D0B-1859-0DC8027A9791}"/>
              </a:ext>
            </a:extLst>
          </p:cNvPr>
          <p:cNvSpPr txBox="1"/>
          <p:nvPr/>
        </p:nvSpPr>
        <p:spPr>
          <a:xfrm>
            <a:off x="1381703" y="1748360"/>
            <a:ext cx="8729329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○ </a:t>
            </a:r>
            <a:r>
              <a:rPr kumimoji="1"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puede dar el examen en 2 colegios</a:t>
            </a:r>
            <a:endParaRPr kumimoji="1" lang="en-US" altLang="ja-JP" sz="11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Clr>
                <a:srgbClr val="FF3399"/>
              </a:buClr>
            </a:pPr>
            <a:r>
              <a:rPr kumimoji="1"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○ </a:t>
            </a:r>
            <a:r>
              <a:rPr kumimoji="1" lang="es-ES_tradnl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Materias para el examen</a:t>
            </a:r>
            <a:endParaRPr kumimoji="1" lang="en-US" altLang="ja-JP" sz="2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2913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5 cursos: Lenguaje, Matemáticas, </a:t>
            </a:r>
            <a:b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Sociales, Ciencias, Inglés</a:t>
            </a:r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endParaRPr kumimoji="1" lang="en-US" altLang="ja-JP" sz="2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2913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Incluye prueba de comprensión de </a:t>
            </a:r>
            <a:b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escucha en inglés</a:t>
            </a:r>
            <a:endParaRPr kumimoji="1" lang="en-US" altLang="ja-JP" sz="2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2913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Entrevista, no en todos los colegios</a:t>
            </a:r>
            <a:endParaRPr kumimoji="1" lang="ja-JP" altLang="en-US" sz="2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buClr>
                <a:srgbClr val="FF3399"/>
              </a:buClr>
            </a:pPr>
            <a:r>
              <a:rPr kumimoji="1"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○ </a:t>
            </a:r>
            <a:r>
              <a:rPr kumimoji="1" lang="en-US" altLang="ja-JP" sz="28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Calendario</a:t>
            </a:r>
            <a:r>
              <a:rPr kumimoji="1"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kumimoji="1" lang="en-US" altLang="ja-JP" sz="28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exámenes</a:t>
            </a:r>
            <a:endParaRPr kumimoji="1" lang="en-US" altLang="ja-JP" sz="2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indent="446088">
              <a:buClr>
                <a:srgbClr val="FF3399"/>
              </a:buClr>
            </a:pPr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</a:t>
            </a:r>
            <a:r>
              <a:rPr kumimoji="1" lang="es-E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 solo examen aunque te presentes a los exámenes de dos escuelas.)</a:t>
            </a:r>
            <a:endParaRPr kumimoji="1" lang="en-US" altLang="ja-JP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indent="442913">
              <a:buClr>
                <a:srgbClr val="FF3399"/>
              </a:buClr>
            </a:pPr>
            <a:r>
              <a:rPr kumimoji="1"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Miércoles 26 de febrero de 2025</a:t>
            </a:r>
            <a:endParaRPr kumimoji="1" lang="en-US" altLang="ja-JP" sz="11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A43C62BE-A33D-FEDF-F6D4-77C481D5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188" y="2214843"/>
            <a:ext cx="2455951" cy="235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10115"/>
            <a:ext cx="9233867" cy="701737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6854" y="699595"/>
            <a:ext cx="8755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kumimoji="1" lang="ja-JP" altLang="en-US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Pruebas de acceso a institutos públicos y </a:t>
            </a:r>
            <a:r>
              <a:rPr kumimoji="1" lang="es-ES" altLang="ja-JP" sz="2400" b="1" dirty="0">
                <a:solidFill>
                  <a:srgbClr val="C55A1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ordinarios</a:t>
            </a:r>
            <a:endParaRPr kumimoji="1" lang="ja-JP" altLang="en-US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FD6FBA2-1CAC-C4C7-B1C1-65609EB53548}"/>
              </a:ext>
            </a:extLst>
          </p:cNvPr>
          <p:cNvSpPr txBox="1"/>
          <p:nvPr/>
        </p:nvSpPr>
        <p:spPr>
          <a:xfrm>
            <a:off x="1318770" y="3439879"/>
            <a:ext cx="8755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/>
            <a:r>
              <a:rPr kumimoji="1" lang="ja-JP" altLang="en-US" sz="24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kumimoji="1" lang="ja-JP" altLang="en-US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Pruebas de acceso a los institutos públicos por </a:t>
            </a:r>
            <a:r>
              <a:rPr kumimoji="1" lang="es-ES" altLang="ja-JP" sz="2400" b="1" dirty="0">
                <a:solidFill>
                  <a:srgbClr val="0099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correspondencia 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(Instituto Kyokuryo e Instituto Kariya Higashi)</a:t>
            </a:r>
            <a:endParaRPr kumimoji="1" lang="ja-JP" altLang="en-US" sz="20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82FD1C5C-7B17-EF37-8935-476558B0756A}"/>
              </a:ext>
            </a:extLst>
          </p:cNvPr>
          <p:cNvCxnSpPr/>
          <p:nvPr/>
        </p:nvCxnSpPr>
        <p:spPr>
          <a:xfrm>
            <a:off x="7864819" y="1101990"/>
            <a:ext cx="1548000" cy="0"/>
          </a:xfrm>
          <a:prstGeom prst="line">
            <a:avLst/>
          </a:prstGeom>
          <a:ln w="57150" cmpd="dbl">
            <a:solidFill>
              <a:srgbClr val="C55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2C3820E-35FD-80FF-9F53-CF0CE149976A}"/>
              </a:ext>
            </a:extLst>
          </p:cNvPr>
          <p:cNvCxnSpPr/>
          <p:nvPr/>
        </p:nvCxnSpPr>
        <p:spPr>
          <a:xfrm>
            <a:off x="1759058" y="4239374"/>
            <a:ext cx="2520000" cy="0"/>
          </a:xfrm>
          <a:prstGeom prst="line">
            <a:avLst/>
          </a:prstGeom>
          <a:ln w="57150" cmpd="dbl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0DB5404-497B-47D5-BD3D-ABF2D668137F}"/>
              </a:ext>
            </a:extLst>
          </p:cNvPr>
          <p:cNvSpPr txBox="1"/>
          <p:nvPr/>
        </p:nvSpPr>
        <p:spPr>
          <a:xfrm>
            <a:off x="4300941" y="303023"/>
            <a:ext cx="5775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※</a:t>
            </a:r>
            <a:r>
              <a:rPr kumimoji="1" lang="es-ES" altLang="ja-JP" sz="1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Institutos flexibles (para más información, véase la página 23)</a:t>
            </a:r>
            <a:endParaRPr kumimoji="1" lang="ja-JP" altLang="en-US" sz="1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表 2">
            <a:extLst>
              <a:ext uri="{FF2B5EF4-FFF2-40B4-BE49-F238E27FC236}">
                <a16:creationId xmlns:a16="http://schemas.microsoft.com/office/drawing/2014/main" id="{A92861F7-E282-4AA2-A244-A73F7A9CF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791570"/>
              </p:ext>
            </p:extLst>
          </p:nvPr>
        </p:nvGraphicFramePr>
        <p:xfrm>
          <a:off x="1357939" y="1220529"/>
          <a:ext cx="8654712" cy="20684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2000">
                  <a:extLst>
                    <a:ext uri="{9D8B030D-6E8A-4147-A177-3AD203B41FA5}">
                      <a16:colId xmlns:a16="http://schemas.microsoft.com/office/drawing/2014/main" val="4008848342"/>
                    </a:ext>
                  </a:extLst>
                </a:gridCol>
                <a:gridCol w="4013801">
                  <a:extLst>
                    <a:ext uri="{9D8B030D-6E8A-4147-A177-3AD203B41FA5}">
                      <a16:colId xmlns:a16="http://schemas.microsoft.com/office/drawing/2014/main" val="3764346450"/>
                    </a:ext>
                  </a:extLst>
                </a:gridCol>
                <a:gridCol w="2948911">
                  <a:extLst>
                    <a:ext uri="{9D8B030D-6E8A-4147-A177-3AD203B41FA5}">
                      <a16:colId xmlns:a16="http://schemas.microsoft.com/office/drawing/2014/main" val="1885835517"/>
                    </a:ext>
                  </a:extLst>
                </a:gridCol>
              </a:tblGrid>
              <a:tr h="484446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4030515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candidatos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No es posible solicitar la admisión en un instituto público el mismo día que en un curso a tiempo completo.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180975" indent="-180975" algn="l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marL="180975" indent="-88900" algn="l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Algunas escuelas realizan una prueba básica de aptitud académica y una prueba de redacción.)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2677403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secundaria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realiza cuando no se alcanza el número mínimo de solicitantes.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70752"/>
                  </a:ext>
                </a:extLst>
              </a:tr>
            </a:tbl>
          </a:graphicData>
        </a:graphic>
      </p:graphicFrame>
      <p:graphicFrame>
        <p:nvGraphicFramePr>
          <p:cNvPr id="3" name="表 4">
            <a:extLst>
              <a:ext uri="{FF2B5EF4-FFF2-40B4-BE49-F238E27FC236}">
                <a16:creationId xmlns:a16="http://schemas.microsoft.com/office/drawing/2014/main" id="{3DF1DD72-DD6E-4BC6-8602-C76EAC397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5820"/>
              </p:ext>
            </p:extLst>
          </p:nvPr>
        </p:nvGraphicFramePr>
        <p:xfrm>
          <a:off x="1409592" y="4340197"/>
          <a:ext cx="8613128" cy="269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8684">
                  <a:extLst>
                    <a:ext uri="{9D8B030D-6E8A-4147-A177-3AD203B41FA5}">
                      <a16:colId xmlns:a16="http://schemas.microsoft.com/office/drawing/2014/main" val="2250434166"/>
                    </a:ext>
                  </a:extLst>
                </a:gridCol>
                <a:gridCol w="4102604">
                  <a:extLst>
                    <a:ext uri="{9D8B030D-6E8A-4147-A177-3AD203B41FA5}">
                      <a16:colId xmlns:a16="http://schemas.microsoft.com/office/drawing/2014/main" val="268732571"/>
                    </a:ext>
                  </a:extLst>
                </a:gridCol>
                <a:gridCol w="2981840">
                  <a:extLst>
                    <a:ext uri="{9D8B030D-6E8A-4147-A177-3AD203B41FA5}">
                      <a16:colId xmlns:a16="http://schemas.microsoft.com/office/drawing/2014/main" val="2706528353"/>
                    </a:ext>
                  </a:extLst>
                </a:gridCol>
              </a:tblGrid>
              <a:tr h="48600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lang="en-US" altLang="ja-JP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lang="en-US" altLang="ja-JP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07029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primer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semestre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 solicitantes no pueden presentarse a a la vez a los institutos públicos de tiempo completo y a los institutos públicos a tiempo parcial.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marL="72000" lvl="0"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 solicitantes seleccionados se determinan según la información del informe de investigación y la autoevaluación. También puede realizarse una redacción y una entrevista.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10882805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segundo</a:t>
                      </a:r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semestre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Las solicitudes pueden presentarse una vez conocidos los resultados de los cursos de preparatoria pública a tiempo completo y a tiempo parcial.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119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25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013217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9F7BF5E5-BD53-2D66-0580-BFE76A9C47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539237"/>
              </p:ext>
            </p:extLst>
          </p:nvPr>
        </p:nvGraphicFramePr>
        <p:xfrm>
          <a:off x="1261206" y="1377678"/>
          <a:ext cx="8760124" cy="55489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766199">
                  <a:extLst>
                    <a:ext uri="{9D8B030D-6E8A-4147-A177-3AD203B41FA5}">
                      <a16:colId xmlns:a16="http://schemas.microsoft.com/office/drawing/2014/main" val="910207413"/>
                    </a:ext>
                  </a:extLst>
                </a:gridCol>
                <a:gridCol w="6993925">
                  <a:extLst>
                    <a:ext uri="{9D8B030D-6E8A-4147-A177-3AD203B41FA5}">
                      <a16:colId xmlns:a16="http://schemas.microsoft.com/office/drawing/2014/main" val="3142313478"/>
                    </a:ext>
                  </a:extLst>
                </a:gridCol>
              </a:tblGrid>
              <a:tr h="17073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1" spc="0" baseline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Estudiantes</a:t>
                      </a:r>
                      <a:r>
                        <a:rPr kumimoji="1" lang="en-US" altLang="ja-JP" sz="1800" b="1" spc="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b="1" spc="0" baseline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elegibles</a:t>
                      </a:r>
                      <a:endParaRPr kumimoji="1" lang="ja-JP" altLang="en-US" sz="1800" b="1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kumimoji="1" lang="es-E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 estudiantes de nacionalidad extranjera que residen con sus padres (o tutores) en la Prefectura de Aichi y, en principio, que hayan ingresado a escuelas en Japón desde el 4to. grado de primaria en adelante. (estudiantes que vivan en Japón menos de 6 años)</a:t>
                      </a:r>
                      <a:endParaRPr kumimoji="1" lang="en-US" altLang="ja-JP" sz="18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3104718314"/>
                  </a:ext>
                </a:extLst>
              </a:tr>
              <a:tr h="10670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_tradnl" altLang="ja-JP" sz="1800" b="1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Materias para el examen</a:t>
                      </a:r>
                      <a:endParaRPr kumimoji="1" lang="ja-JP" altLang="en-US" sz="1800" b="1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352425" indent="-266700">
                        <a:lnSpc>
                          <a:spcPct val="100000"/>
                        </a:lnSpc>
                      </a:pPr>
                      <a:r>
                        <a:rPr kumimoji="1" lang="ja-JP" altLang="en-US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・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Contenido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básico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aprendizaje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que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incluye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3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materias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:</a:t>
                      </a:r>
                      <a:b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japonés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matemáticas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e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inglés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(con furigana)</a:t>
                      </a:r>
                    </a:p>
                    <a:p>
                      <a:pPr marL="271463" indent="-185738">
                        <a:lnSpc>
                          <a:spcPct val="100000"/>
                        </a:lnSpc>
                      </a:pPr>
                      <a:r>
                        <a:rPr kumimoji="1" lang="ja-JP" altLang="en-US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・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endParaRPr kumimoji="1" lang="es-ES_tradnl" altLang="ja-JP" sz="18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3056310914"/>
                  </a:ext>
                </a:extLst>
              </a:tr>
              <a:tr h="7469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800" b="1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Fecha</a:t>
                      </a:r>
                      <a:r>
                        <a:rPr kumimoji="1" lang="en-US" altLang="ja-JP" sz="1800" b="1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kumimoji="1" lang="ja-JP" altLang="en-US" sz="1800" b="1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</a:pPr>
                      <a:r>
                        <a:rPr kumimoji="1" lang="es-E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Jueves 6 de febrero de 2025</a:t>
                      </a:r>
                      <a:endParaRPr kumimoji="1" lang="ja-JP" altLang="en-US" sz="18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2454958284"/>
                  </a:ext>
                </a:extLst>
              </a:tr>
              <a:tr h="20274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800" b="1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Colegios en el área de Owari para el examen</a:t>
                      </a:r>
                      <a:endParaRPr kumimoji="1" lang="es-ES_tradnl" altLang="ja-JP" sz="1800" b="1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tc>
                  <a:txBody>
                    <a:bodyPr/>
                    <a:lstStyle/>
                    <a:p>
                      <a:pPr marL="72000">
                        <a:lnSpc>
                          <a:spcPct val="100000"/>
                        </a:lnSpc>
                      </a:pP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Superior Nagoya Minami, </a:t>
                      </a: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Komaki,</a:t>
                      </a:r>
                      <a:b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Higashiura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Koromodai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b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Anjo Minami, </a:t>
                      </a: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Mito Aoba,</a:t>
                      </a:r>
                      <a:b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Instituto de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Ingeniería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Toyota, Instituto de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Ingeniería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Toyokawa,</a:t>
                      </a:r>
                      <a:b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Nakagawa Seiwa,</a:t>
                      </a:r>
                      <a:b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Chiryu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Superior </a:t>
                      </a:r>
                      <a:r>
                        <a:rPr kumimoji="1" lang="en-US" altLang="ja-JP" sz="1800" spc="0" baseline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Toyohashi</a:t>
                      </a:r>
                      <a:endParaRPr kumimoji="1" lang="ja-JP" altLang="en-US" sz="1800" spc="0" baseline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anchor="ctr"/>
                </a:tc>
                <a:extLst>
                  <a:ext uri="{0D108BD9-81ED-4DB2-BD59-A6C34878D82A}">
                    <a16:rowId xmlns:a16="http://schemas.microsoft.com/office/drawing/2014/main" val="1773001801"/>
                  </a:ext>
                </a:extLst>
              </a:tr>
            </a:tbl>
          </a:graphicData>
        </a:graphic>
      </p:graphicFrame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61206" y="389823"/>
            <a:ext cx="8760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/>
            <a:r>
              <a:rPr kumimoji="1" lang="ja-JP" altLang="en-US" sz="28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kumimoji="1"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Examen de selección para extranjeros  a la secundaria</a:t>
            </a:r>
            <a:r>
              <a:rPr kumimoji="1"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superior pública</a:t>
            </a:r>
            <a:endParaRPr kumimoji="1" lang="ja-JP" altLang="en-US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8584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23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ECA4C915-724F-4C99-8011-4441A26A1EE0}"/>
              </a:ext>
            </a:extLst>
          </p:cNvPr>
          <p:cNvSpPr/>
          <p:nvPr/>
        </p:nvSpPr>
        <p:spPr>
          <a:xfrm>
            <a:off x="1013216" y="294649"/>
            <a:ext cx="923386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A1F013-6FDB-49CE-AD8E-EF8028C31646}"/>
              </a:ext>
            </a:extLst>
          </p:cNvPr>
          <p:cNvSpPr txBox="1"/>
          <p:nvPr/>
        </p:nvSpPr>
        <p:spPr>
          <a:xfrm>
            <a:off x="1075075" y="446437"/>
            <a:ext cx="88755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kumimoji="1" lang="ja-JP" altLang="en-US" sz="26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 </a:t>
            </a:r>
            <a:r>
              <a:rPr kumimoji="1" lang="es-ES" altLang="ja-JP" sz="2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Tipos de examen de acceso a la enseñanza secundaria flexible</a:t>
            </a:r>
            <a:endParaRPr kumimoji="1" lang="ja-JP" altLang="en-US" sz="26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E1250B8-E974-4DD0-B14B-37961107924E}"/>
              </a:ext>
            </a:extLst>
          </p:cNvPr>
          <p:cNvSpPr txBox="1"/>
          <p:nvPr/>
        </p:nvSpPr>
        <p:spPr>
          <a:xfrm>
            <a:off x="1220449" y="6027897"/>
            <a:ext cx="6973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/>
            <a:r>
              <a:rPr kumimoji="1"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No es posible trasladar o combinar estudios a mitad de curso (semestre). Piénsalo bien antes de hacer la prueba de acceso.</a:t>
            </a: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BEE4EEB5-69B8-4B26-A07C-3D8BA56524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043805"/>
              </p:ext>
            </p:extLst>
          </p:nvPr>
        </p:nvGraphicFramePr>
        <p:xfrm>
          <a:off x="1163199" y="1306301"/>
          <a:ext cx="8875512" cy="4560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6887">
                  <a:extLst>
                    <a:ext uri="{9D8B030D-6E8A-4147-A177-3AD203B41FA5}">
                      <a16:colId xmlns:a16="http://schemas.microsoft.com/office/drawing/2014/main" val="3250945523"/>
                    </a:ext>
                  </a:extLst>
                </a:gridCol>
                <a:gridCol w="4998625">
                  <a:extLst>
                    <a:ext uri="{9D8B030D-6E8A-4147-A177-3AD203B41FA5}">
                      <a16:colId xmlns:a16="http://schemas.microsoft.com/office/drawing/2014/main" val="709443601"/>
                    </a:ext>
                  </a:extLst>
                </a:gridCol>
              </a:tblGrid>
              <a:tr h="44549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Curso</a:t>
                      </a:r>
                      <a:r>
                        <a:rPr lang="en-US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estudios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84300273"/>
                  </a:ext>
                </a:extLst>
              </a:tr>
              <a:tr h="168176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Sistema de créditos</a:t>
                      </a:r>
                      <a:br>
                        <a:rPr lang="es-ES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lang="es-ES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 tiempo completo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ja-JP" sz="22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lang="en-US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especial)</a:t>
                      </a:r>
                      <a:endParaRPr lang="ja-JP" altLang="en-US" sz="2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</a:t>
                      </a:r>
                      <a:r>
                        <a:rPr lang="en-US" altLang="ja-JP" sz="20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aplica</a:t>
                      </a:r>
                      <a:r>
                        <a:rPr lang="en-U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20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r>
                        <a:rPr lang="en-U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.</a:t>
                      </a:r>
                      <a:br>
                        <a:rPr lang="ja-JP" altLang="en-US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lang="es-E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Una de las siguientes: redacción, prueba de aptitudes académicas básicas, presentación.</a:t>
                      </a:r>
                      <a:endParaRPr lang="ja-JP" altLang="en-US" sz="20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0642088"/>
                  </a:ext>
                </a:extLst>
              </a:tr>
              <a:tr h="12167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Colegios de tiempo parcial Diurno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</a:t>
                      </a:r>
                      <a:r>
                        <a:rPr lang="en-US" altLang="ja-JP" sz="20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aplica</a:t>
                      </a:r>
                      <a:r>
                        <a:rPr lang="en-U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20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br>
                        <a:rPr lang="ja-JP" altLang="en-US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lang="es-E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Una o ambas de las siguientes: redacción y prueba de aptitudes académicas básicas.</a:t>
                      </a:r>
                      <a:endParaRPr lang="ja-JP" altLang="en-US" sz="20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8801753"/>
                  </a:ext>
                </a:extLst>
              </a:tr>
              <a:tr h="12167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Correspondencia</a:t>
                      </a:r>
                      <a:endParaRPr lang="ja-JP" altLang="en-US" sz="2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08000" algn="l" fontAlgn="ctr">
                        <a:lnSpc>
                          <a:spcPct val="100000"/>
                        </a:lnSpc>
                      </a:pPr>
                      <a:r>
                        <a:rPr lang="es-ES" altLang="ja-JP" sz="20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Una, dos, todas o ninguna de las siguientes: entrevista, redacción y prueba de aptitudes académicas básicas.</a:t>
                      </a:r>
                      <a:endParaRPr lang="ja-JP" altLang="en-US" sz="20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83092511"/>
                  </a:ext>
                </a:extLst>
              </a:tr>
            </a:tbl>
          </a:graphicData>
        </a:graphic>
      </p:graphicFrame>
      <p:pic>
        <p:nvPicPr>
          <p:cNvPr id="20" name="図 19">
            <a:extLst>
              <a:ext uri="{FF2B5EF4-FFF2-40B4-BE49-F238E27FC236}">
                <a16:creationId xmlns:a16="http://schemas.microsoft.com/office/drawing/2014/main" id="{E90AE7EB-EE37-4701-84A9-C6FE775F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336" y="5619667"/>
            <a:ext cx="1925341" cy="161969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EFB1D90-674E-4310-ACAB-3056E4112B53}"/>
              </a:ext>
            </a:extLst>
          </p:cNvPr>
          <p:cNvSpPr txBox="1"/>
          <p:nvPr/>
        </p:nvSpPr>
        <p:spPr>
          <a:xfrm>
            <a:off x="8143077" y="5960956"/>
            <a:ext cx="214185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es-ES_tradnl" altLang="ja-JP" sz="1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¿Escuela secundaria flexible?</a:t>
            </a:r>
            <a:endParaRPr kumimoji="1" lang="en-US" altLang="ja-JP" sz="1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8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609600" y="300831"/>
            <a:ext cx="9963807" cy="689909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v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ECD8143B-55F5-CABC-252B-3D06D42E6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571062"/>
              </p:ext>
            </p:extLst>
          </p:nvPr>
        </p:nvGraphicFramePr>
        <p:xfrm>
          <a:off x="724364" y="1100008"/>
          <a:ext cx="9656759" cy="550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7411">
                  <a:extLst>
                    <a:ext uri="{9D8B030D-6E8A-4147-A177-3AD203B41FA5}">
                      <a16:colId xmlns:a16="http://schemas.microsoft.com/office/drawing/2014/main" val="1875635956"/>
                    </a:ext>
                  </a:extLst>
                </a:gridCol>
                <a:gridCol w="2047875">
                  <a:extLst>
                    <a:ext uri="{9D8B030D-6E8A-4147-A177-3AD203B41FA5}">
                      <a16:colId xmlns:a16="http://schemas.microsoft.com/office/drawing/2014/main" val="4105484560"/>
                    </a:ext>
                  </a:extLst>
                </a:gridCol>
                <a:gridCol w="2543175">
                  <a:extLst>
                    <a:ext uri="{9D8B030D-6E8A-4147-A177-3AD203B41FA5}">
                      <a16:colId xmlns:a16="http://schemas.microsoft.com/office/drawing/2014/main" val="4020748869"/>
                    </a:ext>
                  </a:extLst>
                </a:gridCol>
                <a:gridCol w="3018298">
                  <a:extLst>
                    <a:ext uri="{9D8B030D-6E8A-4147-A177-3AD203B41FA5}">
                      <a16:colId xmlns:a16="http://schemas.microsoft.com/office/drawing/2014/main" val="3710741550"/>
                    </a:ext>
                  </a:extLst>
                </a:gridCol>
              </a:tblGrid>
              <a:tr h="514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種類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180975">
                        <a:tabLst>
                          <a:tab pos="1704975" algn="l"/>
                          <a:tab pos="2867025" algn="l"/>
                          <a:tab pos="4219575" algn="l"/>
                          <a:tab pos="5467350" algn="l"/>
                          <a:tab pos="6724650" algn="l"/>
                        </a:tabLst>
                      </a:pP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ja-JP" altLang="en-US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／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15	2</a:t>
                      </a:r>
                      <a:r>
                        <a:rPr kumimoji="1" lang="ja-JP" altLang="en-US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／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	2</a:t>
                      </a:r>
                      <a:r>
                        <a:rPr kumimoji="1" lang="ja-JP" altLang="en-US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／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15	3</a:t>
                      </a:r>
                      <a:r>
                        <a:rPr kumimoji="1" lang="ja-JP" altLang="en-US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／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	3</a:t>
                      </a:r>
                      <a:r>
                        <a:rPr kumimoji="1" lang="ja-JP" altLang="en-US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／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15	3</a:t>
                      </a:r>
                      <a:r>
                        <a:rPr kumimoji="1" lang="ja-JP" altLang="en-US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／</a:t>
                      </a:r>
                      <a:r>
                        <a:rPr kumimoji="1" lang="en-US" altLang="ja-JP" sz="160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31</a:t>
                      </a:r>
                      <a:endParaRPr kumimoji="1" lang="ja-JP" altLang="en-US" sz="160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rgbClr val="CCEC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264"/>
                  </a:ext>
                </a:extLst>
              </a:tr>
              <a:tr h="9381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general a tiempo completo</a:t>
                      </a:r>
                      <a:endParaRPr kumimoji="1" lang="ja-JP" altLang="en-US" sz="16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368103"/>
                  </a:ext>
                </a:extLst>
              </a:tr>
              <a:tr h="124071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Examen de</a:t>
                      </a:r>
                      <a:r>
                        <a:rPr kumimoji="1" lang="ja-JP" altLang="en-US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para</a:t>
                      </a:r>
                      <a:r>
                        <a:rPr kumimoji="1" lang="ja-JP" altLang="en-US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extranjeros  a la</a:t>
                      </a:r>
                      <a:r>
                        <a:rPr kumimoji="1" lang="ja-JP" altLang="en-US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secundaria</a:t>
                      </a:r>
                      <a:r>
                        <a:rPr kumimoji="1" lang="ja-JP" altLang="en-US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superior pública</a:t>
                      </a:r>
                      <a:endParaRPr kumimoji="1" lang="ja-JP" altLang="en-US" sz="16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029272"/>
                  </a:ext>
                </a:extLst>
              </a:tr>
              <a:tr h="9381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6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Prueba</a:t>
                      </a:r>
                      <a:r>
                        <a:rPr kumimoji="1" lang="en-U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1" lang="en-US" altLang="ja-JP" sz="16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acceso</a:t>
                      </a:r>
                      <a:r>
                        <a:rPr kumimoji="1" lang="en-U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b="0" dirty="0" err="1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ordinaria</a:t>
                      </a:r>
                      <a:endParaRPr kumimoji="1" lang="ja-JP" altLang="en-US" sz="16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972248"/>
                  </a:ext>
                </a:extLst>
              </a:tr>
              <a:tr h="9381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de acceso por correspondencia 1er semestre</a:t>
                      </a:r>
                      <a:endParaRPr kumimoji="1" lang="ja-JP" altLang="en-US" sz="16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258785"/>
                  </a:ext>
                </a:extLst>
              </a:tr>
              <a:tr h="9381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s-ES" altLang="ja-JP" sz="1600" b="0" dirty="0"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de acceso por correspondencia 2º semestre</a:t>
                      </a:r>
                      <a:endParaRPr kumimoji="1" lang="ja-JP" altLang="en-US" sz="1600" b="0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132045"/>
                  </a:ext>
                </a:extLst>
              </a:tr>
            </a:tbl>
          </a:graphicData>
        </a:graphic>
      </p:graphicFrame>
      <p:sp>
        <p:nvSpPr>
          <p:cNvPr id="22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0D3DAFD4-A809-0B9D-EBA0-33697A0C4EF1}"/>
              </a:ext>
            </a:extLst>
          </p:cNvPr>
          <p:cNvCxnSpPr>
            <a:cxnSpLocks/>
          </p:cNvCxnSpPr>
          <p:nvPr/>
        </p:nvCxnSpPr>
        <p:spPr>
          <a:xfrm>
            <a:off x="787627" y="6883277"/>
            <a:ext cx="864000" cy="0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星: 5 pt 104">
            <a:extLst>
              <a:ext uri="{FF2B5EF4-FFF2-40B4-BE49-F238E27FC236}">
                <a16:creationId xmlns:a16="http://schemas.microsoft.com/office/drawing/2014/main" id="{66D1A479-6C2F-F245-2E7F-5C248BDFEC1A}"/>
              </a:ext>
            </a:extLst>
          </p:cNvPr>
          <p:cNvSpPr>
            <a:spLocks noChangeAspect="1"/>
          </p:cNvSpPr>
          <p:nvPr/>
        </p:nvSpPr>
        <p:spPr>
          <a:xfrm>
            <a:off x="4383145" y="6673676"/>
            <a:ext cx="360000" cy="360000"/>
          </a:xfrm>
          <a:prstGeom prst="star5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6" name="スマイル 105">
            <a:extLst>
              <a:ext uri="{FF2B5EF4-FFF2-40B4-BE49-F238E27FC236}">
                <a16:creationId xmlns:a16="http://schemas.microsoft.com/office/drawing/2014/main" id="{8B300EC4-7569-3BDC-919E-05EAF79C4ACA}"/>
              </a:ext>
            </a:extLst>
          </p:cNvPr>
          <p:cNvSpPr/>
          <p:nvPr/>
        </p:nvSpPr>
        <p:spPr>
          <a:xfrm>
            <a:off x="7597288" y="6703277"/>
            <a:ext cx="360000" cy="360000"/>
          </a:xfrm>
          <a:prstGeom prst="smileyFac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EE224903-1315-EE8C-70B2-F92B487EE821}"/>
              </a:ext>
            </a:extLst>
          </p:cNvPr>
          <p:cNvSpPr txBox="1"/>
          <p:nvPr/>
        </p:nvSpPr>
        <p:spPr>
          <a:xfrm>
            <a:off x="1681018" y="6716734"/>
            <a:ext cx="24620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Período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solicitud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D8D4FB5-F256-8FA0-3A63-DCF14DA3DB61}"/>
              </a:ext>
            </a:extLst>
          </p:cNvPr>
          <p:cNvSpPr txBox="1"/>
          <p:nvPr/>
        </p:nvSpPr>
        <p:spPr>
          <a:xfrm>
            <a:off x="7957287" y="6716734"/>
            <a:ext cx="2616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Anuncio</a:t>
            </a: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aceptación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151965BC-7CB4-5284-D944-D5608322A2C0}"/>
              </a:ext>
            </a:extLst>
          </p:cNvPr>
          <p:cNvSpPr txBox="1"/>
          <p:nvPr/>
        </p:nvSpPr>
        <p:spPr>
          <a:xfrm>
            <a:off x="4844426" y="6716734"/>
            <a:ext cx="27203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Examen y </a:t>
            </a:r>
            <a:r>
              <a:rPr kumimoji="1" lang="en-US" altLang="ja-JP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entrevista</a:t>
            </a:r>
            <a:endParaRPr kumimoji="1"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22DB4C9C-A1D7-71AF-C5B2-ABBDAB52E0F8}"/>
              </a:ext>
            </a:extLst>
          </p:cNvPr>
          <p:cNvGrpSpPr/>
          <p:nvPr/>
        </p:nvGrpSpPr>
        <p:grpSpPr>
          <a:xfrm>
            <a:off x="4286968" y="2992944"/>
            <a:ext cx="1509147" cy="360000"/>
            <a:chOff x="4003442" y="1936698"/>
            <a:chExt cx="1509147" cy="360000"/>
          </a:xfrm>
          <a:solidFill>
            <a:schemeClr val="accent2"/>
          </a:solidFill>
        </p:grpSpPr>
        <p:cxnSp>
          <p:nvCxnSpPr>
            <p:cNvPr id="128" name="直線矢印コネクタ 127">
              <a:extLst>
                <a:ext uri="{FF2B5EF4-FFF2-40B4-BE49-F238E27FC236}">
                  <a16:creationId xmlns:a16="http://schemas.microsoft.com/office/drawing/2014/main" id="{424BA510-322C-BCE5-60B5-87BC84C82D6B}"/>
                </a:ext>
              </a:extLst>
            </p:cNvPr>
            <p:cNvCxnSpPr>
              <a:cxnSpLocks/>
            </p:cNvCxnSpPr>
            <p:nvPr/>
          </p:nvCxnSpPr>
          <p:spPr>
            <a:xfrm>
              <a:off x="4003442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星: 5 pt 128">
              <a:extLst>
                <a:ext uri="{FF2B5EF4-FFF2-40B4-BE49-F238E27FC236}">
                  <a16:creationId xmlns:a16="http://schemas.microsoft.com/office/drawing/2014/main" id="{504EB9CB-C1A2-32CE-94A2-A29EDE5E90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31037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0" name="スマイル 129">
              <a:extLst>
                <a:ext uri="{FF2B5EF4-FFF2-40B4-BE49-F238E27FC236}">
                  <a16:creationId xmlns:a16="http://schemas.microsoft.com/office/drawing/2014/main" id="{6246C5D4-3A9F-7215-6471-D5C14B945D14}"/>
                </a:ext>
              </a:extLst>
            </p:cNvPr>
            <p:cNvSpPr/>
            <p:nvPr/>
          </p:nvSpPr>
          <p:spPr>
            <a:xfrm>
              <a:off x="5152589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21" name="グループ化 120">
            <a:extLst>
              <a:ext uri="{FF2B5EF4-FFF2-40B4-BE49-F238E27FC236}">
                <a16:creationId xmlns:a16="http://schemas.microsoft.com/office/drawing/2014/main" id="{D8C13E69-47DC-1A6A-507B-B236D66F71FA}"/>
              </a:ext>
            </a:extLst>
          </p:cNvPr>
          <p:cNvGrpSpPr/>
          <p:nvPr/>
        </p:nvGrpSpPr>
        <p:grpSpPr>
          <a:xfrm>
            <a:off x="5043768" y="1898997"/>
            <a:ext cx="3129721" cy="368184"/>
            <a:chOff x="5212209" y="2584138"/>
            <a:chExt cx="3129721" cy="368184"/>
          </a:xfrm>
        </p:grpSpPr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85984733-6435-342C-BECD-7F68A8AA3660}"/>
                </a:ext>
              </a:extLst>
            </p:cNvPr>
            <p:cNvCxnSpPr>
              <a:cxnSpLocks/>
            </p:cNvCxnSpPr>
            <p:nvPr/>
          </p:nvCxnSpPr>
          <p:spPr>
            <a:xfrm>
              <a:off x="5212209" y="2764138"/>
              <a:ext cx="1029156" cy="8184"/>
            </a:xfrm>
            <a:prstGeom prst="straightConnector1">
              <a:avLst/>
            </a:prstGeom>
            <a:ln w="7620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星: 5 pt 117">
              <a:extLst>
                <a:ext uri="{FF2B5EF4-FFF2-40B4-BE49-F238E27FC236}">
                  <a16:creationId xmlns:a16="http://schemas.microsoft.com/office/drawing/2014/main" id="{F77C2B6E-AAAE-A7C3-3E98-C113D9312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36469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9" name="スマイル 118">
              <a:extLst>
                <a:ext uri="{FF2B5EF4-FFF2-40B4-BE49-F238E27FC236}">
                  <a16:creationId xmlns:a16="http://schemas.microsoft.com/office/drawing/2014/main" id="{E8A9D3F6-BBF5-B4BB-BE51-D3D715A734C4}"/>
                </a:ext>
              </a:extLst>
            </p:cNvPr>
            <p:cNvSpPr/>
            <p:nvPr/>
          </p:nvSpPr>
          <p:spPr>
            <a:xfrm>
              <a:off x="7981930" y="2592322"/>
              <a:ext cx="360000" cy="360000"/>
            </a:xfrm>
            <a:prstGeom prst="smileyFac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0" name="星: 5 pt 119">
              <a:extLst>
                <a:ext uri="{FF2B5EF4-FFF2-40B4-BE49-F238E27FC236}">
                  <a16:creationId xmlns:a16="http://schemas.microsoft.com/office/drawing/2014/main" id="{4E789D56-6394-6B20-CE4A-93CBE177B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2425" y="2584138"/>
              <a:ext cx="360000" cy="3600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50A7AC4B-D233-9D85-4F27-86D825C8E05C}"/>
              </a:ext>
            </a:extLst>
          </p:cNvPr>
          <p:cNvGrpSpPr/>
          <p:nvPr/>
        </p:nvGrpSpPr>
        <p:grpSpPr>
          <a:xfrm>
            <a:off x="4674117" y="4046604"/>
            <a:ext cx="1665063" cy="360000"/>
            <a:chOff x="3950892" y="1936698"/>
            <a:chExt cx="1665063" cy="360000"/>
          </a:xfrm>
        </p:grpSpPr>
        <p:cxnSp>
          <p:nvCxnSpPr>
            <p:cNvPr id="124" name="直線矢印コネクタ 123">
              <a:extLst>
                <a:ext uri="{FF2B5EF4-FFF2-40B4-BE49-F238E27FC236}">
                  <a16:creationId xmlns:a16="http://schemas.microsoft.com/office/drawing/2014/main" id="{833D2F00-1B84-F485-913A-1D99577F527D}"/>
                </a:ext>
              </a:extLst>
            </p:cNvPr>
            <p:cNvCxnSpPr>
              <a:cxnSpLocks/>
            </p:cNvCxnSpPr>
            <p:nvPr/>
          </p:nvCxnSpPr>
          <p:spPr>
            <a:xfrm>
              <a:off x="3950892" y="2116698"/>
              <a:ext cx="792000" cy="0"/>
            </a:xfrm>
            <a:prstGeom prst="straightConnector1">
              <a:avLst/>
            </a:prstGeom>
            <a:solidFill>
              <a:schemeClr val="accent5"/>
            </a:solidFill>
            <a:ln w="762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星: 5 pt 124">
              <a:extLst>
                <a:ext uri="{FF2B5EF4-FFF2-40B4-BE49-F238E27FC236}">
                  <a16:creationId xmlns:a16="http://schemas.microsoft.com/office/drawing/2014/main" id="{CF80E79F-C4E4-158B-5D69-F527D9D66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2873" y="1936698"/>
              <a:ext cx="360000" cy="360000"/>
            </a:xfrm>
            <a:prstGeom prst="star5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6" name="スマイル 125">
              <a:extLst>
                <a:ext uri="{FF2B5EF4-FFF2-40B4-BE49-F238E27FC236}">
                  <a16:creationId xmlns:a16="http://schemas.microsoft.com/office/drawing/2014/main" id="{3BC8A8B9-877F-FD62-756B-D6ED00AFAE9A}"/>
                </a:ext>
              </a:extLst>
            </p:cNvPr>
            <p:cNvSpPr/>
            <p:nvPr/>
          </p:nvSpPr>
          <p:spPr>
            <a:xfrm>
              <a:off x="5255955" y="1936698"/>
              <a:ext cx="360000" cy="360000"/>
            </a:xfrm>
            <a:prstGeom prst="smileyFac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46DC2556-E1AE-29D5-4304-7A27E7C20B58}"/>
              </a:ext>
            </a:extLst>
          </p:cNvPr>
          <p:cNvGrpSpPr/>
          <p:nvPr/>
        </p:nvGrpSpPr>
        <p:grpSpPr>
          <a:xfrm>
            <a:off x="3071201" y="5014540"/>
            <a:ext cx="1519657" cy="360000"/>
            <a:chOff x="3751199" y="1936698"/>
            <a:chExt cx="1519657" cy="360000"/>
          </a:xfrm>
          <a:solidFill>
            <a:schemeClr val="accent6"/>
          </a:solidFill>
        </p:grpSpPr>
        <p:cxnSp>
          <p:nvCxnSpPr>
            <p:cNvPr id="133" name="直線矢印コネクタ 132">
              <a:extLst>
                <a:ext uri="{FF2B5EF4-FFF2-40B4-BE49-F238E27FC236}">
                  <a16:creationId xmlns:a16="http://schemas.microsoft.com/office/drawing/2014/main" id="{4676565E-7155-6A6A-3010-16D5CF4F64DA}"/>
                </a:ext>
              </a:extLst>
            </p:cNvPr>
            <p:cNvCxnSpPr>
              <a:cxnSpLocks/>
            </p:cNvCxnSpPr>
            <p:nvPr/>
          </p:nvCxnSpPr>
          <p:spPr>
            <a:xfrm>
              <a:off x="3751199" y="2116698"/>
              <a:ext cx="720000" cy="0"/>
            </a:xfrm>
            <a:prstGeom prst="straightConnector1">
              <a:avLst/>
            </a:prstGeom>
            <a:grpFill/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星: 5 pt 133">
              <a:extLst>
                <a:ext uri="{FF2B5EF4-FFF2-40B4-BE49-F238E27FC236}">
                  <a16:creationId xmlns:a16="http://schemas.microsoft.com/office/drawing/2014/main" id="{690B8CD8-88AA-7A58-6754-2FAC91102F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0835" y="1936698"/>
              <a:ext cx="360000" cy="360000"/>
            </a:xfrm>
            <a:prstGeom prst="star5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5" name="スマイル 134">
              <a:extLst>
                <a:ext uri="{FF2B5EF4-FFF2-40B4-BE49-F238E27FC236}">
                  <a16:creationId xmlns:a16="http://schemas.microsoft.com/office/drawing/2014/main" id="{62C6CCE9-938C-A95F-B78D-0054977638E5}"/>
                </a:ext>
              </a:extLst>
            </p:cNvPr>
            <p:cNvSpPr/>
            <p:nvPr/>
          </p:nvSpPr>
          <p:spPr>
            <a:xfrm>
              <a:off x="4910856" y="1936698"/>
              <a:ext cx="360000" cy="360000"/>
            </a:xfrm>
            <a:prstGeom prst="smileyFac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8396B7D-BAE5-632A-17AE-A56C90D801EA}"/>
              </a:ext>
            </a:extLst>
          </p:cNvPr>
          <p:cNvGrpSpPr/>
          <p:nvPr/>
        </p:nvGrpSpPr>
        <p:grpSpPr>
          <a:xfrm>
            <a:off x="7974915" y="5927871"/>
            <a:ext cx="1477617" cy="360000"/>
            <a:chOff x="7974915" y="5893581"/>
            <a:chExt cx="1477617" cy="360000"/>
          </a:xfrm>
        </p:grpSpPr>
        <p:cxnSp>
          <p:nvCxnSpPr>
            <p:cNvPr id="137" name="直線矢印コネクタ 136">
              <a:extLst>
                <a:ext uri="{FF2B5EF4-FFF2-40B4-BE49-F238E27FC236}">
                  <a16:creationId xmlns:a16="http://schemas.microsoft.com/office/drawing/2014/main" id="{1CA4F931-61CD-25AE-9CBE-0988DD7BDE77}"/>
                </a:ext>
              </a:extLst>
            </p:cNvPr>
            <p:cNvCxnSpPr>
              <a:cxnSpLocks/>
            </p:cNvCxnSpPr>
            <p:nvPr/>
          </p:nvCxnSpPr>
          <p:spPr>
            <a:xfrm>
              <a:off x="7974915" y="6073581"/>
              <a:ext cx="720000" cy="0"/>
            </a:xfrm>
            <a:prstGeom prst="straightConnector1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星: 5 pt 137">
              <a:extLst>
                <a:ext uri="{FF2B5EF4-FFF2-40B4-BE49-F238E27FC236}">
                  <a16:creationId xmlns:a16="http://schemas.microsoft.com/office/drawing/2014/main" id="{7D4E851B-CE1E-4CDF-26B4-339EB4C73C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92000" y="5893581"/>
              <a:ext cx="360000" cy="360000"/>
            </a:xfrm>
            <a:prstGeom prst="star5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9" name="スマイル 138">
              <a:extLst>
                <a:ext uri="{FF2B5EF4-FFF2-40B4-BE49-F238E27FC236}">
                  <a16:creationId xmlns:a16="http://schemas.microsoft.com/office/drawing/2014/main" id="{C85BA4A6-A1CD-0EA5-1A73-49111BC1D434}"/>
                </a:ext>
              </a:extLst>
            </p:cNvPr>
            <p:cNvSpPr/>
            <p:nvPr/>
          </p:nvSpPr>
          <p:spPr>
            <a:xfrm>
              <a:off x="9092532" y="5893581"/>
              <a:ext cx="360000" cy="360000"/>
            </a:xfrm>
            <a:prstGeom prst="smileyFac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="1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687688" y="303600"/>
            <a:ext cx="965675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ts val="2800"/>
              </a:lnSpc>
            </a:pPr>
            <a:r>
              <a:rPr kumimoji="1" lang="ja-JP" altLang="en-US" sz="26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kumimoji="1" lang="ja-JP" altLang="en-US" sz="2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26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Calendario de las pruebas de acceso a la enseñanza secundaria pública (ejemplo)</a:t>
            </a:r>
            <a:endParaRPr kumimoji="1" lang="ja-JP" altLang="en-US" sz="26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1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DF64F8-640B-4E89-91A4-A0A9BABD5C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25</a:t>
            </a:fld>
            <a:r>
              <a:rPr lang="ja-JP" altLang="en-US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" name="角丸四角形 3">
            <a:extLst>
              <a:ext uri="{FF2B5EF4-FFF2-40B4-BE49-F238E27FC236}">
                <a16:creationId xmlns:a16="http://schemas.microsoft.com/office/drawing/2014/main" id="{7A9BC1D8-8A32-41F7-BF81-169A63661529}"/>
              </a:ext>
            </a:extLst>
          </p:cNvPr>
          <p:cNvSpPr/>
          <p:nvPr/>
        </p:nvSpPr>
        <p:spPr>
          <a:xfrm>
            <a:off x="693683" y="78270"/>
            <a:ext cx="9774620" cy="7172303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・名古屋大学教育学部付属高等学校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6CBC00A-90BE-4A3F-BCF0-14F37DEE9A48}"/>
              </a:ext>
            </a:extLst>
          </p:cNvPr>
          <p:cNvSpPr txBox="1"/>
          <p:nvPr/>
        </p:nvSpPr>
        <p:spPr>
          <a:xfrm>
            <a:off x="821246" y="96612"/>
            <a:ext cx="8964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lnSpc>
                <a:spcPts val="2400"/>
              </a:lnSpc>
            </a:pPr>
            <a:r>
              <a:rPr kumimoji="1" lang="ja-JP" altLang="en-US" sz="2300" b="1" dirty="0">
                <a:solidFill>
                  <a:srgbClr val="FF00FF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◆ </a:t>
            </a:r>
            <a:r>
              <a:rPr kumimoji="1" lang="es-ES" altLang="ja-JP" sz="23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Tipos de exámenes de ingreso para las escuelas</a:t>
            </a:r>
            <a:br>
              <a:rPr kumimoji="1" lang="es-ES" altLang="ja-JP" sz="23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</a:br>
            <a:r>
              <a:rPr kumimoji="1" lang="es-ES" altLang="ja-JP" sz="23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nacionales preparatorias </a:t>
            </a:r>
            <a:endParaRPr kumimoji="1" lang="ja-JP" altLang="en-US" sz="23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9D236BB-9B61-4129-88E4-71A9B71E1EFA}"/>
              </a:ext>
            </a:extLst>
          </p:cNvPr>
          <p:cNvSpPr txBox="1"/>
          <p:nvPr/>
        </p:nvSpPr>
        <p:spPr>
          <a:xfrm>
            <a:off x="918090" y="815755"/>
            <a:ext cx="9443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1800"/>
              </a:lnSpc>
            </a:pPr>
            <a:r>
              <a:rPr kumimoji="1"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kumimoji="1"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Universidad de Nagoya, Facultad de Educación, Preparatoria adscrita a la Universidad de Nagoya (Para el año académico 2024)</a:t>
            </a:r>
            <a:endParaRPr kumimoji="1" lang="ja-JP" altLang="en-US" sz="17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6D2BA43-FBB3-486A-8664-636855DCA1B3}"/>
              </a:ext>
            </a:extLst>
          </p:cNvPr>
          <p:cNvSpPr txBox="1"/>
          <p:nvPr/>
        </p:nvSpPr>
        <p:spPr>
          <a:xfrm>
            <a:off x="906141" y="4224031"/>
            <a:ext cx="945510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kumimoji="1" lang="es-E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Preparatoria adscrita a la Universidad de Educación de Aichi  (Para el año académico 2024</a:t>
            </a:r>
            <a:r>
              <a:rPr kumimoji="1" lang="en-US" altLang="ja-JP" sz="17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7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49B41E2C-7AF9-41D6-9C14-4A269EC59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573466"/>
              </p:ext>
            </p:extLst>
          </p:nvPr>
        </p:nvGraphicFramePr>
        <p:xfrm>
          <a:off x="809296" y="1291999"/>
          <a:ext cx="9540000" cy="28440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3514">
                  <a:extLst>
                    <a:ext uri="{9D8B030D-6E8A-4147-A177-3AD203B41FA5}">
                      <a16:colId xmlns:a16="http://schemas.microsoft.com/office/drawing/2014/main" val="3995219302"/>
                    </a:ext>
                  </a:extLst>
                </a:gridCol>
                <a:gridCol w="4942390">
                  <a:extLst>
                    <a:ext uri="{9D8B030D-6E8A-4147-A177-3AD203B41FA5}">
                      <a16:colId xmlns:a16="http://schemas.microsoft.com/office/drawing/2014/main" val="1428729598"/>
                    </a:ext>
                  </a:extLst>
                </a:gridCol>
                <a:gridCol w="3034096">
                  <a:extLst>
                    <a:ext uri="{9D8B030D-6E8A-4147-A177-3AD203B41FA5}">
                      <a16:colId xmlns:a16="http://schemas.microsoft.com/office/drawing/2014/main" val="2483598560"/>
                    </a:ext>
                  </a:extLst>
                </a:gridCol>
              </a:tblGrid>
              <a:tr h="25836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92179377"/>
                  </a:ext>
                </a:extLst>
              </a:tr>
              <a:tr h="600901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50"/>
                        </a:lnSpc>
                      </a:pPr>
                      <a:r>
                        <a:rPr lang="es-ES_tradnl" altLang="ja-JP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general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realiza prueba de capacidad académica, ensayo y entrevista en grupo. Las asignaturas no evaluadas se examinan mediante una investigación escrita.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Lenguaje, Inglés, Matemáticas,</a:t>
                      </a:r>
                    </a:p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Composición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grupo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069844760"/>
                  </a:ext>
                </a:extLst>
              </a:tr>
              <a:tr h="9923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50"/>
                        </a:lnSpc>
                      </a:pPr>
                      <a:r>
                        <a:rPr lang="es-ES" altLang="ja-JP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de estudiantes que regresan del extranjero</a:t>
                      </a:r>
                      <a:endParaRPr lang="es-ES_tradnl" altLang="zh-CN" sz="16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Para estudiantes que hayan cursado más de 2 años de estudios en el extranjero y hayan regresado a Japón en los últimos 2 años. Además de una investigación escrita, se requiere una declaración personal y un certificado de residencia en el extranjero.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Lenguaje, Inglés, Matemáticas,</a:t>
                      </a:r>
                    </a:p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Composición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individual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642523021"/>
                  </a:ext>
                </a:extLst>
              </a:tr>
              <a:tr h="99236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50"/>
                        </a:lnSpc>
                      </a:pPr>
                      <a:r>
                        <a:rPr lang="en-US" altLang="zh-TW" sz="16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</a:t>
                      </a:r>
                      <a:r>
                        <a:rPr lang="en-US" altLang="zh-TW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por</a:t>
                      </a:r>
                      <a:r>
                        <a:rPr lang="en-US" altLang="zh-TW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spc="0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recomendación</a:t>
                      </a:r>
                      <a:r>
                        <a:rPr lang="en-US" altLang="zh-TW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especial</a:t>
                      </a:r>
                      <a:endParaRPr lang="zh-TW" altLang="en-US" sz="16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Para estudiantes con un rendimiento académico y un carácter sobresalientes. Además de una investigación escrita, se requiere una carta de recomendación del director de la escuela secundaria y una carta de auto-recomendación..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Examen documental (informe de investigación, recomendación del director de la escuela secundaria y una carta de auto-recomendación)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individual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459187980"/>
                  </a:ext>
                </a:extLst>
              </a:tr>
            </a:tbl>
          </a:graphicData>
        </a:graphic>
      </p:graphicFrame>
      <p:graphicFrame>
        <p:nvGraphicFramePr>
          <p:cNvPr id="4" name="表 5">
            <a:extLst>
              <a:ext uri="{FF2B5EF4-FFF2-40B4-BE49-F238E27FC236}">
                <a16:creationId xmlns:a16="http://schemas.microsoft.com/office/drawing/2014/main" id="{CFBCAA6A-4C0F-4C06-B402-B36FBDC10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912173"/>
              </p:ext>
            </p:extLst>
          </p:nvPr>
        </p:nvGraphicFramePr>
        <p:xfrm>
          <a:off x="821245" y="4588308"/>
          <a:ext cx="9540000" cy="25200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63140">
                  <a:extLst>
                    <a:ext uri="{9D8B030D-6E8A-4147-A177-3AD203B41FA5}">
                      <a16:colId xmlns:a16="http://schemas.microsoft.com/office/drawing/2014/main" val="1158603553"/>
                    </a:ext>
                  </a:extLst>
                </a:gridCol>
                <a:gridCol w="5660020">
                  <a:extLst>
                    <a:ext uri="{9D8B030D-6E8A-4147-A177-3AD203B41FA5}">
                      <a16:colId xmlns:a16="http://schemas.microsoft.com/office/drawing/2014/main" val="142726001"/>
                    </a:ext>
                  </a:extLst>
                </a:gridCol>
                <a:gridCol w="2316840">
                  <a:extLst>
                    <a:ext uri="{9D8B030D-6E8A-4147-A177-3AD203B41FA5}">
                      <a16:colId xmlns:a16="http://schemas.microsoft.com/office/drawing/2014/main" val="2838499978"/>
                    </a:ext>
                  </a:extLst>
                </a:gridCol>
              </a:tblGrid>
              <a:tr h="26171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lang="en-US" altLang="ja-JP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532694477"/>
                  </a:ext>
                </a:extLst>
              </a:tr>
              <a:tr h="487742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50"/>
                        </a:lnSpc>
                      </a:pPr>
                      <a:r>
                        <a:rPr lang="es-ES_tradnl" altLang="ja-JP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general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No se realiza entrevista. Se requiere una investigación por escrito.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Lenguaje, Matemáticas, Inglés, Ciencias, Sociales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739434322"/>
                  </a:ext>
                </a:extLst>
              </a:tr>
              <a:tr h="9635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50"/>
                        </a:lnSpc>
                      </a:pPr>
                      <a:r>
                        <a:rPr lang="es-ES" altLang="ja-JP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de estudiantes que regresan del extranjero</a:t>
                      </a:r>
                      <a:endParaRPr lang="es-ES_tradnl" altLang="ja-JP" sz="16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Para estudiantes que hayan cursado más de 2 años de estudios en el extranjero y hayan regresado a Japón en los últimos 2 años. Además de una investigación escrita, se requiere una declaración personal y un certificado de residencia en el extranjero.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ctr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Lenguaje, Matemáticas, Inglés, Ciencias, Sociales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individual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293117605"/>
                  </a:ext>
                </a:extLst>
              </a:tr>
              <a:tr h="806955">
                <a:tc>
                  <a:txBody>
                    <a:bodyPr/>
                    <a:lstStyle/>
                    <a:p>
                      <a:pPr algn="ctr" fontAlgn="ctr">
                        <a:lnSpc>
                          <a:spcPts val="1750"/>
                        </a:lnSpc>
                      </a:pPr>
                      <a:r>
                        <a:rPr lang="es-ES" altLang="ja-JP" sz="16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por recomendación</a:t>
                      </a:r>
                      <a:endParaRPr lang="es-ES_tradnl" altLang="ja-JP" sz="16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 solicitantes deben tener un carácter y una capacidad académica excelentes, o tener una capacidad, aptitud y logros sobresalientes en deportes, cultura, actividades especiales, etc.. Se requiere una investigación por escrito.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Composición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altLang="ja-JP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individual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15290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83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28FA24-3446-4BC7-BCE3-6E9C4989B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6BC3E3D-B79E-431A-BF4F-D5C9968669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D58FDEC3-88F3-469F-8A79-617E953CCA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角丸四角形 3">
            <a:extLst>
              <a:ext uri="{FF2B5EF4-FFF2-40B4-BE49-F238E27FC236}">
                <a16:creationId xmlns:a16="http://schemas.microsoft.com/office/drawing/2014/main" id="{4B9AB5BB-6642-458D-9F85-F8D34D183C8B}"/>
              </a:ext>
            </a:extLst>
          </p:cNvPr>
          <p:cNvSpPr/>
          <p:nvPr/>
        </p:nvSpPr>
        <p:spPr>
          <a:xfrm>
            <a:off x="777343" y="498888"/>
            <a:ext cx="9774620" cy="630903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＊試験内容 は学校 によって異 なる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03C3C3-9FEE-4458-AF76-0C53CE600287}"/>
              </a:ext>
            </a:extLst>
          </p:cNvPr>
          <p:cNvSpPr txBox="1"/>
          <p:nvPr/>
        </p:nvSpPr>
        <p:spPr>
          <a:xfrm>
            <a:off x="1035410" y="679758"/>
            <a:ext cx="5873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/>
            <a:r>
              <a:rPr kumimoji="1" lang="ja-JP" altLang="en-US" sz="2400" b="1" dirty="0">
                <a:solidFill>
                  <a:srgbClr val="FF00FF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◆ </a:t>
            </a:r>
            <a:r>
              <a:rPr kumimoji="1" lang="es-E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Tipos de pruebas de acceso a institutos privados</a:t>
            </a:r>
            <a:endParaRPr kumimoji="1" lang="ja-JP" altLang="en-US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0C9EE07-2ED0-4E1A-B0E7-05B844A07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39" y="521870"/>
            <a:ext cx="1104074" cy="1059911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0377800-C08A-4242-9985-EA877CA6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401" y="427764"/>
            <a:ext cx="1529069" cy="1188851"/>
          </a:xfrm>
          <a:prstGeom prst="rect">
            <a:avLst/>
          </a:prstGeom>
        </p:spPr>
      </p:pic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653F90BA-AE5F-40A8-A762-5DEDF0A21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207481"/>
              </p:ext>
            </p:extLst>
          </p:nvPr>
        </p:nvGraphicFramePr>
        <p:xfrm>
          <a:off x="894491" y="1559019"/>
          <a:ext cx="9540323" cy="4921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159">
                  <a:extLst>
                    <a:ext uri="{9D8B030D-6E8A-4147-A177-3AD203B41FA5}">
                      <a16:colId xmlns:a16="http://schemas.microsoft.com/office/drawing/2014/main" val="3645356877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870414111"/>
                    </a:ext>
                  </a:extLst>
                </a:gridCol>
                <a:gridCol w="3576814">
                  <a:extLst>
                    <a:ext uri="{9D8B030D-6E8A-4147-A177-3AD203B41FA5}">
                      <a16:colId xmlns:a16="http://schemas.microsoft.com/office/drawing/2014/main" val="4125592735"/>
                    </a:ext>
                  </a:extLst>
                </a:gridCol>
              </a:tblGrid>
              <a:tr h="40918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lang="en-US" altLang="ja-JP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36000" marR="36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lang="en-US" altLang="ja-JP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63396429"/>
                  </a:ext>
                </a:extLst>
              </a:tr>
              <a:tr h="141067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general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Puede presentarse a un máximo de tres institutos con diferentes fechas de examen de acceso.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También puede presentarse a institutos públicos.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Exámenes académicos (por ejemplo, 3 o 5 asignaturas)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Algunos institutos realizan pruebas prácticas.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5249178"/>
                  </a:ext>
                </a:extLst>
              </a:tr>
              <a:tr h="141067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altLang="ja-JP" sz="2200" b="0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por recomendación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requiere la recomendación del director del instituto.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Admisión obligatoria si aprueba el examen.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Entrevista, redacción de ensayos, etc.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Prueba de aptitudes académicas básicas (por ejemplo, inglés, matemáticas, japonés)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6202157"/>
                  </a:ext>
                </a:extLst>
              </a:tr>
              <a:tr h="169125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Examen de</a:t>
                      </a:r>
                      <a:b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lang="es-ES_tradnl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ingreso especial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 de autocomprobación, que no requiere la recomendación del director de la escuela secundaria.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 requiere una investigación por escrito. Admisión obligatoria si aprueba el examen.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Entrevista, redacción de ensayos, etc.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Prueba de aptitudes académicas básicas (por ejemplo, inglés, matemáticas, japonés)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9483211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53DACF-3BD4-D24A-3A7A-4847B9A5DF75}"/>
              </a:ext>
            </a:extLst>
          </p:cNvPr>
          <p:cNvSpPr txBox="1"/>
          <p:nvPr/>
        </p:nvSpPr>
        <p:spPr>
          <a:xfrm>
            <a:off x="5246596" y="6497935"/>
            <a:ext cx="5188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＊</a:t>
            </a:r>
            <a:r>
              <a:rPr kumimoji="1" lang="es-ES" altLang="ja-JP" sz="1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El contenido del examen varía de una escuela a otra.</a:t>
            </a:r>
            <a:endParaRPr kumimoji="1" lang="ja-JP" altLang="en-US" sz="1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5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A33F53-58FA-48E9-A9FD-A6836D438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59F6AEC-00A7-4412-9E92-57B7271252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78238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80A069-B83E-4CCC-A7A6-C8486C20E2BA}"/>
              </a:ext>
            </a:extLst>
          </p:cNvPr>
          <p:cNvSpPr txBox="1"/>
          <p:nvPr/>
        </p:nvSpPr>
        <p:spPr>
          <a:xfrm>
            <a:off x="899887" y="510378"/>
            <a:ext cx="903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5</a:t>
            </a: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．</a:t>
            </a:r>
            <a:r>
              <a:rPr kumimoji="1" lang="es-E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Sobre las escuelas técnicas superiores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38437A22-D92D-4FDE-A598-9016DE61C1B5}"/>
              </a:ext>
            </a:extLst>
          </p:cNvPr>
          <p:cNvSpPr/>
          <p:nvPr/>
        </p:nvSpPr>
        <p:spPr>
          <a:xfrm>
            <a:off x="899887" y="1327575"/>
            <a:ext cx="9390742" cy="5652555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EF3DA83-0103-4F5D-A96F-D84FA80A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671" y="272342"/>
            <a:ext cx="1231499" cy="79864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028FA8A-B48E-4FA8-8486-20C617A8BE98}"/>
              </a:ext>
            </a:extLst>
          </p:cNvPr>
          <p:cNvSpPr txBox="1"/>
          <p:nvPr/>
        </p:nvSpPr>
        <p:spPr>
          <a:xfrm>
            <a:off x="1338567" y="4165994"/>
            <a:ext cx="89520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●</a:t>
            </a:r>
            <a:r>
              <a:rPr kumimoji="1"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Eescuela técnica superior en la prefectura de Aichi</a:t>
            </a:r>
            <a:endParaRPr kumimoji="1" lang="en-US" altLang="ja-JP" sz="2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A0D854-C460-4B07-A238-6051AFCDE6DE}"/>
              </a:ext>
            </a:extLst>
          </p:cNvPr>
          <p:cNvSpPr txBox="1"/>
          <p:nvPr/>
        </p:nvSpPr>
        <p:spPr>
          <a:xfrm>
            <a:off x="1270750" y="1590839"/>
            <a:ext cx="866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kumimoji="1"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¿Qué es una escuela técnica superior?</a:t>
            </a:r>
            <a:endParaRPr kumimoji="1" lang="en-US" altLang="ja-JP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CED8D62-48E9-444D-94D9-0292FBA4F3A8}"/>
              </a:ext>
            </a:extLst>
          </p:cNvPr>
          <p:cNvSpPr txBox="1"/>
          <p:nvPr/>
        </p:nvSpPr>
        <p:spPr>
          <a:xfrm>
            <a:off x="1939056" y="2059385"/>
            <a:ext cx="8175113" cy="2106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Una escuela que es una combinación de instituto y universidad, cuyo objetivo es formar ingenieros con conocimientos prácticos.</a:t>
            </a:r>
          </a:p>
          <a:p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Cinco años de estudio</a:t>
            </a:r>
          </a:p>
          <a:p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Desde el primer año, los alumnos participan activamente en clases, experimentos y formación práctica en materias especializadas.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93ABC6-D7CE-4C58-A3E4-516D8A0081D7}"/>
              </a:ext>
            </a:extLst>
          </p:cNvPr>
          <p:cNvSpPr txBox="1"/>
          <p:nvPr/>
        </p:nvSpPr>
        <p:spPr>
          <a:xfrm>
            <a:off x="1849820" y="4665462"/>
            <a:ext cx="60254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26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Eescuela</a:t>
            </a:r>
            <a:r>
              <a:rPr kumimoji="1" lang="en-U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Técnica Superior Toyota</a:t>
            </a:r>
            <a:endParaRPr kumimoji="1" lang="ja-JP" altLang="en-US" sz="26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8B4F036-BBE5-4C2D-BD46-6A5EBFE9084C}"/>
              </a:ext>
            </a:extLst>
          </p:cNvPr>
          <p:cNvSpPr txBox="1"/>
          <p:nvPr/>
        </p:nvSpPr>
        <p:spPr>
          <a:xfrm>
            <a:off x="2098354" y="5447646"/>
            <a:ext cx="6123907" cy="14881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Dispone de los departamentos de Ingeniería de Oportunidades, Ingeniería de Sistemas Eléctricos y Electrónicos, Tecnología de la Información, Ingeniería Medioambiental y Urbana, y Arquitectura.</a:t>
            </a:r>
            <a:endParaRPr kumimoji="1" lang="en-US" altLang="ja-JP" sz="20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9EFAEE1-0E15-4001-B1D5-BA5E59CC8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949" y="4548365"/>
            <a:ext cx="1311188" cy="13111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F2FE59-E073-4F5A-8BEF-05C21853CDBC}"/>
              </a:ext>
            </a:extLst>
          </p:cNvPr>
          <p:cNvSpPr txBox="1"/>
          <p:nvPr/>
        </p:nvSpPr>
        <p:spPr>
          <a:xfrm>
            <a:off x="4438441" y="5135379"/>
            <a:ext cx="378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https://www.toyota-ct.ac.jp/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04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65096F0-0BCC-4F29-A841-A16078814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3079" y="7227491"/>
            <a:ext cx="2405658" cy="276999"/>
          </a:xfr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10" name="角丸四角形 11">
            <a:extLst>
              <a:ext uri="{FF2B5EF4-FFF2-40B4-BE49-F238E27FC236}">
                <a16:creationId xmlns:a16="http://schemas.microsoft.com/office/drawing/2014/main" id="{94EF4EC9-9135-4978-891C-64CE2AC9502F}"/>
              </a:ext>
            </a:extLst>
          </p:cNvPr>
          <p:cNvSpPr/>
          <p:nvPr/>
        </p:nvSpPr>
        <p:spPr>
          <a:xfrm>
            <a:off x="899887" y="578069"/>
            <a:ext cx="9390742" cy="6206715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9F26372-00A2-40EA-A22F-52B9C7ACF012}"/>
              </a:ext>
            </a:extLst>
          </p:cNvPr>
          <p:cNvSpPr txBox="1"/>
          <p:nvPr/>
        </p:nvSpPr>
        <p:spPr>
          <a:xfrm>
            <a:off x="1039446" y="631527"/>
            <a:ext cx="902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/>
            <a:r>
              <a:rPr kumimoji="1" lang="ja-JP" altLang="en-US" sz="2400" b="1" dirty="0">
                <a:solidFill>
                  <a:srgbClr val="FF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 </a:t>
            </a:r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Tipos de pruebas de acceso en la Escuela Técnica Superior de Tecnología Toyota</a:t>
            </a:r>
            <a:endParaRPr kumimoji="1" lang="ja-JP" altLang="en-US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67C073-0BDA-475D-A0FD-75692DE4EBF3}"/>
              </a:ext>
            </a:extLst>
          </p:cNvPr>
          <p:cNvSpPr txBox="1"/>
          <p:nvPr/>
        </p:nvSpPr>
        <p:spPr>
          <a:xfrm>
            <a:off x="1419638" y="5921296"/>
            <a:ext cx="8649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013" indent="-354013"/>
            <a:r>
              <a:rPr kumimoji="1" lang="ja-JP" altLang="en-US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●</a:t>
            </a: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Aunque no apruebes el examen de ingreso, puedes presentarte al examen de ingreso de la preparatoria pública.</a:t>
            </a:r>
            <a:endParaRPr kumimoji="1" lang="ja-JP" altLang="en-US" sz="20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9E141F-ABC2-4F58-BE0E-8299EEE0D687}"/>
              </a:ext>
            </a:extLst>
          </p:cNvPr>
          <p:cNvSpPr txBox="1"/>
          <p:nvPr/>
        </p:nvSpPr>
        <p:spPr>
          <a:xfrm>
            <a:off x="1419638" y="5523554"/>
            <a:ext cx="8404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● </a:t>
            </a: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Admisión obligatoria si aprueba el examen.</a:t>
            </a:r>
            <a:endParaRPr kumimoji="1" lang="ja-JP" altLang="en-US" sz="20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98E0B767-3EE9-4C84-8E7F-333C3CE41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380682"/>
              </p:ext>
            </p:extLst>
          </p:nvPr>
        </p:nvGraphicFramePr>
        <p:xfrm>
          <a:off x="1043772" y="1524079"/>
          <a:ext cx="9025138" cy="39511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5198">
                  <a:extLst>
                    <a:ext uri="{9D8B030D-6E8A-4147-A177-3AD203B41FA5}">
                      <a16:colId xmlns:a16="http://schemas.microsoft.com/office/drawing/2014/main" val="4257471786"/>
                    </a:ext>
                  </a:extLst>
                </a:gridCol>
                <a:gridCol w="4366260">
                  <a:extLst>
                    <a:ext uri="{9D8B030D-6E8A-4147-A177-3AD203B41FA5}">
                      <a16:colId xmlns:a16="http://schemas.microsoft.com/office/drawing/2014/main" val="943851407"/>
                    </a:ext>
                  </a:extLst>
                </a:gridCol>
                <a:gridCol w="2513680">
                  <a:extLst>
                    <a:ext uri="{9D8B030D-6E8A-4147-A177-3AD203B41FA5}">
                      <a16:colId xmlns:a16="http://schemas.microsoft.com/office/drawing/2014/main" val="2972136865"/>
                    </a:ext>
                  </a:extLst>
                </a:gridCol>
              </a:tblGrid>
              <a:tr h="63429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Tipos</a:t>
                      </a:r>
                      <a:endParaRPr lang="en-US" altLang="ja-JP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Características</a:t>
                      </a:r>
                      <a:endParaRPr lang="en-US" altLang="ja-JP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altLang="ja-JP" sz="2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Detalles</a:t>
                      </a:r>
                      <a:r>
                        <a:rPr lang="en-US" altLang="ja-JP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del examen</a:t>
                      </a:r>
                      <a:endParaRPr lang="ja-JP" alt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2159727110"/>
                  </a:ext>
                </a:extLst>
              </a:tr>
              <a:tr h="145646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altLang="ja-JP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Prueba de selección por rendimiento académico</a:t>
                      </a:r>
                      <a:endParaRPr lang="ja-JP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Los solicitantes pueden presentarse hasta el tercer departamento de su elección. Se requiere una investigación por escrito.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5 cursos: Lenguaje, Sociales, Matemáticas, Ciencias, Inglés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3265005339"/>
                  </a:ext>
                </a:extLst>
              </a:tr>
              <a:tr h="18603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s-ES" altLang="ja-JP" sz="2200" b="0" i="0" u="none" strike="noStrike" spc="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Selección por recomendación</a:t>
                      </a:r>
                      <a:endParaRPr lang="es-ES_tradnl" altLang="ja-JP" sz="2200" b="0" i="0" u="none" strike="noStrike" spc="0" baseline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s-E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Sólo se realizará en el departamento de su primera elección. Además de una investigación escrita, se requiere una carta de recomendación del director de la escuela secundaria.</a:t>
                      </a:r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UD デジタル 教科書体 NP-B" panose="020207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en-US" altLang="ja-JP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Entrevista</a:t>
                      </a:r>
                      <a:b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</a:br>
                      <a:r>
                        <a:rPr lang="ja-JP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UD デジタル 教科書体 NP-B" panose="02020700000000000000" pitchFamily="18" charset="-12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2000" marR="72000" marT="7620" marB="0" anchor="ctr"/>
                </a:tc>
                <a:extLst>
                  <a:ext uri="{0D108BD9-81ED-4DB2-BD59-A6C34878D82A}">
                    <a16:rowId xmlns:a16="http://schemas.microsoft.com/office/drawing/2014/main" val="1438527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44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正方形/長方形 304">
            <a:extLst>
              <a:ext uri="{FF2B5EF4-FFF2-40B4-BE49-F238E27FC236}">
                <a16:creationId xmlns:a16="http://schemas.microsoft.com/office/drawing/2014/main" id="{F2A2BC69-528E-720B-BB1B-1A4FDFE70E27}"/>
              </a:ext>
            </a:extLst>
          </p:cNvPr>
          <p:cNvSpPr/>
          <p:nvPr/>
        </p:nvSpPr>
        <p:spPr>
          <a:xfrm>
            <a:off x="767634" y="1202617"/>
            <a:ext cx="9720000" cy="5941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1EA441EC-DA4E-1524-75A0-FE5F77AF9EE2}"/>
              </a:ext>
            </a:extLst>
          </p:cNvPr>
          <p:cNvGrpSpPr/>
          <p:nvPr/>
        </p:nvGrpSpPr>
        <p:grpSpPr>
          <a:xfrm>
            <a:off x="2478150" y="1878317"/>
            <a:ext cx="6886003" cy="4468863"/>
            <a:chOff x="2478150" y="1802115"/>
            <a:chExt cx="6886003" cy="4468863"/>
          </a:xfrm>
        </p:grpSpPr>
        <p:cxnSp>
          <p:nvCxnSpPr>
            <p:cNvPr id="395" name="直線矢印コネクタ 394">
              <a:extLst>
                <a:ext uri="{FF2B5EF4-FFF2-40B4-BE49-F238E27FC236}">
                  <a16:creationId xmlns:a16="http://schemas.microsoft.com/office/drawing/2014/main" id="{8C26FCEC-0F53-7CC2-98EC-E88DF505D709}"/>
                </a:ext>
              </a:extLst>
            </p:cNvPr>
            <p:cNvCxnSpPr>
              <a:cxnSpLocks/>
            </p:cNvCxnSpPr>
            <p:nvPr/>
          </p:nvCxnSpPr>
          <p:spPr>
            <a:xfrm>
              <a:off x="6822207" y="1802115"/>
              <a:ext cx="0" cy="446886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線矢印コネクタ 368">
              <a:extLst>
                <a:ext uri="{FF2B5EF4-FFF2-40B4-BE49-F238E27FC236}">
                  <a16:creationId xmlns:a16="http://schemas.microsoft.com/office/drawing/2014/main" id="{6D5CD98C-2440-6EA5-465E-09397559D2F3}"/>
                </a:ext>
              </a:extLst>
            </p:cNvPr>
            <p:cNvCxnSpPr>
              <a:cxnSpLocks/>
            </p:cNvCxnSpPr>
            <p:nvPr/>
          </p:nvCxnSpPr>
          <p:spPr>
            <a:xfrm>
              <a:off x="9364153" y="2728181"/>
              <a:ext cx="0" cy="178415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線矢印コネクタ 370">
              <a:extLst>
                <a:ext uri="{FF2B5EF4-FFF2-40B4-BE49-F238E27FC236}">
                  <a16:creationId xmlns:a16="http://schemas.microsoft.com/office/drawing/2014/main" id="{EE462576-1382-8635-5728-1577D0220E9F}"/>
                </a:ext>
              </a:extLst>
            </p:cNvPr>
            <p:cNvCxnSpPr>
              <a:cxnSpLocks/>
            </p:cNvCxnSpPr>
            <p:nvPr/>
          </p:nvCxnSpPr>
          <p:spPr>
            <a:xfrm>
              <a:off x="8618554" y="2728181"/>
              <a:ext cx="0" cy="156502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線矢印コネクタ 371">
              <a:extLst>
                <a:ext uri="{FF2B5EF4-FFF2-40B4-BE49-F238E27FC236}">
                  <a16:creationId xmlns:a16="http://schemas.microsoft.com/office/drawing/2014/main" id="{9ECB78DB-7393-7892-5CFC-C627E1CE1ED0}"/>
                </a:ext>
              </a:extLst>
            </p:cNvPr>
            <p:cNvCxnSpPr>
              <a:cxnSpLocks/>
            </p:cNvCxnSpPr>
            <p:nvPr/>
          </p:nvCxnSpPr>
          <p:spPr>
            <a:xfrm>
              <a:off x="7872956" y="3646830"/>
              <a:ext cx="0" cy="90211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直線矢印コネクタ 374">
              <a:extLst>
                <a:ext uri="{FF2B5EF4-FFF2-40B4-BE49-F238E27FC236}">
                  <a16:creationId xmlns:a16="http://schemas.microsoft.com/office/drawing/2014/main" id="{FBA3041A-2A85-F6A4-9126-0A81EE7490CF}"/>
                </a:ext>
              </a:extLst>
            </p:cNvPr>
            <p:cNvCxnSpPr>
              <a:cxnSpLocks/>
            </p:cNvCxnSpPr>
            <p:nvPr/>
          </p:nvCxnSpPr>
          <p:spPr>
            <a:xfrm>
              <a:off x="6268005" y="6248972"/>
              <a:ext cx="554202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線矢印コネクタ 381">
              <a:extLst>
                <a:ext uri="{FF2B5EF4-FFF2-40B4-BE49-F238E27FC236}">
                  <a16:creationId xmlns:a16="http://schemas.microsoft.com/office/drawing/2014/main" id="{8A020DBF-326A-2514-574C-4DA45B6AADD9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527612"/>
              <a:ext cx="88048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線矢印コネクタ 391">
              <a:extLst>
                <a:ext uri="{FF2B5EF4-FFF2-40B4-BE49-F238E27FC236}">
                  <a16:creationId xmlns:a16="http://schemas.microsoft.com/office/drawing/2014/main" id="{5A8A63A1-F8FB-055F-AFA1-ADDD27B332B7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673595"/>
              <a:ext cx="1432213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矢印コネクタ 398">
              <a:extLst>
                <a:ext uri="{FF2B5EF4-FFF2-40B4-BE49-F238E27FC236}">
                  <a16:creationId xmlns:a16="http://schemas.microsoft.com/office/drawing/2014/main" id="{F6E92284-05B1-72A1-062A-46967C260986}"/>
                </a:ext>
              </a:extLst>
            </p:cNvPr>
            <p:cNvCxnSpPr>
              <a:cxnSpLocks/>
            </p:cNvCxnSpPr>
            <p:nvPr/>
          </p:nvCxnSpPr>
          <p:spPr>
            <a:xfrm>
              <a:off x="5268096" y="3913711"/>
              <a:ext cx="1554111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線矢印コネクタ 400">
              <a:extLst>
                <a:ext uri="{FF2B5EF4-FFF2-40B4-BE49-F238E27FC236}">
                  <a16:creationId xmlns:a16="http://schemas.microsoft.com/office/drawing/2014/main" id="{85937BA7-52FF-75C6-A110-3C3D6EC47341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255934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線矢印コネクタ 402">
              <a:extLst>
                <a:ext uri="{FF2B5EF4-FFF2-40B4-BE49-F238E27FC236}">
                  <a16:creationId xmlns:a16="http://schemas.microsoft.com/office/drawing/2014/main" id="{C51391F4-18C7-1262-0F85-88FA2197C77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4117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線矢印コネクタ 403">
              <a:extLst>
                <a:ext uri="{FF2B5EF4-FFF2-40B4-BE49-F238E27FC236}">
                  <a16:creationId xmlns:a16="http://schemas.microsoft.com/office/drawing/2014/main" id="{AC36BC85-71DF-C420-9A27-024BEC1C9D2F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802115"/>
              <a:ext cx="231167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90A080EF-22D6-49D3-7EAE-91EE9966EFD5}"/>
                </a:ext>
              </a:extLst>
            </p:cNvPr>
            <p:cNvGrpSpPr/>
            <p:nvPr/>
          </p:nvGrpSpPr>
          <p:grpSpPr>
            <a:xfrm>
              <a:off x="4475593" y="5087502"/>
              <a:ext cx="2346614" cy="404533"/>
              <a:chOff x="4475593" y="5087502"/>
              <a:chExt cx="2346614" cy="404533"/>
            </a:xfrm>
          </p:grpSpPr>
          <p:cxnSp>
            <p:nvCxnSpPr>
              <p:cNvPr id="384" name="直線矢印コネクタ 383">
                <a:extLst>
                  <a:ext uri="{FF2B5EF4-FFF2-40B4-BE49-F238E27FC236}">
                    <a16:creationId xmlns:a16="http://schemas.microsoft.com/office/drawing/2014/main" id="{17DF69FA-87A8-A0BA-F48B-5472BE8EA8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593" y="5469058"/>
                <a:ext cx="216000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6F4E8F27-E9E3-7150-5FD9-B183E492B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5352" y="5087502"/>
                <a:ext cx="0" cy="40453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7704F164-06CF-012A-2190-F0283317C4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7578" y="5087502"/>
                <a:ext cx="2154629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F6307967-1B7F-A7BA-F68E-D383674CDED4}"/>
                </a:ext>
              </a:extLst>
            </p:cNvPr>
            <p:cNvCxnSpPr>
              <a:cxnSpLocks/>
            </p:cNvCxnSpPr>
            <p:nvPr/>
          </p:nvCxnSpPr>
          <p:spPr>
            <a:xfrm>
              <a:off x="2478150" y="6052840"/>
              <a:ext cx="4344057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763" y="243043"/>
            <a:ext cx="9185458" cy="8759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20388" y="286232"/>
            <a:ext cx="7545474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 indent="-720725">
              <a:lnSpc>
                <a:spcPts val="29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１．</a:t>
            </a:r>
            <a:r>
              <a:rPr kumimoji="1" lang="es-E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Camino a seguir después de graduarse de la secundaria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899" y="422397"/>
            <a:ext cx="924813" cy="596997"/>
          </a:xfrm>
          <a:prstGeom prst="rect">
            <a:avLst/>
          </a:prstGeom>
        </p:spPr>
      </p:pic>
      <p:sp>
        <p:nvSpPr>
          <p:cNvPr id="46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cxnSp>
        <p:nvCxnSpPr>
          <p:cNvPr id="309" name="直線コネクタ 308">
            <a:extLst>
              <a:ext uri="{FF2B5EF4-FFF2-40B4-BE49-F238E27FC236}">
                <a16:creationId xmlns:a16="http://schemas.microsoft.com/office/drawing/2014/main" id="{DBF34EA1-2D66-8B7E-9CB4-93321B9EFADD}"/>
              </a:ext>
            </a:extLst>
          </p:cNvPr>
          <p:cNvCxnSpPr>
            <a:cxnSpLocks/>
          </p:cNvCxnSpPr>
          <p:nvPr/>
        </p:nvCxnSpPr>
        <p:spPr>
          <a:xfrm flipV="1">
            <a:off x="1003300" y="1356286"/>
            <a:ext cx="0" cy="5423692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2" name="直線コネクタ 341">
            <a:extLst>
              <a:ext uri="{FF2B5EF4-FFF2-40B4-BE49-F238E27FC236}">
                <a16:creationId xmlns:a16="http://schemas.microsoft.com/office/drawing/2014/main" id="{D27D5014-FF19-6E2C-6A0B-A25E76417565}"/>
              </a:ext>
            </a:extLst>
          </p:cNvPr>
          <p:cNvCxnSpPr>
            <a:cxnSpLocks/>
          </p:cNvCxnSpPr>
          <p:nvPr/>
        </p:nvCxnSpPr>
        <p:spPr>
          <a:xfrm>
            <a:off x="4602509" y="1368611"/>
            <a:ext cx="0" cy="5768667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8" name="テキスト ボックス 407">
            <a:extLst>
              <a:ext uri="{FF2B5EF4-FFF2-40B4-BE49-F238E27FC236}">
                <a16:creationId xmlns:a16="http://schemas.microsoft.com/office/drawing/2014/main" id="{8FCA19CF-F25D-90DF-5552-CF29FC8BABC1}"/>
              </a:ext>
            </a:extLst>
          </p:cNvPr>
          <p:cNvSpPr txBox="1"/>
          <p:nvPr/>
        </p:nvSpPr>
        <p:spPr>
          <a:xfrm>
            <a:off x="991814" y="6733498"/>
            <a:ext cx="1659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s-ES" altLang="ja-JP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Educación obligatoria</a:t>
            </a:r>
          </a:p>
          <a:p>
            <a:pPr algn="ctr"/>
            <a:r>
              <a:rPr kumimoji="1" lang="es-ES" altLang="ja-JP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hasta 15 años</a:t>
            </a:r>
          </a:p>
        </p:txBody>
      </p:sp>
      <p:cxnSp>
        <p:nvCxnSpPr>
          <p:cNvPr id="307" name="直線コネクタ 306">
            <a:extLst>
              <a:ext uri="{FF2B5EF4-FFF2-40B4-BE49-F238E27FC236}">
                <a16:creationId xmlns:a16="http://schemas.microsoft.com/office/drawing/2014/main" id="{19335D56-93E0-E5E7-EDA2-37E4A5111F12}"/>
              </a:ext>
            </a:extLst>
          </p:cNvPr>
          <p:cNvCxnSpPr/>
          <p:nvPr/>
        </p:nvCxnSpPr>
        <p:spPr>
          <a:xfrm>
            <a:off x="1003300" y="6779978"/>
            <a:ext cx="9207500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7826A059-EECB-E17A-E5EB-D2912C100BEB}"/>
              </a:ext>
            </a:extLst>
          </p:cNvPr>
          <p:cNvSpPr/>
          <p:nvPr/>
        </p:nvSpPr>
        <p:spPr>
          <a:xfrm>
            <a:off x="2738120" y="2985964"/>
            <a:ext cx="2741777" cy="1491052"/>
          </a:xfrm>
          <a:custGeom>
            <a:avLst/>
            <a:gdLst>
              <a:gd name="connsiteX0" fmla="*/ 0 w 2741777"/>
              <a:gd name="connsiteY0" fmla="*/ 5647 h 1491052"/>
              <a:gd name="connsiteX1" fmla="*/ 0 w 2741777"/>
              <a:gd name="connsiteY1" fmla="*/ 515636 h 1491052"/>
              <a:gd name="connsiteX2" fmla="*/ 0 w 2741777"/>
              <a:gd name="connsiteY2" fmla="*/ 1010771 h 1491052"/>
              <a:gd name="connsiteX3" fmla="*/ 0 w 2741777"/>
              <a:gd name="connsiteY3" fmla="*/ 1491052 h 1491052"/>
              <a:gd name="connsiteX4" fmla="*/ 548355 w 2741777"/>
              <a:gd name="connsiteY4" fmla="*/ 1491052 h 1491052"/>
              <a:gd name="connsiteX5" fmla="*/ 1069293 w 2741777"/>
              <a:gd name="connsiteY5" fmla="*/ 1491052 h 1491052"/>
              <a:gd name="connsiteX6" fmla="*/ 1645066 w 2741777"/>
              <a:gd name="connsiteY6" fmla="*/ 1491052 h 1491052"/>
              <a:gd name="connsiteX7" fmla="*/ 2193422 w 2741777"/>
              <a:gd name="connsiteY7" fmla="*/ 1491052 h 1491052"/>
              <a:gd name="connsiteX8" fmla="*/ 2741777 w 2741777"/>
              <a:gd name="connsiteY8" fmla="*/ 1491052 h 1491052"/>
              <a:gd name="connsiteX9" fmla="*/ 2741777 w 2741777"/>
              <a:gd name="connsiteY9" fmla="*/ 1070282 h 1491052"/>
              <a:gd name="connsiteX10" fmla="*/ 2741777 w 2741777"/>
              <a:gd name="connsiteY10" fmla="*/ 649511 h 1491052"/>
              <a:gd name="connsiteX11" fmla="*/ 2322541 w 2741777"/>
              <a:gd name="connsiteY11" fmla="*/ 649511 h 1491052"/>
              <a:gd name="connsiteX12" fmla="*/ 1919745 w 2741777"/>
              <a:gd name="connsiteY12" fmla="*/ 649511 h 1491052"/>
              <a:gd name="connsiteX13" fmla="*/ 1919745 w 2741777"/>
              <a:gd name="connsiteY13" fmla="*/ 344241 h 1491052"/>
              <a:gd name="connsiteX14" fmla="*/ 1919745 w 2741777"/>
              <a:gd name="connsiteY14" fmla="*/ 0 h 1491052"/>
              <a:gd name="connsiteX15" fmla="*/ 1401414 w 2741777"/>
              <a:gd name="connsiteY15" fmla="*/ 1525 h 1491052"/>
              <a:gd name="connsiteX16" fmla="*/ 959873 w 2741777"/>
              <a:gd name="connsiteY16" fmla="*/ 2824 h 1491052"/>
              <a:gd name="connsiteX17" fmla="*/ 518331 w 2741777"/>
              <a:gd name="connsiteY17" fmla="*/ 4122 h 1491052"/>
              <a:gd name="connsiteX18" fmla="*/ 0 w 2741777"/>
              <a:gd name="connsiteY18" fmla="*/ 5647 h 149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41777" h="1491052" extrusionOk="0">
                <a:moveTo>
                  <a:pt x="0" y="5647"/>
                </a:moveTo>
                <a:cubicBezTo>
                  <a:pt x="29120" y="183234"/>
                  <a:pt x="-56513" y="309970"/>
                  <a:pt x="0" y="515636"/>
                </a:cubicBezTo>
                <a:cubicBezTo>
                  <a:pt x="56513" y="721302"/>
                  <a:pt x="-2307" y="774739"/>
                  <a:pt x="0" y="1010771"/>
                </a:cubicBezTo>
                <a:cubicBezTo>
                  <a:pt x="2307" y="1246804"/>
                  <a:pt x="-26593" y="1327118"/>
                  <a:pt x="0" y="1491052"/>
                </a:cubicBezTo>
                <a:cubicBezTo>
                  <a:pt x="270933" y="1472326"/>
                  <a:pt x="363702" y="1494194"/>
                  <a:pt x="548355" y="1491052"/>
                </a:cubicBezTo>
                <a:cubicBezTo>
                  <a:pt x="733009" y="1487910"/>
                  <a:pt x="941079" y="1546966"/>
                  <a:pt x="1069293" y="1491052"/>
                </a:cubicBezTo>
                <a:cubicBezTo>
                  <a:pt x="1197507" y="1435138"/>
                  <a:pt x="1506764" y="1538995"/>
                  <a:pt x="1645066" y="1491052"/>
                </a:cubicBezTo>
                <a:cubicBezTo>
                  <a:pt x="1783368" y="1443109"/>
                  <a:pt x="1958191" y="1528949"/>
                  <a:pt x="2193422" y="1491052"/>
                </a:cubicBezTo>
                <a:cubicBezTo>
                  <a:pt x="2428653" y="1453155"/>
                  <a:pt x="2480962" y="1549248"/>
                  <a:pt x="2741777" y="1491052"/>
                </a:cubicBezTo>
                <a:cubicBezTo>
                  <a:pt x="2716822" y="1319963"/>
                  <a:pt x="2769958" y="1211225"/>
                  <a:pt x="2741777" y="1070282"/>
                </a:cubicBezTo>
                <a:cubicBezTo>
                  <a:pt x="2713596" y="929339"/>
                  <a:pt x="2755739" y="805237"/>
                  <a:pt x="2741777" y="649511"/>
                </a:cubicBezTo>
                <a:cubicBezTo>
                  <a:pt x="2538433" y="686044"/>
                  <a:pt x="2461813" y="633971"/>
                  <a:pt x="2322541" y="649511"/>
                </a:cubicBezTo>
                <a:cubicBezTo>
                  <a:pt x="2183269" y="665051"/>
                  <a:pt x="2046139" y="618340"/>
                  <a:pt x="1919745" y="649511"/>
                </a:cubicBezTo>
                <a:cubicBezTo>
                  <a:pt x="1901870" y="572826"/>
                  <a:pt x="1929924" y="463987"/>
                  <a:pt x="1919745" y="344241"/>
                </a:cubicBezTo>
                <a:cubicBezTo>
                  <a:pt x="1909566" y="224495"/>
                  <a:pt x="1959863" y="106904"/>
                  <a:pt x="1919745" y="0"/>
                </a:cubicBezTo>
                <a:cubicBezTo>
                  <a:pt x="1720376" y="40133"/>
                  <a:pt x="1606497" y="-28314"/>
                  <a:pt x="1401414" y="1525"/>
                </a:cubicBezTo>
                <a:cubicBezTo>
                  <a:pt x="1196331" y="31364"/>
                  <a:pt x="1168886" y="-12513"/>
                  <a:pt x="959873" y="2824"/>
                </a:cubicBezTo>
                <a:cubicBezTo>
                  <a:pt x="750860" y="18161"/>
                  <a:pt x="674655" y="-2994"/>
                  <a:pt x="518331" y="4122"/>
                </a:cubicBezTo>
                <a:cubicBezTo>
                  <a:pt x="362007" y="11238"/>
                  <a:pt x="172027" y="-4800"/>
                  <a:pt x="0" y="5647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35631084">
                  <a:custGeom>
                    <a:avLst/>
                    <a:gdLst>
                      <a:gd name="connsiteX0" fmla="*/ 0 w 2778760"/>
                      <a:gd name="connsiteY0" fmla="*/ 5080 h 1341120"/>
                      <a:gd name="connsiteX1" fmla="*/ 0 w 2778760"/>
                      <a:gd name="connsiteY1" fmla="*/ 1341120 h 1341120"/>
                      <a:gd name="connsiteX2" fmla="*/ 2778760 w 2778760"/>
                      <a:gd name="connsiteY2" fmla="*/ 1341120 h 1341120"/>
                      <a:gd name="connsiteX3" fmla="*/ 2778760 w 2778760"/>
                      <a:gd name="connsiteY3" fmla="*/ 584200 h 1341120"/>
                      <a:gd name="connsiteX4" fmla="*/ 1945640 w 2778760"/>
                      <a:gd name="connsiteY4" fmla="*/ 584200 h 1341120"/>
                      <a:gd name="connsiteX5" fmla="*/ 1945640 w 2778760"/>
                      <a:gd name="connsiteY5" fmla="*/ 0 h 1341120"/>
                      <a:gd name="connsiteX6" fmla="*/ 0 w 2778760"/>
                      <a:gd name="connsiteY6" fmla="*/ 5080 h 1341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78760" h="1341120">
                        <a:moveTo>
                          <a:pt x="0" y="5080"/>
                        </a:moveTo>
                        <a:lnTo>
                          <a:pt x="0" y="1341120"/>
                        </a:lnTo>
                        <a:lnTo>
                          <a:pt x="2778760" y="1341120"/>
                        </a:lnTo>
                        <a:lnTo>
                          <a:pt x="2778760" y="584200"/>
                        </a:lnTo>
                        <a:lnTo>
                          <a:pt x="1945640" y="584200"/>
                        </a:lnTo>
                        <a:lnTo>
                          <a:pt x="1945640" y="0"/>
                        </a:lnTo>
                        <a:lnTo>
                          <a:pt x="0" y="508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6B0A01-3CE9-BE5C-F942-06C278AD8503}"/>
              </a:ext>
            </a:extLst>
          </p:cNvPr>
          <p:cNvGrpSpPr/>
          <p:nvPr/>
        </p:nvGrpSpPr>
        <p:grpSpPr>
          <a:xfrm>
            <a:off x="2428146" y="1709160"/>
            <a:ext cx="6575900" cy="4805503"/>
            <a:chOff x="2428146" y="1632958"/>
            <a:chExt cx="6575900" cy="4805503"/>
          </a:xfrm>
        </p:grpSpPr>
        <p:cxnSp>
          <p:nvCxnSpPr>
            <p:cNvPr id="347" name="直線矢印コネクタ 346">
              <a:extLst>
                <a:ext uri="{FF2B5EF4-FFF2-40B4-BE49-F238E27FC236}">
                  <a16:creationId xmlns:a16="http://schemas.microsoft.com/office/drawing/2014/main" id="{3C055C26-9590-A7AC-4564-1946F4128DC6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1632958"/>
              <a:ext cx="20745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線矢印コネクタ 348">
              <a:extLst>
                <a:ext uri="{FF2B5EF4-FFF2-40B4-BE49-F238E27FC236}">
                  <a16:creationId xmlns:a16="http://schemas.microsoft.com/office/drawing/2014/main" id="{3A3879C6-B450-C6DF-D2BC-1A8C1155D5E5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2269470"/>
              <a:ext cx="254510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線矢印コネクタ 349">
              <a:extLst>
                <a:ext uri="{FF2B5EF4-FFF2-40B4-BE49-F238E27FC236}">
                  <a16:creationId xmlns:a16="http://schemas.microsoft.com/office/drawing/2014/main" id="{9F186BB6-FF2C-3030-6C21-C71AA86A9954}"/>
                </a:ext>
              </a:extLst>
            </p:cNvPr>
            <p:cNvCxnSpPr>
              <a:cxnSpLocks/>
            </p:cNvCxnSpPr>
            <p:nvPr/>
          </p:nvCxnSpPr>
          <p:spPr>
            <a:xfrm>
              <a:off x="4510537" y="3422909"/>
              <a:ext cx="208589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線矢印コネクタ 355">
              <a:extLst>
                <a:ext uri="{FF2B5EF4-FFF2-40B4-BE49-F238E27FC236}">
                  <a16:creationId xmlns:a16="http://schemas.microsoft.com/office/drawing/2014/main" id="{3C82E6B1-FE69-4921-0CFF-FC759141BA6B}"/>
                </a:ext>
              </a:extLst>
            </p:cNvPr>
            <p:cNvCxnSpPr>
              <a:cxnSpLocks/>
            </p:cNvCxnSpPr>
            <p:nvPr/>
          </p:nvCxnSpPr>
          <p:spPr>
            <a:xfrm>
              <a:off x="5389994" y="4848782"/>
              <a:ext cx="11950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線矢印コネクタ 356">
              <a:extLst>
                <a:ext uri="{FF2B5EF4-FFF2-40B4-BE49-F238E27FC236}">
                  <a16:creationId xmlns:a16="http://schemas.microsoft.com/office/drawing/2014/main" id="{B2775E8C-2B06-9FEB-F02F-DE19F70B2B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9880" y="4120764"/>
              <a:ext cx="126516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線矢印コネクタ 357">
              <a:extLst>
                <a:ext uri="{FF2B5EF4-FFF2-40B4-BE49-F238E27FC236}">
                  <a16:creationId xmlns:a16="http://schemas.microsoft.com/office/drawing/2014/main" id="{4417AE2F-4123-07A0-9D96-247DAEDC2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195" y="6438461"/>
              <a:ext cx="360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線矢印コネクタ 361">
              <a:extLst>
                <a:ext uri="{FF2B5EF4-FFF2-40B4-BE49-F238E27FC236}">
                  <a16:creationId xmlns:a16="http://schemas.microsoft.com/office/drawing/2014/main" id="{070F68BF-E75C-C92C-7145-F358880B4166}"/>
                </a:ext>
              </a:extLst>
            </p:cNvPr>
            <p:cNvCxnSpPr>
              <a:cxnSpLocks/>
            </p:cNvCxnSpPr>
            <p:nvPr/>
          </p:nvCxnSpPr>
          <p:spPr>
            <a:xfrm>
              <a:off x="6359900" y="5693171"/>
              <a:ext cx="23653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線矢印コネクタ 362">
              <a:extLst>
                <a:ext uri="{FF2B5EF4-FFF2-40B4-BE49-F238E27FC236}">
                  <a16:creationId xmlns:a16="http://schemas.microsoft.com/office/drawing/2014/main" id="{D5B70B36-7BFA-23DE-6EE2-DFFFED75EC44}"/>
                </a:ext>
              </a:extLst>
            </p:cNvPr>
            <p:cNvCxnSpPr>
              <a:cxnSpLocks/>
            </p:cNvCxnSpPr>
            <p:nvPr/>
          </p:nvCxnSpPr>
          <p:spPr>
            <a:xfrm>
              <a:off x="6585044" y="1632958"/>
              <a:ext cx="0" cy="4805503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矢印コネクタ 365">
              <a:extLst>
                <a:ext uri="{FF2B5EF4-FFF2-40B4-BE49-F238E27FC236}">
                  <a16:creationId xmlns:a16="http://schemas.microsoft.com/office/drawing/2014/main" id="{310C44DF-11F6-977F-5CCA-BDD6C6D6A42D}"/>
                </a:ext>
              </a:extLst>
            </p:cNvPr>
            <p:cNvCxnSpPr>
              <a:cxnSpLocks/>
            </p:cNvCxnSpPr>
            <p:nvPr/>
          </p:nvCxnSpPr>
          <p:spPr>
            <a:xfrm>
              <a:off x="6596432" y="3422909"/>
              <a:ext cx="45921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矢印コネクタ 366">
              <a:extLst>
                <a:ext uri="{FF2B5EF4-FFF2-40B4-BE49-F238E27FC236}">
                  <a16:creationId xmlns:a16="http://schemas.microsoft.com/office/drawing/2014/main" id="{2A597EF2-3EB3-70B4-4137-B5A4EC3D002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449138" y="2994759"/>
              <a:ext cx="432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線矢印コネクタ 367">
              <a:extLst>
                <a:ext uri="{FF2B5EF4-FFF2-40B4-BE49-F238E27FC236}">
                  <a16:creationId xmlns:a16="http://schemas.microsoft.com/office/drawing/2014/main" id="{1F60C3A8-A256-55DD-EB08-FECA2EDEFA30}"/>
                </a:ext>
              </a:extLst>
            </p:cNvPr>
            <p:cNvCxnSpPr>
              <a:cxnSpLocks/>
            </p:cNvCxnSpPr>
            <p:nvPr/>
          </p:nvCxnSpPr>
          <p:spPr>
            <a:xfrm>
              <a:off x="8680046" y="2302589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線矢印コネクタ 386">
              <a:extLst>
                <a:ext uri="{FF2B5EF4-FFF2-40B4-BE49-F238E27FC236}">
                  <a16:creationId xmlns:a16="http://schemas.microsoft.com/office/drawing/2014/main" id="{5F48DB5F-34EE-A3C4-EF45-E9F0B66C227C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340315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線矢印コネクタ 387">
              <a:extLst>
                <a:ext uri="{FF2B5EF4-FFF2-40B4-BE49-F238E27FC236}">
                  <a16:creationId xmlns:a16="http://schemas.microsoft.com/office/drawing/2014/main" id="{6CBACBD7-0E62-74A3-56B5-96F5C572723B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120764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線矢印コネクタ 388">
              <a:extLst>
                <a:ext uri="{FF2B5EF4-FFF2-40B4-BE49-F238E27FC236}">
                  <a16:creationId xmlns:a16="http://schemas.microsoft.com/office/drawing/2014/main" id="{A4916A1A-9160-78D0-2689-4A1212E76261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4818180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線矢印コネクタ 389">
              <a:extLst>
                <a:ext uri="{FF2B5EF4-FFF2-40B4-BE49-F238E27FC236}">
                  <a16:creationId xmlns:a16="http://schemas.microsoft.com/office/drawing/2014/main" id="{52154A0F-AAAC-D7DD-29C4-CEC1865A9142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5693171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直線矢印コネクタ 390">
              <a:extLst>
                <a:ext uri="{FF2B5EF4-FFF2-40B4-BE49-F238E27FC236}">
                  <a16:creationId xmlns:a16="http://schemas.microsoft.com/office/drawing/2014/main" id="{CE1EFD2D-F81A-FEAF-FA68-5904CF2923F7}"/>
                </a:ext>
              </a:extLst>
            </p:cNvPr>
            <p:cNvCxnSpPr>
              <a:cxnSpLocks/>
            </p:cNvCxnSpPr>
            <p:nvPr/>
          </p:nvCxnSpPr>
          <p:spPr>
            <a:xfrm>
              <a:off x="2428146" y="6411492"/>
              <a:ext cx="3240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線矢印コネクタ 385">
              <a:extLst>
                <a:ext uri="{FF2B5EF4-FFF2-40B4-BE49-F238E27FC236}">
                  <a16:creationId xmlns:a16="http://schemas.microsoft.com/office/drawing/2014/main" id="{0E9031BE-54AB-4D82-EE7B-6FB2C126D7C7}"/>
                </a:ext>
              </a:extLst>
            </p:cNvPr>
            <p:cNvCxnSpPr>
              <a:cxnSpLocks/>
            </p:cNvCxnSpPr>
            <p:nvPr/>
          </p:nvCxnSpPr>
          <p:spPr>
            <a:xfrm>
              <a:off x="4408779" y="5693171"/>
              <a:ext cx="32195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5" name="星: 32 pt 344">
            <a:extLst>
              <a:ext uri="{FF2B5EF4-FFF2-40B4-BE49-F238E27FC236}">
                <a16:creationId xmlns:a16="http://schemas.microsoft.com/office/drawing/2014/main" id="{99E4C8DF-980A-2372-9466-761F3A0B982E}"/>
              </a:ext>
            </a:extLst>
          </p:cNvPr>
          <p:cNvSpPr/>
          <p:nvPr/>
        </p:nvSpPr>
        <p:spPr>
          <a:xfrm>
            <a:off x="7308002" y="4588537"/>
            <a:ext cx="2624248" cy="1554866"/>
          </a:xfrm>
          <a:prstGeom prst="star32">
            <a:avLst>
              <a:gd name="adj" fmla="val 47210"/>
            </a:avLst>
          </a:prstGeom>
          <a:solidFill>
            <a:srgbClr val="FFFF00"/>
          </a:solidFill>
          <a:ln w="60325" cmpd="thickThin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n-US" altLang="ja-JP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Empleo</a:t>
            </a:r>
            <a:r>
              <a:rPr kumimoji="1"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, etc.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11" name="四角形: 角を丸くする 310">
            <a:extLst>
              <a:ext uri="{FF2B5EF4-FFF2-40B4-BE49-F238E27FC236}">
                <a16:creationId xmlns:a16="http://schemas.microsoft.com/office/drawing/2014/main" id="{2E41B47D-3D05-F9F6-060C-06532AF44354}"/>
              </a:ext>
            </a:extLst>
          </p:cNvPr>
          <p:cNvSpPr/>
          <p:nvPr/>
        </p:nvSpPr>
        <p:spPr>
          <a:xfrm>
            <a:off x="1104763" y="3100785"/>
            <a:ext cx="1451245" cy="3569151"/>
          </a:xfrm>
          <a:prstGeom prst="roundRect">
            <a:avLst>
              <a:gd name="adj" fmla="val 754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básica</a:t>
            </a:r>
            <a:endParaRPr kumimoji="1"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39" name="四角形: 角を丸くする 338">
            <a:extLst>
              <a:ext uri="{FF2B5EF4-FFF2-40B4-BE49-F238E27FC236}">
                <a16:creationId xmlns:a16="http://schemas.microsoft.com/office/drawing/2014/main" id="{1BA54D96-3FE0-A64D-5C60-FE10BC7323E8}"/>
              </a:ext>
            </a:extLst>
          </p:cNvPr>
          <p:cNvSpPr/>
          <p:nvPr/>
        </p:nvSpPr>
        <p:spPr>
          <a:xfrm>
            <a:off x="7055642" y="1434186"/>
            <a:ext cx="1792931" cy="1420776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Universidad</a:t>
            </a:r>
            <a:endParaRPr kumimoji="1"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4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en-US" altLang="ja-JP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</a:t>
            </a:r>
            <a:r>
              <a:rPr kumimoji="1" lang="es-E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Algunas facultades, como la de Medicina, tienen una duración de seis años.</a:t>
            </a:r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)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41" name="四角形: 角を丸くする 340">
            <a:extLst>
              <a:ext uri="{FF2B5EF4-FFF2-40B4-BE49-F238E27FC236}">
                <a16:creationId xmlns:a16="http://schemas.microsoft.com/office/drawing/2014/main" id="{CB4AEB8F-41E7-B2D2-B9D5-3675E8EB147C}"/>
              </a:ext>
            </a:extLst>
          </p:cNvPr>
          <p:cNvSpPr/>
          <p:nvPr/>
        </p:nvSpPr>
        <p:spPr>
          <a:xfrm>
            <a:off x="9013489" y="1978494"/>
            <a:ext cx="1276732" cy="876467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Escuela de</a:t>
            </a:r>
          </a:p>
          <a:p>
            <a:pPr algn="ctr"/>
            <a:r>
              <a:rPr kumimoji="1" lang="es-ES_tradnl" altLang="ja-JP" sz="14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postgrado</a:t>
            </a:r>
            <a:endParaRPr kumimoji="1"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2 a 5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40" name="四角形: 角を丸くする 339">
            <a:extLst>
              <a:ext uri="{FF2B5EF4-FFF2-40B4-BE49-F238E27FC236}">
                <a16:creationId xmlns:a16="http://schemas.microsoft.com/office/drawing/2014/main" id="{CB4FDFF2-DBEF-183C-244A-98182796C444}"/>
              </a:ext>
            </a:extLst>
          </p:cNvPr>
          <p:cNvSpPr/>
          <p:nvPr/>
        </p:nvSpPr>
        <p:spPr>
          <a:xfrm>
            <a:off x="7100625" y="3100785"/>
            <a:ext cx="1177355" cy="827748"/>
          </a:xfrm>
          <a:prstGeom prst="roundRect">
            <a:avLst>
              <a:gd name="adj" fmla="val 754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ts val="15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Universidad</a:t>
            </a:r>
          </a:p>
          <a:p>
            <a:pPr algn="ctr">
              <a:lnSpc>
                <a:spcPts val="1500"/>
              </a:lnSpc>
            </a:pPr>
            <a:r>
              <a:rPr kumimoji="1" lang="es-ES_tradnl" altLang="ja-JP" sz="140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carrera  corta</a:t>
            </a:r>
            <a:endParaRPr kumimoji="1" lang="en-US" altLang="ja-JP" sz="1400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2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13" name="四角形: 角を丸くする 312">
            <a:extLst>
              <a:ext uri="{FF2B5EF4-FFF2-40B4-BE49-F238E27FC236}">
                <a16:creationId xmlns:a16="http://schemas.microsoft.com/office/drawing/2014/main" id="{6099B0F8-29E0-1C1C-17AB-DE6873C51235}"/>
              </a:ext>
            </a:extLst>
          </p:cNvPr>
          <p:cNvSpPr/>
          <p:nvPr/>
        </p:nvSpPr>
        <p:spPr>
          <a:xfrm>
            <a:off x="1082040" y="1234440"/>
            <a:ext cx="3459647" cy="7762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b"/>
          <a:lstStyle/>
          <a:p>
            <a:pPr algn="ctr"/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kumimoji="1" lang="en-US" altLang="ja-JP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0" name="テキスト ボックス 329">
            <a:extLst>
              <a:ext uri="{FF2B5EF4-FFF2-40B4-BE49-F238E27FC236}">
                <a16:creationId xmlns:a16="http://schemas.microsoft.com/office/drawing/2014/main" id="{7050E29D-1E0A-663E-7895-EB06B5C996BE}"/>
              </a:ext>
            </a:extLst>
          </p:cNvPr>
          <p:cNvSpPr txBox="1"/>
          <p:nvPr/>
        </p:nvSpPr>
        <p:spPr>
          <a:xfrm>
            <a:off x="1110423" y="1288353"/>
            <a:ext cx="1618491" cy="702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es-ES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Curso del primer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período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 educación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básica</a:t>
            </a:r>
            <a:endParaRPr kumimoji="1" lang="es-ES_tradnl" altLang="ja-JP" sz="13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32" name="テキスト ボックス 331">
            <a:extLst>
              <a:ext uri="{FF2B5EF4-FFF2-40B4-BE49-F238E27FC236}">
                <a16:creationId xmlns:a16="http://schemas.microsoft.com/office/drawing/2014/main" id="{545B01C4-80BD-D869-4B29-A1F2DF0965F9}"/>
              </a:ext>
            </a:extLst>
          </p:cNvPr>
          <p:cNvSpPr txBox="1"/>
          <p:nvPr/>
        </p:nvSpPr>
        <p:spPr>
          <a:xfrm>
            <a:off x="2775476" y="1288353"/>
            <a:ext cx="1735060" cy="702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kumimoji="1" lang="pt-BR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Curso del segundo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pt-BR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período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pt-BR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 educación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pt-BR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</a:t>
            </a:r>
            <a:r>
              <a:rPr kumimoji="1" lang="ja-JP" altLang="en-US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pt-BR" altLang="ja-JP" sz="13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superior</a:t>
            </a:r>
            <a:endParaRPr kumimoji="1" lang="en-US" altLang="ja-JP" sz="13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</a:pPr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BEE87DE-BD2C-145E-E4B0-B4A3960CCDC9}"/>
              </a:ext>
            </a:extLst>
          </p:cNvPr>
          <p:cNvGrpSpPr/>
          <p:nvPr/>
        </p:nvGrpSpPr>
        <p:grpSpPr>
          <a:xfrm>
            <a:off x="1084612" y="2094638"/>
            <a:ext cx="3471155" cy="537965"/>
            <a:chOff x="1084612" y="2018436"/>
            <a:chExt cx="3471155" cy="537965"/>
          </a:xfrm>
        </p:grpSpPr>
        <p:sp>
          <p:nvSpPr>
            <p:cNvPr id="316" name="四角形: 角を丸くする 315">
              <a:extLst>
                <a:ext uri="{FF2B5EF4-FFF2-40B4-BE49-F238E27FC236}">
                  <a16:creationId xmlns:a16="http://schemas.microsoft.com/office/drawing/2014/main" id="{DF3831B9-3958-18D3-5C65-71F5D97CE875}"/>
                </a:ext>
              </a:extLst>
            </p:cNvPr>
            <p:cNvSpPr/>
            <p:nvPr/>
          </p:nvSpPr>
          <p:spPr>
            <a:xfrm>
              <a:off x="1084612" y="2018436"/>
              <a:ext cx="3471155" cy="53796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317" name="テキスト ボックス 316">
              <a:extLst>
                <a:ext uri="{FF2B5EF4-FFF2-40B4-BE49-F238E27FC236}">
                  <a16:creationId xmlns:a16="http://schemas.microsoft.com/office/drawing/2014/main" id="{63891657-3661-4478-4399-839DC8947A1B}"/>
                </a:ext>
              </a:extLst>
            </p:cNvPr>
            <p:cNvSpPr txBox="1"/>
            <p:nvPr/>
          </p:nvSpPr>
          <p:spPr>
            <a:xfrm>
              <a:off x="1252504" y="2072459"/>
              <a:ext cx="13087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err="1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Secundaria</a:t>
              </a:r>
              <a:endPara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1000" i="1" dirty="0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3 </a:t>
              </a:r>
              <a:r>
                <a:rPr kumimoji="1" lang="en-US" altLang="ja-JP" sz="1000" i="1" dirty="0" err="1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años</a:t>
              </a:r>
              <a:endParaRPr kumimoji="1" lang="ja-JP" altLang="en-US" sz="1200" i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318" name="テキスト ボックス 317">
              <a:extLst>
                <a:ext uri="{FF2B5EF4-FFF2-40B4-BE49-F238E27FC236}">
                  <a16:creationId xmlns:a16="http://schemas.microsoft.com/office/drawing/2014/main" id="{BFA61581-F60C-C6A6-0372-133182921A65}"/>
                </a:ext>
              </a:extLst>
            </p:cNvPr>
            <p:cNvSpPr txBox="1"/>
            <p:nvPr/>
          </p:nvSpPr>
          <p:spPr>
            <a:xfrm>
              <a:off x="2884653" y="2072459"/>
              <a:ext cx="13087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err="1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Preparatoria</a:t>
              </a:r>
              <a:endParaRPr kumimoji="1" lang="en-US" altLang="ja-JP" sz="1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1000" i="1" dirty="0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3 </a:t>
              </a:r>
              <a:r>
                <a:rPr kumimoji="1" lang="en-US" altLang="ja-JP" sz="1000" i="1" dirty="0" err="1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años</a:t>
              </a:r>
              <a:endParaRPr kumimoji="1" lang="ja-JP" altLang="en-US" sz="1200" i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sp>
        <p:nvSpPr>
          <p:cNvPr id="314" name="四角形: 角を丸くする 313">
            <a:extLst>
              <a:ext uri="{FF2B5EF4-FFF2-40B4-BE49-F238E27FC236}">
                <a16:creationId xmlns:a16="http://schemas.microsoft.com/office/drawing/2014/main" id="{EA7D029C-9DF6-FFF3-E152-E31B9B830D1D}"/>
              </a:ext>
            </a:extLst>
          </p:cNvPr>
          <p:cNvSpPr/>
          <p:nvPr/>
        </p:nvSpPr>
        <p:spPr>
          <a:xfrm>
            <a:off x="2782493" y="3014479"/>
            <a:ext cx="1787206" cy="731747"/>
          </a:xfrm>
          <a:prstGeom prst="roundRect">
            <a:avLst>
              <a:gd name="adj" fmla="val 8384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r>
              <a:rPr kumimoji="1" lang="en-US" altLang="ja-JP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《</a:t>
            </a:r>
            <a:r>
              <a:rPr kumimoji="1" lang="en-US" altLang="ja-JP" sz="1200" spc="-30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</a:t>
            </a:r>
            <a:r>
              <a:rPr kumimoji="1" lang="en-US" altLang="ja-JP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200" spc="-30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completo</a:t>
            </a:r>
            <a:r>
              <a:rPr kumimoji="1" lang="en-US" altLang="ja-JP" sz="1200" spc="-5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》</a:t>
            </a:r>
          </a:p>
          <a:p>
            <a:pPr algn="ctr"/>
            <a:r>
              <a:rPr kumimoji="1" lang="es-ES_tradnl" altLang="ja-JP" sz="1400" spc="-5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</a:t>
            </a:r>
          </a:p>
          <a:p>
            <a:pPr algn="ctr"/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22890AC-210F-8984-C73F-C0A04DCEE14B}"/>
              </a:ext>
            </a:extLst>
          </p:cNvPr>
          <p:cNvSpPr txBox="1"/>
          <p:nvPr/>
        </p:nvSpPr>
        <p:spPr>
          <a:xfrm>
            <a:off x="4128041" y="3108130"/>
            <a:ext cx="396000" cy="1653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Arial" panose="020B0604020202020204" pitchFamily="34" charset="0"/>
                <a:ea typeface="UD デジタル 教科書体 NP-B" panose="02020700000000000000" pitchFamily="18" charset="-128"/>
              </a:rPr>
              <a:t>P.8</a:t>
            </a:r>
            <a:endParaRPr kumimoji="1" lang="ja-JP" altLang="en-US" sz="1050" dirty="0">
              <a:latin typeface="Arial" panose="020B0604020202020204" pitchFamily="34" charset="0"/>
              <a:ea typeface="UD デジタル 教科書体 NP-B" panose="02020700000000000000" pitchFamily="18" charset="-128"/>
            </a:endParaRPr>
          </a:p>
        </p:txBody>
      </p:sp>
      <p:sp>
        <p:nvSpPr>
          <p:cNvPr id="337" name="フローチャート: 書類 336">
            <a:extLst>
              <a:ext uri="{FF2B5EF4-FFF2-40B4-BE49-F238E27FC236}">
                <a16:creationId xmlns:a16="http://schemas.microsoft.com/office/drawing/2014/main" id="{4FF7CEFD-9C88-2043-EE4D-30BF56F0AF5A}"/>
              </a:ext>
            </a:extLst>
          </p:cNvPr>
          <p:cNvSpPr/>
          <p:nvPr/>
        </p:nvSpPr>
        <p:spPr>
          <a:xfrm rot="16200000">
            <a:off x="4811246" y="3792079"/>
            <a:ext cx="674627" cy="610747"/>
          </a:xfrm>
          <a:prstGeom prst="flowChartDocumen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四角形: 角を丸くする 322">
            <a:extLst>
              <a:ext uri="{FF2B5EF4-FFF2-40B4-BE49-F238E27FC236}">
                <a16:creationId xmlns:a16="http://schemas.microsoft.com/office/drawing/2014/main" id="{3E4116DD-127E-AB71-46BF-22F0DEDF8E24}"/>
              </a:ext>
            </a:extLst>
          </p:cNvPr>
          <p:cNvSpPr/>
          <p:nvPr/>
        </p:nvSpPr>
        <p:spPr>
          <a:xfrm>
            <a:off x="2784150" y="3765136"/>
            <a:ext cx="2605844" cy="676760"/>
          </a:xfrm>
          <a:prstGeom prst="roundRect">
            <a:avLst>
              <a:gd name="adj" fmla="val 10101"/>
            </a:avLst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indent="266700"/>
            <a:r>
              <a:rPr kumimoji="1" lang="en-US" altLang="ja-JP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《</a:t>
            </a:r>
            <a:r>
              <a:rPr kumimoji="1" lang="en-US" altLang="ja-JP" sz="1200" spc="-30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</a:t>
            </a:r>
            <a:r>
              <a:rPr kumimoji="1" lang="en-US" altLang="ja-JP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200" spc="-30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parcial</a:t>
            </a:r>
            <a:r>
              <a:rPr kumimoji="1" lang="ja-JP" altLang="en-US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/</a:t>
            </a:r>
          </a:p>
          <a:p>
            <a:pPr algn="ctr"/>
            <a:r>
              <a:rPr kumimoji="1" lang="en-US" altLang="ja-JP" sz="1200" spc="-30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correspondencia</a:t>
            </a:r>
            <a:r>
              <a:rPr kumimoji="1" lang="en-US" altLang="ja-JP" sz="1200" spc="-3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》</a:t>
            </a:r>
          </a:p>
          <a:p>
            <a:pPr algn="ctr"/>
            <a:r>
              <a:rPr kumimoji="1" lang="es-ES_tradnl" altLang="ja-JP" sz="1400" spc="-5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</a:t>
            </a:r>
            <a:r>
              <a:rPr kumimoji="1" lang="ja-JP" altLang="en-US" sz="1400" spc="-5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Más de 3 </a:t>
            </a:r>
            <a:r>
              <a:rPr kumimoji="1" lang="en-US" altLang="ja-JP" sz="1000" i="1" dirty="0" err="1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años</a:t>
            </a:r>
            <a:endParaRPr kumimoji="1" lang="ja-JP" altLang="en-US" sz="1000" i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CC4300-C3F2-82F6-1A5D-C3C3AB0F16BD}"/>
              </a:ext>
            </a:extLst>
          </p:cNvPr>
          <p:cNvSpPr txBox="1"/>
          <p:nvPr/>
        </p:nvSpPr>
        <p:spPr>
          <a:xfrm>
            <a:off x="4949657" y="3812749"/>
            <a:ext cx="396000" cy="1653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Arial" panose="020B0604020202020204" pitchFamily="34" charset="0"/>
                <a:ea typeface="UD デジタル 教科書体 NP-B" panose="02020700000000000000" pitchFamily="18" charset="-128"/>
              </a:rPr>
              <a:t>P.9</a:t>
            </a:r>
            <a:endParaRPr kumimoji="1" lang="ja-JP" altLang="en-US" sz="1050" dirty="0">
              <a:latin typeface="Arial" panose="020B0604020202020204" pitchFamily="34" charset="0"/>
              <a:ea typeface="UD デジタル 教科書体 NP-B" panose="02020700000000000000" pitchFamily="18" charset="-128"/>
            </a:endParaRPr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8F23809-49B0-06C7-8278-0FAEED23533F}"/>
              </a:ext>
            </a:extLst>
          </p:cNvPr>
          <p:cNvGrpSpPr/>
          <p:nvPr/>
        </p:nvGrpSpPr>
        <p:grpSpPr>
          <a:xfrm>
            <a:off x="2775476" y="4625147"/>
            <a:ext cx="2678459" cy="438539"/>
            <a:chOff x="2775476" y="4032135"/>
            <a:chExt cx="2678459" cy="438539"/>
          </a:xfrm>
        </p:grpSpPr>
        <p:sp>
          <p:nvSpPr>
            <p:cNvPr id="315" name="四角形: 角を丸くする 314">
              <a:extLst>
                <a:ext uri="{FF2B5EF4-FFF2-40B4-BE49-F238E27FC236}">
                  <a16:creationId xmlns:a16="http://schemas.microsoft.com/office/drawing/2014/main" id="{6BD6389A-0EA4-BE6F-9570-7C6A98D4B7E2}"/>
                </a:ext>
              </a:extLst>
            </p:cNvPr>
            <p:cNvSpPr/>
            <p:nvPr/>
          </p:nvSpPr>
          <p:spPr>
            <a:xfrm>
              <a:off x="2775476" y="4032135"/>
              <a:ext cx="2678459" cy="438539"/>
            </a:xfrm>
            <a:prstGeom prst="roundRect">
              <a:avLst>
                <a:gd name="adj" fmla="val 1473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indent="174625"/>
              <a:r>
                <a:rPr kumimoji="1" lang="es-ES_tradnl" altLang="ja-JP" sz="1400" spc="-50" dirty="0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Colegio  técnico   </a:t>
              </a:r>
              <a:r>
                <a:rPr kumimoji="1" lang="en-US" altLang="ja-JP" sz="1000" i="1" dirty="0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5 </a:t>
              </a:r>
              <a:r>
                <a:rPr kumimoji="1" lang="en-US" altLang="ja-JP" sz="1000" i="1" dirty="0" err="1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años</a:t>
              </a:r>
              <a:endParaRPr kumimoji="1" lang="ja-JP" altLang="en-US" sz="1000" i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BEF92E8-291A-263C-487C-7FC7B02DA561}"/>
                </a:ext>
              </a:extLst>
            </p:cNvPr>
            <p:cNvSpPr txBox="1"/>
            <p:nvPr/>
          </p:nvSpPr>
          <p:spPr>
            <a:xfrm>
              <a:off x="5012311" y="4070127"/>
              <a:ext cx="396000" cy="165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P.27</a:t>
              </a:r>
              <a:endParaRPr kumimoji="1" lang="ja-JP" altLang="en-US" sz="10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336" name="グループ化 335">
            <a:extLst>
              <a:ext uri="{FF2B5EF4-FFF2-40B4-BE49-F238E27FC236}">
                <a16:creationId xmlns:a16="http://schemas.microsoft.com/office/drawing/2014/main" id="{56B73446-B7B8-FDA9-29D4-3748192DCCE5}"/>
              </a:ext>
            </a:extLst>
          </p:cNvPr>
          <p:cNvGrpSpPr/>
          <p:nvPr/>
        </p:nvGrpSpPr>
        <p:grpSpPr>
          <a:xfrm>
            <a:off x="2739937" y="5139113"/>
            <a:ext cx="3777488" cy="960256"/>
            <a:chOff x="2812682" y="4528601"/>
            <a:chExt cx="3663879" cy="813207"/>
          </a:xfrm>
        </p:grpSpPr>
        <p:sp>
          <p:nvSpPr>
            <p:cNvPr id="333" name="四角形: 角を丸くする 332">
              <a:extLst>
                <a:ext uri="{FF2B5EF4-FFF2-40B4-BE49-F238E27FC236}">
                  <a16:creationId xmlns:a16="http://schemas.microsoft.com/office/drawing/2014/main" id="{72257AA0-00C5-D756-6BD3-1C42FBAF5048}"/>
                </a:ext>
              </a:extLst>
            </p:cNvPr>
            <p:cNvSpPr/>
            <p:nvPr/>
          </p:nvSpPr>
          <p:spPr>
            <a:xfrm>
              <a:off x="2812682" y="4528601"/>
              <a:ext cx="1769620" cy="813206"/>
            </a:xfrm>
            <a:prstGeom prst="roundRect">
              <a:avLst>
                <a:gd name="adj" fmla="val 838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>
                <a:lnSpc>
                  <a:spcPts val="1450"/>
                </a:lnSpc>
              </a:pPr>
              <a:r>
                <a:rPr kumimoji="1" lang="es-ES" altLang="ja-JP" sz="1300" spc="-50" dirty="0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Curso de educación secundaria superior en colegios vocacionales</a:t>
              </a:r>
              <a:endParaRPr kumimoji="1" lang="es-ES_tradnl" altLang="ja-JP" sz="1300" spc="-50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(Escuela </a:t>
              </a:r>
              <a:r>
                <a:rPr kumimoji="1" lang="en-US" altLang="ja-JP" sz="1100" dirty="0" err="1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técnica</a:t>
              </a:r>
              <a:r>
                <a:rPr kumimoji="1" lang="en-US" altLang="ja-JP" sz="1100" dirty="0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 superior)</a:t>
              </a:r>
            </a:p>
            <a:p>
              <a:pPr algn="ctr"/>
              <a:r>
                <a:rPr kumimoji="1" lang="es-ES" altLang="ja-JP" sz="1000" i="1" dirty="0">
                  <a:solidFill>
                    <a:schemeClr val="tx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de 1 a 3 años</a:t>
              </a:r>
              <a:endParaRPr kumimoji="1" lang="ja-JP" altLang="en-US" sz="1000" i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  <p:sp>
          <p:nvSpPr>
            <p:cNvPr id="335" name="四角形: 角を丸くする 334">
              <a:extLst>
                <a:ext uri="{FF2B5EF4-FFF2-40B4-BE49-F238E27FC236}">
                  <a16:creationId xmlns:a16="http://schemas.microsoft.com/office/drawing/2014/main" id="{E52ECEA1-3012-060C-A390-3AD99E0849E4}"/>
                </a:ext>
              </a:extLst>
            </p:cNvPr>
            <p:cNvSpPr/>
            <p:nvPr/>
          </p:nvSpPr>
          <p:spPr>
            <a:xfrm>
              <a:off x="4750501" y="4553470"/>
              <a:ext cx="1726060" cy="788338"/>
            </a:xfrm>
            <a:prstGeom prst="roundRect">
              <a:avLst>
                <a:gd name="adj" fmla="val 838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0" tIns="0" rIns="0" bIns="0" rtlCol="0" anchor="ctr"/>
            <a:lstStyle/>
            <a:p>
              <a:pPr algn="ctr">
                <a:lnSpc>
                  <a:spcPts val="1450"/>
                </a:lnSpc>
              </a:pPr>
              <a:r>
                <a:rPr kumimoji="1" lang="es-ES" altLang="ja-JP" sz="1300" spc="-50" dirty="0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Curso de formación profesional en colegios técnicos con especialidad</a:t>
              </a:r>
              <a:endParaRPr kumimoji="1" lang="en-US" altLang="ja-JP" sz="1300" spc="-50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  <a:p>
              <a:pPr algn="ctr"/>
              <a:r>
                <a:rPr kumimoji="1" lang="en-US" altLang="ja-JP" sz="1100" dirty="0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(Escuela </a:t>
              </a:r>
              <a:r>
                <a:rPr kumimoji="1" lang="en-US" altLang="ja-JP" sz="1100" dirty="0" err="1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profesional</a:t>
              </a:r>
              <a:r>
                <a:rPr kumimoji="1" lang="en-US" altLang="ja-JP" sz="1100" dirty="0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kumimoji="1" lang="es-ES" altLang="ja-JP" sz="1000" i="1" dirty="0">
                  <a:solidFill>
                    <a:schemeClr val="bg1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de 1 a 4 años</a:t>
              </a:r>
              <a:endParaRPr kumimoji="1" lang="ja-JP" altLang="en-US" sz="1000" i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2AE7260-2D83-C544-73D9-E70B0C2F8507}"/>
              </a:ext>
            </a:extLst>
          </p:cNvPr>
          <p:cNvSpPr txBox="1"/>
          <p:nvPr/>
        </p:nvSpPr>
        <p:spPr>
          <a:xfrm>
            <a:off x="4090578" y="5916080"/>
            <a:ext cx="404501" cy="16530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kumimoji="1" lang="en-US" altLang="ja-JP" sz="1050" dirty="0">
                <a:latin typeface="Arial" panose="020B0604020202020204" pitchFamily="34" charset="0"/>
                <a:ea typeface="UD デジタル 教科書体 NP-B" panose="02020700000000000000" pitchFamily="18" charset="-128"/>
              </a:rPr>
              <a:t>P.29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04C4D44-7FA2-073D-BB90-4FE768EB246F}"/>
              </a:ext>
            </a:extLst>
          </p:cNvPr>
          <p:cNvGrpSpPr/>
          <p:nvPr/>
        </p:nvGrpSpPr>
        <p:grpSpPr>
          <a:xfrm>
            <a:off x="2775476" y="6218194"/>
            <a:ext cx="3633581" cy="475200"/>
            <a:chOff x="2775476" y="5357530"/>
            <a:chExt cx="3633581" cy="475200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6BEF359-6FFE-9B79-F94D-049C11AA7887}"/>
                </a:ext>
              </a:extLst>
            </p:cNvPr>
            <p:cNvGrpSpPr/>
            <p:nvPr/>
          </p:nvGrpSpPr>
          <p:grpSpPr>
            <a:xfrm>
              <a:off x="2775476" y="5357530"/>
              <a:ext cx="3633581" cy="475200"/>
              <a:chOff x="2775476" y="5357530"/>
              <a:chExt cx="3633581" cy="475200"/>
            </a:xfrm>
          </p:grpSpPr>
          <p:sp>
            <p:nvSpPr>
              <p:cNvPr id="334" name="四角形: 角を丸くする 333">
                <a:extLst>
                  <a:ext uri="{FF2B5EF4-FFF2-40B4-BE49-F238E27FC236}">
                    <a16:creationId xmlns:a16="http://schemas.microsoft.com/office/drawing/2014/main" id="{47AF051E-B66E-9588-1A5B-5E6626BF670B}"/>
                  </a:ext>
                </a:extLst>
              </p:cNvPr>
              <p:cNvSpPr/>
              <p:nvPr/>
            </p:nvSpPr>
            <p:spPr>
              <a:xfrm>
                <a:off x="2775476" y="5358803"/>
                <a:ext cx="3418299" cy="473927"/>
              </a:xfrm>
              <a:prstGeom prst="roundRect">
                <a:avLst>
                  <a:gd name="adj" fmla="val 83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b"/>
              <a:lstStyle/>
              <a:p>
                <a:pPr indent="87313" algn="ctr"/>
                <a:r>
                  <a:rPr kumimoji="1" lang="es-ES" altLang="ja-JP" sz="1300" spc="-50" dirty="0">
                    <a:solidFill>
                      <a:schemeClr val="bg1"/>
                    </a:solidFill>
                    <a:latin typeface="Arial" panose="020B0604020202020204" pitchFamily="34" charset="0"/>
                    <a:ea typeface="UD デジタル 教科書体 NP-B" panose="02020700000000000000" pitchFamily="18" charset="-128"/>
                    <a:cs typeface="Arial" panose="020B0604020202020204" pitchFamily="34" charset="0"/>
                  </a:rPr>
                  <a:t>Curso general en colegios</a:t>
                </a:r>
                <a:br>
                  <a:rPr kumimoji="1" lang="es-ES" altLang="ja-JP" sz="1300" spc="-50" dirty="0">
                    <a:solidFill>
                      <a:schemeClr val="bg1"/>
                    </a:solidFill>
                    <a:latin typeface="Arial" panose="020B0604020202020204" pitchFamily="34" charset="0"/>
                    <a:ea typeface="UD デジタル 教科書体 NP-B" panose="02020700000000000000" pitchFamily="18" charset="-128"/>
                    <a:cs typeface="Arial" panose="020B0604020202020204" pitchFamily="34" charset="0"/>
                  </a:rPr>
                </a:br>
                <a:r>
                  <a:rPr kumimoji="1" lang="es-ES" altLang="ja-JP" sz="1300" spc="-50" dirty="0">
                    <a:solidFill>
                      <a:schemeClr val="bg1"/>
                    </a:solidFill>
                    <a:latin typeface="Arial" panose="020B0604020202020204" pitchFamily="34" charset="0"/>
                    <a:ea typeface="UD デジタル 教科書体 NP-B" panose="02020700000000000000" pitchFamily="18" charset="-128"/>
                    <a:cs typeface="Arial" panose="020B0604020202020204" pitchFamily="34" charset="0"/>
                  </a:rPr>
                  <a:t>vocacionales</a:t>
                </a:r>
                <a:r>
                  <a:rPr kumimoji="1" lang="es-ES_tradnl" altLang="ja-JP" sz="1300" spc="-50" dirty="0">
                    <a:solidFill>
                      <a:schemeClr val="bg1"/>
                    </a:solidFill>
                    <a:latin typeface="Arial" panose="020B0604020202020204" pitchFamily="34" charset="0"/>
                    <a:ea typeface="UD デジタル 教科書体 NP-B" panose="02020700000000000000" pitchFamily="18" charset="-128"/>
                    <a:cs typeface="Arial" panose="020B0604020202020204" pitchFamily="34" charset="0"/>
                  </a:rPr>
                  <a:t>  </a:t>
                </a:r>
                <a:r>
                  <a:rPr kumimoji="1" lang="en-US" altLang="ja-JP" sz="1000" i="1" dirty="0">
                    <a:solidFill>
                      <a:schemeClr val="bg1"/>
                    </a:solidFill>
                    <a:latin typeface="Arial" panose="020B0604020202020204" pitchFamily="34" charset="0"/>
                    <a:ea typeface="UD デジタル 教科書体 NP-B" panose="02020700000000000000" pitchFamily="18" charset="-128"/>
                    <a:cs typeface="Arial" panose="020B0604020202020204" pitchFamily="34" charset="0"/>
                  </a:rPr>
                  <a:t>1</a:t>
                </a:r>
                <a:r>
                  <a:rPr kumimoji="1" lang="ja-JP" altLang="en-US" sz="1000" i="1" dirty="0">
                    <a:solidFill>
                      <a:schemeClr val="bg1"/>
                    </a:solidFill>
                    <a:latin typeface="Arial" panose="020B0604020202020204" pitchFamily="34" charset="0"/>
                    <a:ea typeface="UD デジタル 教科書体 NP-B" panose="02020700000000000000" pitchFamily="18" charset="-128"/>
                    <a:cs typeface="Arial" panose="020B0604020202020204" pitchFamily="34" charset="0"/>
                  </a:rPr>
                  <a:t>年以上</a:t>
                </a:r>
              </a:p>
            </p:txBody>
          </p:sp>
          <p:sp>
            <p:nvSpPr>
              <p:cNvPr id="338" name="フローチャート: 書類 337">
                <a:extLst>
                  <a:ext uri="{FF2B5EF4-FFF2-40B4-BE49-F238E27FC236}">
                    <a16:creationId xmlns:a16="http://schemas.microsoft.com/office/drawing/2014/main" id="{E29C852C-AE33-89C7-F3CB-56A81BF809E6}"/>
                  </a:ext>
                </a:extLst>
              </p:cNvPr>
              <p:cNvSpPr/>
              <p:nvPr/>
            </p:nvSpPr>
            <p:spPr>
              <a:xfrm rot="16200000">
                <a:off x="5879857" y="5303530"/>
                <a:ext cx="475200" cy="583200"/>
              </a:xfrm>
              <a:prstGeom prst="flowChartDocumen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EAFA99C0-1A64-03A1-146C-9605E9900299}"/>
                </a:ext>
              </a:extLst>
            </p:cNvPr>
            <p:cNvSpPr txBox="1"/>
            <p:nvPr/>
          </p:nvSpPr>
          <p:spPr>
            <a:xfrm>
              <a:off x="5855147" y="5413742"/>
              <a:ext cx="396000" cy="1653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P.29</a:t>
              </a:r>
              <a:endParaRPr kumimoji="1" lang="ja-JP" altLang="en-US" sz="10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CE8152A-F551-79FE-FC68-B04319CDFB7D}"/>
              </a:ext>
            </a:extLst>
          </p:cNvPr>
          <p:cNvGrpSpPr/>
          <p:nvPr/>
        </p:nvGrpSpPr>
        <p:grpSpPr>
          <a:xfrm>
            <a:off x="2659499" y="1449278"/>
            <a:ext cx="0" cy="5688000"/>
            <a:chOff x="2659499" y="1664282"/>
            <a:chExt cx="0" cy="5472996"/>
          </a:xfrm>
        </p:grpSpPr>
        <p:cxnSp>
          <p:nvCxnSpPr>
            <p:cNvPr id="322" name="直線コネクタ 321">
              <a:extLst>
                <a:ext uri="{FF2B5EF4-FFF2-40B4-BE49-F238E27FC236}">
                  <a16:creationId xmlns:a16="http://schemas.microsoft.com/office/drawing/2014/main" id="{84E60422-9613-F797-1D4B-2FC0FC90F1C6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2628611"/>
              <a:ext cx="0" cy="4508667"/>
            </a:xfrm>
            <a:prstGeom prst="line">
              <a:avLst/>
            </a:prstGeom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線コネクタ 343">
              <a:extLst>
                <a:ext uri="{FF2B5EF4-FFF2-40B4-BE49-F238E27FC236}">
                  <a16:creationId xmlns:a16="http://schemas.microsoft.com/office/drawing/2014/main" id="{711D1044-858D-4454-2F8C-4BFE75E686A7}"/>
                </a:ext>
              </a:extLst>
            </p:cNvPr>
            <p:cNvCxnSpPr>
              <a:cxnSpLocks/>
            </p:cNvCxnSpPr>
            <p:nvPr/>
          </p:nvCxnSpPr>
          <p:spPr>
            <a:xfrm>
              <a:off x="2659499" y="1664282"/>
              <a:ext cx="0" cy="900000"/>
            </a:xfrm>
            <a:prstGeom prst="line">
              <a:avLst/>
            </a:prstGeom>
            <a:ln w="19050">
              <a:solidFill>
                <a:schemeClr val="bg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F30707B0-8B7A-9AA9-8403-E3B3D3749181}"/>
              </a:ext>
            </a:extLst>
          </p:cNvPr>
          <p:cNvGrpSpPr/>
          <p:nvPr/>
        </p:nvGrpSpPr>
        <p:grpSpPr>
          <a:xfrm>
            <a:off x="4736422" y="2506317"/>
            <a:ext cx="1706652" cy="809472"/>
            <a:chOff x="4736422" y="2506317"/>
            <a:chExt cx="1706652" cy="809472"/>
          </a:xfrm>
        </p:grpSpPr>
        <p:sp>
          <p:nvSpPr>
            <p:cNvPr id="265" name="雲 264">
              <a:extLst>
                <a:ext uri="{FF2B5EF4-FFF2-40B4-BE49-F238E27FC236}">
                  <a16:creationId xmlns:a16="http://schemas.microsoft.com/office/drawing/2014/main" id="{5E079085-12E4-6704-A6C7-703A0ECA7046}"/>
                </a:ext>
              </a:extLst>
            </p:cNvPr>
            <p:cNvSpPr/>
            <p:nvPr/>
          </p:nvSpPr>
          <p:spPr>
            <a:xfrm rot="392009">
              <a:off x="4887892" y="2506317"/>
              <a:ext cx="1322000" cy="809472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0CEDEAA-0312-9607-5333-0EACDFD5306E}"/>
                </a:ext>
              </a:extLst>
            </p:cNvPr>
            <p:cNvSpPr txBox="1"/>
            <p:nvPr/>
          </p:nvSpPr>
          <p:spPr>
            <a:xfrm>
              <a:off x="4973065" y="2619303"/>
              <a:ext cx="1165006" cy="55399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kumimoji="1" lang="pt-BR" altLang="ja-JP" sz="1200" dirty="0">
                  <a:solidFill>
                    <a:srgbClr val="0000FF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Escuela secundaria flexible</a:t>
              </a:r>
              <a:endParaRPr kumimoji="1" lang="ja-JP" altLang="en-US" sz="1200" dirty="0">
                <a:solidFill>
                  <a:srgbClr val="00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068D5CD8-7698-FC36-5079-151685D67A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6422" y="2939637"/>
              <a:ext cx="187404" cy="119363"/>
            </a:xfrm>
            <a:prstGeom prst="line">
              <a:avLst/>
            </a:prstGeom>
            <a:ln w="28575">
              <a:solidFill>
                <a:srgbClr val="0000FF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9BC0F3-4F47-E788-36BF-1084467226B8}"/>
                </a:ext>
              </a:extLst>
            </p:cNvPr>
            <p:cNvSpPr txBox="1"/>
            <p:nvPr/>
          </p:nvSpPr>
          <p:spPr>
            <a:xfrm>
              <a:off x="6047074" y="3139565"/>
              <a:ext cx="396000" cy="1653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440"/>
                </a:lnSpc>
              </a:pPr>
              <a:r>
                <a:rPr kumimoji="1" lang="en-US" altLang="ja-JP" sz="1050" dirty="0">
                  <a:solidFill>
                    <a:srgbClr val="0000FF"/>
                  </a:solidFill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P.12</a:t>
              </a:r>
              <a:endParaRPr kumimoji="1" lang="ja-JP" altLang="en-US" sz="1050" dirty="0">
                <a:solidFill>
                  <a:srgbClr val="00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75" name="図 274">
            <a:extLst>
              <a:ext uri="{FF2B5EF4-FFF2-40B4-BE49-F238E27FC236}">
                <a16:creationId xmlns:a16="http://schemas.microsoft.com/office/drawing/2014/main" id="{C9ADE5CD-637C-5783-6232-EDEBC37C8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236" y="5415000"/>
            <a:ext cx="1756386" cy="168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0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87" y="379766"/>
            <a:ext cx="9390741" cy="104358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48255" y="441500"/>
            <a:ext cx="813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indent="-630238"/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6</a:t>
            </a: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．</a:t>
            </a:r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Colegio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vocacional</a:t>
            </a:r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y </a:t>
            </a:r>
            <a:b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colegio de</a:t>
            </a: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especialidades</a:t>
            </a: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técnicas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899887" y="1593039"/>
            <a:ext cx="9390742" cy="550444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500" y="406109"/>
            <a:ext cx="1232426" cy="795572"/>
          </a:xfrm>
          <a:prstGeom prst="rect">
            <a:avLst/>
          </a:prstGeom>
        </p:spPr>
      </p:pic>
      <p:sp>
        <p:nvSpPr>
          <p:cNvPr id="2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143079" y="7244577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29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C9DA64FF-8F69-4065-8F84-6E9432CE6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1678707"/>
              </p:ext>
            </p:extLst>
          </p:nvPr>
        </p:nvGraphicFramePr>
        <p:xfrm>
          <a:off x="1148256" y="2162432"/>
          <a:ext cx="8902786" cy="4765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C8EDA6-5D54-5482-84F3-57C009BC9BEA}"/>
              </a:ext>
            </a:extLst>
          </p:cNvPr>
          <p:cNvSpPr txBox="1"/>
          <p:nvPr/>
        </p:nvSpPr>
        <p:spPr>
          <a:xfrm>
            <a:off x="960402" y="1663926"/>
            <a:ext cx="6291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〈Colegio </a:t>
            </a:r>
            <a:r>
              <a:rPr kumimoji="1"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vocacional</a:t>
            </a:r>
            <a:r>
              <a:rPr kumimoji="1"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〉</a:t>
            </a:r>
            <a:endParaRPr kumimoji="1" lang="ja-JP" altLang="en-US" sz="2800" b="1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706569"/>
            <a:ext cx="8301482" cy="6110645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algn="ctr"/>
            <a:endParaRPr lang="en-US" altLang="ja-JP" b="0" i="0" dirty="0">
              <a:solidFill>
                <a:srgbClr val="000000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endParaRPr lang="en-US" altLang="ja-JP" dirty="0">
              <a:solidFill>
                <a:srgbClr val="00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豊田西高校</a:t>
            </a:r>
            <a:endParaRPr kumimoji="1" lang="ja-JP" altLang="en-US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四角形 81"/>
          <p:cNvSpPr txBox="1">
            <a:spLocks/>
          </p:cNvSpPr>
          <p:nvPr/>
        </p:nvSpPr>
        <p:spPr>
          <a:xfrm>
            <a:off x="1733318" y="3793005"/>
            <a:ext cx="7683524" cy="346890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ja-JP" altLang="en-US" sz="2400" b="1" dirty="0">
              <a:solidFill>
                <a:srgbClr val="FF00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C0C83D-AE56-494A-B7C4-39418126E389}"/>
              </a:ext>
            </a:extLst>
          </p:cNvPr>
          <p:cNvSpPr txBox="1"/>
          <p:nvPr/>
        </p:nvSpPr>
        <p:spPr>
          <a:xfrm>
            <a:off x="2024441" y="4931223"/>
            <a:ext cx="6645856" cy="344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endParaRPr kumimoji="1" lang="ja-JP" altLang="en-US" sz="1600" b="1" dirty="0">
              <a:solidFill>
                <a:schemeClr val="bg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30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AB40F52-0774-4F6A-B0B6-EE3B65AFFA06}"/>
              </a:ext>
            </a:extLst>
          </p:cNvPr>
          <p:cNvSpPr txBox="1"/>
          <p:nvPr/>
        </p:nvSpPr>
        <p:spPr>
          <a:xfrm>
            <a:off x="1836584" y="3370748"/>
            <a:ext cx="76366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kumimoji="1" lang="ja-JP" altLang="en-US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Puedes buscar escuelas de formación especial en la prefectura de Aichi por campo de estudio o nombre de la escuela.</a:t>
            </a:r>
          </a:p>
          <a:p>
            <a:pPr marL="271463" indent="-271463"/>
            <a:r>
              <a:rPr kumimoji="1" lang="ja-JP" altLang="en-US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 presentan las escuelas que ofrecen matrícula de prueba.</a:t>
            </a:r>
          </a:p>
          <a:p>
            <a:pPr marL="271463" indent="-271463"/>
            <a:r>
              <a:rPr kumimoji="1" lang="ja-JP" altLang="en-US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Puede consultar las directrices de solicitud (detalles del examen, fechas de examen, etc.).</a:t>
            </a:r>
          </a:p>
          <a:p>
            <a:pPr marL="271463" indent="-271463"/>
            <a:endParaRPr kumimoji="1" lang="ja-JP" altLang="en-US" sz="22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B678105-7AC2-473C-8EB0-544FD7D8111E}"/>
              </a:ext>
            </a:extLst>
          </p:cNvPr>
          <p:cNvSpPr txBox="1"/>
          <p:nvPr/>
        </p:nvSpPr>
        <p:spPr>
          <a:xfrm>
            <a:off x="1676934" y="1013532"/>
            <a:ext cx="7796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Veamos las escuelas de formación especial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32" name="図 168">
            <a:extLst>
              <a:ext uri="{FF2B5EF4-FFF2-40B4-BE49-F238E27FC236}">
                <a16:creationId xmlns:a16="http://schemas.microsoft.com/office/drawing/2014/main" id="{1BCB4B6C-7509-417B-BA2B-5A1E9DE3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389" y="5456738"/>
            <a:ext cx="1833680" cy="1833681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FDA2802C-789D-4446-8250-80F81B99EE1D}"/>
              </a:ext>
            </a:extLst>
          </p:cNvPr>
          <p:cNvSpPr txBox="1"/>
          <p:nvPr/>
        </p:nvSpPr>
        <p:spPr>
          <a:xfrm>
            <a:off x="1626876" y="1851974"/>
            <a:ext cx="704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 esta página se presentan las escuelas de formación especial de la prefectura de Aichi.</a:t>
            </a:r>
            <a:endParaRPr kumimoji="1" lang="en-US" altLang="ja-JP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516C455-E9AB-40A8-BC5B-64F5B3012BF3}"/>
              </a:ext>
            </a:extLst>
          </p:cNvPr>
          <p:cNvSpPr txBox="1"/>
          <p:nvPr/>
        </p:nvSpPr>
        <p:spPr>
          <a:xfrm>
            <a:off x="4017943" y="2690655"/>
            <a:ext cx="452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https://www.askr.or.jp/search/</a:t>
            </a:r>
            <a:endParaRPr kumimoji="1" lang="ja-JP" altLang="en-US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2CDE33C-15E5-258A-F8AA-301C327C1E80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46" b="16645"/>
          <a:stretch/>
        </p:blipFill>
        <p:spPr>
          <a:xfrm>
            <a:off x="1836584" y="1529160"/>
            <a:ext cx="7344000" cy="540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D0E89B6-FBC4-4F97-8829-9EDEF69B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182" y="21503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796398" y="464042"/>
            <a:ext cx="9780162" cy="6516774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838651" y="867463"/>
            <a:ext cx="961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〈Colegios con </a:t>
            </a:r>
            <a:r>
              <a:rPr kumimoji="1" lang="en-US" altLang="ja-JP" sz="32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especialidades</a:t>
            </a:r>
            <a:r>
              <a:rPr kumimoji="1"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técnicas</a:t>
            </a:r>
            <a:r>
              <a:rPr kumimoji="1" lang="en-U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〉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974707" y="1641949"/>
            <a:ext cx="9312293" cy="964874"/>
            <a:chOff x="1634749" y="1551505"/>
            <a:chExt cx="8118852" cy="757056"/>
          </a:xfrm>
        </p:grpSpPr>
        <p:sp>
          <p:nvSpPr>
            <p:cNvPr id="21" name="片側の 2 つの角を丸めた四角形 20"/>
            <p:cNvSpPr/>
            <p:nvPr/>
          </p:nvSpPr>
          <p:spPr>
            <a:xfrm rot="5400000">
              <a:off x="5352777" y="-2143979"/>
              <a:ext cx="682795" cy="8118852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lnRef>
            <a:fillRef idx="1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0861925"/>
                <a:satOff val="-51245"/>
                <a:lumOff val="-1851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片側の 2 つの角を丸めた四角形 4"/>
            <p:cNvSpPr txBox="1"/>
            <p:nvPr/>
          </p:nvSpPr>
          <p:spPr>
            <a:xfrm>
              <a:off x="1634749" y="1551505"/>
              <a:ext cx="8063830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・</a:t>
              </a:r>
              <a:r>
                <a:rPr kumimoji="1" lang="es-ES" altLang="ja-JP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Formar profesionales para que efectúen trabajos técnicos.</a:t>
              </a:r>
              <a:endPara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974708" y="2665589"/>
            <a:ext cx="9601852" cy="964874"/>
            <a:chOff x="1649391" y="2618118"/>
            <a:chExt cx="8356205" cy="757056"/>
          </a:xfrm>
        </p:grpSpPr>
        <p:sp>
          <p:nvSpPr>
            <p:cNvPr id="11" name="片側の 2 つの角を丸めた四角形 10"/>
            <p:cNvSpPr/>
            <p:nvPr/>
          </p:nvSpPr>
          <p:spPr>
            <a:xfrm rot="5400000">
              <a:off x="5360099" y="-1057344"/>
              <a:ext cx="682795" cy="8104210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片側の 2 つの角を丸めた四角形 4"/>
            <p:cNvSpPr txBox="1"/>
            <p:nvPr/>
          </p:nvSpPr>
          <p:spPr>
            <a:xfrm>
              <a:off x="1649391" y="2618118"/>
              <a:ext cx="8356205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66700" lvl="1" indent="-266700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・</a:t>
              </a:r>
              <a:r>
                <a:rPr kumimoji="1" lang="es-ES" altLang="ja-JP" sz="2400" spc="-2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Escuela para alumnos que desean realizar trabajos</a:t>
              </a:r>
              <a:r>
                <a:rPr kumimoji="1" lang="ja-JP" altLang="en-US" sz="2400" spc="-2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 </a:t>
              </a:r>
              <a:r>
                <a:rPr kumimoji="1" lang="es-ES" altLang="ja-JP" sz="2400" spc="-2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relacionados</a:t>
              </a:r>
              <a:br>
                <a:rPr kumimoji="1" lang="es-ES" altLang="ja-JP" sz="2400" spc="-2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</a:br>
              <a:r>
                <a:rPr kumimoji="1" lang="es-ES" altLang="ja-JP" sz="2400" spc="-2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con la construcción, jardinería y electricidad en el futuro.</a:t>
              </a:r>
              <a:endParaRPr kumimoji="1" lang="ja-JP" altLang="en-US" sz="2400" spc="-2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974706" y="3746595"/>
            <a:ext cx="9312295" cy="964874"/>
            <a:chOff x="1639307" y="3736735"/>
            <a:chExt cx="8186863" cy="757056"/>
          </a:xfrm>
        </p:grpSpPr>
        <p:sp>
          <p:nvSpPr>
            <p:cNvPr id="15" name="片側の 2 つの角を丸めた四角形 14"/>
            <p:cNvSpPr/>
            <p:nvPr/>
          </p:nvSpPr>
          <p:spPr>
            <a:xfrm rot="5400000">
              <a:off x="5391340" y="7248"/>
              <a:ext cx="682797" cy="8186863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lnRef>
            <a:fillRef idx="1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7241284"/>
                <a:satOff val="-34163"/>
                <a:lumOff val="-1234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片側の 2 つの角を丸めた四角形 4"/>
            <p:cNvSpPr txBox="1"/>
            <p:nvPr/>
          </p:nvSpPr>
          <p:spPr>
            <a:xfrm>
              <a:off x="1639308" y="3736735"/>
              <a:ext cx="8131381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0" lvl="1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・</a:t>
              </a:r>
              <a:r>
                <a:rPr kumimoji="1" lang="es-ES" altLang="zh-CN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Materias para el examen: japonés, matemáticas y entrevista.</a:t>
              </a:r>
              <a:endPara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974706" y="4715092"/>
            <a:ext cx="9312295" cy="964874"/>
            <a:chOff x="1649391" y="4870909"/>
            <a:chExt cx="8176779" cy="757056"/>
          </a:xfrm>
        </p:grpSpPr>
        <p:sp>
          <p:nvSpPr>
            <p:cNvPr id="18" name="片側の 2 つの角を丸めた四角形 17"/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片側の 2 つの角を丸めた四角形 4"/>
            <p:cNvSpPr txBox="1"/>
            <p:nvPr/>
          </p:nvSpPr>
          <p:spPr>
            <a:xfrm>
              <a:off x="1649392" y="4870909"/>
              <a:ext cx="8121365" cy="757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2338388" lvl="1" indent="-2338388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・</a:t>
              </a:r>
              <a:r>
                <a:rPr kumimoji="1" lang="es-ES" altLang="ja-JP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Inscripciones</a:t>
              </a:r>
              <a:r>
                <a:rPr kumimoji="1" lang="ja-JP" altLang="es-ES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：</a:t>
              </a:r>
              <a:r>
                <a:rPr kumimoji="1" lang="es-ES" altLang="ja-JP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Presentar los documentos en la oficina pública de empleo (Hello work)</a:t>
              </a:r>
              <a:endParaRPr kumimoji="1" lang="ja-JP" altLang="en-US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32" name="図 1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661" y="189531"/>
            <a:ext cx="1606208" cy="1606208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31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86FD6890-8251-466F-98CB-A26CE6325039}"/>
              </a:ext>
            </a:extLst>
          </p:cNvPr>
          <p:cNvGrpSpPr/>
          <p:nvPr/>
        </p:nvGrpSpPr>
        <p:grpSpPr>
          <a:xfrm>
            <a:off x="974709" y="5826230"/>
            <a:ext cx="9312292" cy="964874"/>
            <a:chOff x="1649391" y="4877832"/>
            <a:chExt cx="8176779" cy="757056"/>
          </a:xfrm>
          <a:solidFill>
            <a:srgbClr val="FFCCFF"/>
          </a:solidFill>
        </p:grpSpPr>
        <p:sp>
          <p:nvSpPr>
            <p:cNvPr id="38" name="片側の 2 つの角を丸めた四角形 17">
              <a:extLst>
                <a:ext uri="{FF2B5EF4-FFF2-40B4-BE49-F238E27FC236}">
                  <a16:creationId xmlns:a16="http://schemas.microsoft.com/office/drawing/2014/main" id="{968F96D8-ED98-452C-A604-EAB513128917}"/>
                </a:ext>
              </a:extLst>
            </p:cNvPr>
            <p:cNvSpPr/>
            <p:nvPr/>
          </p:nvSpPr>
          <p:spPr>
            <a:xfrm rot="5400000">
              <a:off x="5396383" y="1159163"/>
              <a:ext cx="682795" cy="8176779"/>
            </a:xfrm>
            <a:prstGeom prst="round2SameRect">
              <a:avLst/>
            </a:prstGeom>
            <a:grpFill/>
          </p:spPr>
          <p:style>
            <a:lnRef idx="2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lnRef>
            <a:fillRef idx="1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3620642"/>
                <a:satOff val="-17082"/>
                <a:lumOff val="-61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片側の 2 つの角を丸めた四角形 4">
              <a:extLst>
                <a:ext uri="{FF2B5EF4-FFF2-40B4-BE49-F238E27FC236}">
                  <a16:creationId xmlns:a16="http://schemas.microsoft.com/office/drawing/2014/main" id="{3EF45021-4075-4B37-9B8B-66422FFD1FA9}"/>
                </a:ext>
              </a:extLst>
            </p:cNvPr>
            <p:cNvSpPr txBox="1"/>
            <p:nvPr/>
          </p:nvSpPr>
          <p:spPr>
            <a:xfrm>
              <a:off x="1672090" y="4877832"/>
              <a:ext cx="8121365" cy="7570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439863" lvl="1" indent="-1439863" defTabSz="800100">
                <a:spcBef>
                  <a:spcPct val="0"/>
                </a:spcBef>
              </a:pPr>
              <a:r>
                <a:rPr kumimoji="1" lang="ja-JP" altLang="en-US" sz="24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・</a:t>
              </a:r>
              <a:r>
                <a:rPr kumimoji="1" lang="es-ES" altLang="ja-JP" sz="24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Nota</a:t>
              </a:r>
              <a:r>
                <a:rPr kumimoji="1" lang="ja-JP" altLang="es-ES" sz="2400" dirty="0">
                  <a:latin typeface="Arial" panose="020B0604020202020204" pitchFamily="34" charset="0"/>
                  <a:ea typeface="UD デジタル 教科書体 NP-B" panose="02020700000000000000" pitchFamily="18" charset="-128"/>
                  <a:cs typeface="Arial" panose="020B0604020202020204" pitchFamily="34" charset="0"/>
                </a:rPr>
                <a:t> ： </a:t>
              </a:r>
              <a:r>
                <a:rPr kumimoji="1" lang="es-ES" altLang="ja-JP" sz="2400" dirty="0">
                  <a:latin typeface="Arial" panose="020B0604020202020204" pitchFamily="34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 No se trata de una escuela, por lo que no es una titulación académica.</a:t>
              </a:r>
              <a:endParaRPr kumimoji="1" lang="ja-JP" altLang="en-US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2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723912"/>
            <a:ext cx="9068653" cy="543896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32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4" name="図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249" y="5091341"/>
            <a:ext cx="2220564" cy="2220564"/>
          </a:xfrm>
          <a:prstGeom prst="rect">
            <a:avLst/>
          </a:prstGeom>
        </p:spPr>
      </p:pic>
      <p:sp>
        <p:nvSpPr>
          <p:cNvPr id="35" name="四角形 178"/>
          <p:cNvSpPr txBox="1">
            <a:spLocks/>
          </p:cNvSpPr>
          <p:nvPr/>
        </p:nvSpPr>
        <p:spPr>
          <a:xfrm>
            <a:off x="1459226" y="2052855"/>
            <a:ext cx="8487610" cy="4930107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【</a:t>
            </a:r>
            <a:r>
              <a:rPr lang="es-E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1er. Año de secundaria básica</a:t>
            </a:r>
            <a:r>
              <a:rPr lang="ja-JP" altLang="en-US" sz="2800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】</a:t>
            </a:r>
          </a:p>
          <a:p>
            <a:pPr marL="1612900" indent="-1612900">
              <a:lnSpc>
                <a:spcPct val="10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ja-JP" altLang="en-US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3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Entrevista sobre ocupaciones</a:t>
            </a:r>
            <a:br>
              <a:rPr lang="es-ES" altLang="ja-JP" sz="3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3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Aprender sobre las ocupaciones</a:t>
            </a:r>
            <a:endParaRPr lang="ja-JP" altLang="en-US" sz="32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72390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Aprender el significado de trabajar </a:t>
            </a:r>
            <a:b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escuchando a los propios trabajadores</a:t>
            </a:r>
            <a:r>
              <a:rPr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72390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2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6195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⇒ </a:t>
            </a:r>
            <a:r>
              <a:rPr lang="es-ES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Conocer diferentes tipos de trabajos</a:t>
            </a:r>
            <a:r>
              <a:rPr lang="es-ES_tradnl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endParaRPr lang="ja-JP" altLang="en-US" sz="2800" b="1" u="sng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39" y="511096"/>
            <a:ext cx="9068653" cy="81794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34814" y="627679"/>
            <a:ext cx="8612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3900" indent="-723900"/>
            <a:r>
              <a:rPr kumimoji="1"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7</a:t>
            </a:r>
            <a:r>
              <a:rPr kumimoji="1" lang="ja-JP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．</a:t>
            </a:r>
            <a:r>
              <a:rPr kumimoji="1" lang="es-E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Ejemplo para elegir la carrera a</a:t>
            </a:r>
            <a:r>
              <a:rPr kumimoji="1" lang="ja-JP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s-E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seguir</a:t>
            </a:r>
            <a:r>
              <a:rPr kumimoji="1"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endParaRPr kumimoji="1" lang="ja-JP" altLang="en-US" sz="32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8032" y="1197289"/>
            <a:ext cx="1631590" cy="10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33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399340" y="1155699"/>
            <a:ext cx="8541493" cy="547370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2do. </a:t>
            </a:r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básica</a:t>
            </a:r>
            <a:r>
              <a:rPr lang="ja-JP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】</a:t>
            </a:r>
          </a:p>
          <a:p>
            <a:pPr marL="901700" indent="-9017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ja-JP" altLang="en-US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32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Visitas de práctica a lugares de trabajo</a:t>
            </a:r>
            <a:endParaRPr lang="en-US" altLang="ja-JP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53340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Hacer visitas a empresas, hospitales y centros de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asistencia social, etc. del barrio para tener la experiencia  de cómo se hace el trabajo.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Aprender lo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divertido del trabajo </a:t>
            </a:r>
            <a:b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confraternizando con otras personas</a:t>
            </a:r>
            <a:r>
              <a:rPr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36195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endParaRPr lang="en-US" altLang="ja-JP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812800" indent="-4508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⇒ </a:t>
            </a:r>
            <a:r>
              <a:rPr lang="es-ES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Aprovechar la oportunidad</a:t>
            </a:r>
            <a:br>
              <a:rPr lang="es-ES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para elegir la carrera a seguir</a:t>
            </a:r>
            <a:r>
              <a:rPr lang="es-ES_tradnl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endParaRPr lang="ja-JP" altLang="en-US" sz="2800" b="1" u="sng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5" name="Picture 2" descr="https://1.bp.blogspot.com/-KkNOYjo526k/XT_LhfX877I/AAAAAAABT6Y/1RYPpW9dx_4VJpxqdNvMjndZPlUdIwSrwCLcBGAs/s800/job_syokugyou_taiken_kangoshi_bo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67" y="4029490"/>
            <a:ext cx="2622985" cy="28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9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34</a:t>
            </a:fld>
            <a:r>
              <a:rPr lang="ja-JP" altLang="en-US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四角形 178"/>
          <p:cNvSpPr txBox="1">
            <a:spLocks/>
          </p:cNvSpPr>
          <p:nvPr/>
        </p:nvSpPr>
        <p:spPr>
          <a:xfrm>
            <a:off x="1270000" y="927287"/>
            <a:ext cx="8616951" cy="5984020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【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3do. </a:t>
            </a:r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Año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</a:t>
            </a:r>
            <a:r>
              <a:rPr lang="en-US" altLang="ja-JP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2800" b="1" dirty="0" err="1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básica</a:t>
            </a:r>
            <a:r>
              <a:rPr lang="ja-JP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】</a:t>
            </a:r>
          </a:p>
          <a:p>
            <a:pPr marL="1257300" indent="-1076325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Actividades de experiencias laborales</a:t>
            </a:r>
            <a:b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 los</a:t>
            </a: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viajes escolares</a:t>
            </a: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：</a:t>
            </a:r>
            <a:br>
              <a:rPr lang="en-U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Visitar  los lugares de trabajo de la capital japonesa,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entrevistar a personas en el trabajo</a:t>
            </a:r>
            <a:r>
              <a:rPr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1257300" indent="-1076325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8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Averiguar sobre las opciones</a:t>
            </a:r>
            <a:b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después de la</a:t>
            </a: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graduación</a:t>
            </a: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：</a:t>
            </a:r>
            <a:br>
              <a:rPr lang="en-U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Pensar en las expectativas para</a:t>
            </a:r>
            <a:b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su futuro estilo de</a:t>
            </a:r>
            <a:r>
              <a:rPr lang="ja-JP" altLang="en-US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vida para</a:t>
            </a:r>
            <a:b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tomar una decisión</a:t>
            </a:r>
            <a:r>
              <a:rPr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lang="en-US" altLang="ja-JP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72390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⇒ </a:t>
            </a:r>
            <a:r>
              <a:rPr lang="es-ES_tradnl" altLang="ja-JP" sz="2800" b="1" u="sng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Enfocarse en la autorealización</a:t>
            </a:r>
            <a:endParaRPr lang="ja-JP" altLang="en-US" sz="2800" b="1" u="sng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030" name="Picture 6" descr="https://1.bp.blogspot.com/-feDSaI-J2VM/XT_LmF5im1I/AAAAAAABT6g/FtRG30Jptu4ISXYBzDrmqfZCr4WF_R9_ACLcBGAs/s800/job_syokugyou_taiken_syouboushi_gir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30" y="3759280"/>
            <a:ext cx="2857723" cy="31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1905367"/>
            <a:ext cx="9068653" cy="5149242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35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四角形 2851"/>
          <p:cNvSpPr txBox="1">
            <a:spLocks/>
          </p:cNvSpPr>
          <p:nvPr/>
        </p:nvSpPr>
        <p:spPr>
          <a:xfrm>
            <a:off x="1141184" y="2298701"/>
            <a:ext cx="8883859" cy="4563908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① </a:t>
            </a:r>
            <a:r>
              <a:rPr lang="es-ES_tradnl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¡Sueños y objetivos!</a:t>
            </a:r>
            <a:endParaRPr lang="en-US" altLang="ja-JP" sz="3200" b="1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8128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¿Qué y para qué aprender?</a:t>
            </a:r>
            <a:b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¿En el futuro quieres trabajar en Japón?</a:t>
            </a:r>
            <a:b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Descubre lo que quieres estudiar.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lang="ja-JP" altLang="en-US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② </a:t>
            </a:r>
            <a:r>
              <a:rPr lang="es-E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¡Habilidades en japonés y conocimientos!</a:t>
            </a:r>
            <a:endParaRPr lang="ja-JP" altLang="en-US" sz="3200" b="1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812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¡Usemos activamente el japonés!</a:t>
            </a:r>
          </a:p>
          <a:p>
            <a:pPr marL="8128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Esforzarse al máximo en las clases escolares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440" y="602009"/>
            <a:ext cx="9033917" cy="111135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71764" y="655268"/>
            <a:ext cx="8883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9138" indent="-719138"/>
            <a:r>
              <a:rPr kumimoji="1"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8</a:t>
            </a:r>
            <a:r>
              <a:rPr kumimoji="1" lang="ja-JP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．</a:t>
            </a:r>
            <a:r>
              <a:rPr kumimoji="1" lang="es-E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¿Qué se necesita para continuar estudiando la secundaria superior?</a:t>
            </a:r>
          </a:p>
          <a:p>
            <a:pPr marL="719138" indent="-719138"/>
            <a:endParaRPr kumimoji="1" lang="ja-JP" altLang="en-US" sz="32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419" y="655268"/>
            <a:ext cx="1013587" cy="65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36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四角形 2851"/>
          <p:cNvSpPr txBox="1">
            <a:spLocks/>
          </p:cNvSpPr>
          <p:nvPr/>
        </p:nvSpPr>
        <p:spPr>
          <a:xfrm>
            <a:off x="1697938" y="1189390"/>
            <a:ext cx="7785656" cy="5180893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4125" indent="-1254125">
              <a:lnSpc>
                <a:spcPts val="35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③ </a:t>
            </a:r>
            <a:r>
              <a:rPr lang="es-E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Capacidad de adaptación</a:t>
            </a:r>
            <a:br>
              <a:rPr lang="es-E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32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 la vida cotidiana</a:t>
            </a:r>
            <a:endParaRPr lang="ja-JP" altLang="en-US" sz="3200" b="1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812800" indent="-45720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Respetar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horario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8128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Saludar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atentamente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8128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Usar el vocabulario y vestimenta adecuados a cada lugar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812800" indent="-4572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Respetar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reglamento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lang="ja-JP" altLang="en-US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0" indent="0">
              <a:lnSpc>
                <a:spcPts val="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3200" dirty="0">
              <a:solidFill>
                <a:srgbClr val="FF0066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028" name="Picture 4" descr="https://2.bp.blogspot.com/-ZC5B63YgnYA/VpjCdKdYbTI/AAAAAAAA3Ao/rXfZiFLisc8/s800/group_stu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35" y="4305299"/>
            <a:ext cx="3382888" cy="309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6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10450" y="1342190"/>
            <a:ext cx="9068653" cy="5671653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37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2851"/>
          <p:cNvSpPr txBox="1">
            <a:spLocks/>
          </p:cNvSpPr>
          <p:nvPr/>
        </p:nvSpPr>
        <p:spPr>
          <a:xfrm>
            <a:off x="1288271" y="1692975"/>
            <a:ext cx="8543735" cy="411683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 </a:t>
            </a: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Esforzarse para aprender al momento de la clase.</a:t>
            </a:r>
            <a:endParaRPr lang="en-US" altLang="ja-JP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Consultar asiduamente con el profesor de clase.</a:t>
            </a:r>
            <a:endParaRPr lang="en-US" altLang="ja-JP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s-E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Consultar en familia al momento de elegir la carrera a seguir.</a:t>
            </a:r>
            <a:endParaRPr lang="en-US" altLang="ja-JP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Visitar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colegios (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experiencias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ingreso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a colegios)</a:t>
            </a:r>
          </a:p>
          <a:p>
            <a:pPr marL="533400" indent="-533400">
              <a:lnSpc>
                <a:spcPct val="110000"/>
              </a:lnSpc>
              <a:spcBef>
                <a:spcPts val="1800"/>
              </a:spcBef>
              <a:buNone/>
            </a:pPr>
            <a:r>
              <a:rPr lang="ja-JP" altLang="en-US" sz="3200" dirty="0">
                <a:solidFill>
                  <a:srgbClr val="FF0066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◆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¡No </a:t>
            </a:r>
            <a:r>
              <a:rPr lang="en-US" altLang="ja-JP" sz="32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renunciar</a:t>
            </a:r>
            <a:r>
              <a:rPr lang="en-US" altLang="ja-JP" sz="3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!</a:t>
            </a:r>
            <a:endParaRPr lang="ja-JP" altLang="en-US" sz="3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451" y="422591"/>
            <a:ext cx="9068652" cy="7067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194816" y="490827"/>
            <a:ext cx="8729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9</a:t>
            </a:r>
            <a:r>
              <a:rPr kumimoji="1" lang="ja-JP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．</a:t>
            </a:r>
            <a:r>
              <a:rPr kumimoji="1" lang="es-ES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 partir de ahora trabaja para ti mismo</a:t>
            </a:r>
            <a:endParaRPr kumimoji="1" lang="ja-JP" altLang="en-US" sz="32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050" y="813615"/>
            <a:ext cx="1307874" cy="844276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DE9182E-EBDA-C574-8513-9D365B5D34DF}"/>
              </a:ext>
            </a:extLst>
          </p:cNvPr>
          <p:cNvGrpSpPr/>
          <p:nvPr/>
        </p:nvGrpSpPr>
        <p:grpSpPr>
          <a:xfrm>
            <a:off x="7520949" y="4463219"/>
            <a:ext cx="2486618" cy="2550623"/>
            <a:chOff x="7451205" y="4283879"/>
            <a:chExt cx="2661459" cy="2729964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43D087F-1D76-C094-3344-C25DBE593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205" y="4463220"/>
              <a:ext cx="987793" cy="94948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152531B-E1E3-B8F5-8500-009C543AD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9816"/>
            <a:stretch/>
          </p:blipFill>
          <p:spPr>
            <a:xfrm>
              <a:off x="7652416" y="4283879"/>
              <a:ext cx="2460248" cy="2729964"/>
            </a:xfrm>
            <a:prstGeom prst="rect">
              <a:avLst/>
            </a:prstGeom>
          </p:spPr>
        </p:pic>
      </p:grp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B7A63503-16DD-41AD-B7B9-F448545B1854}"/>
              </a:ext>
            </a:extLst>
          </p:cNvPr>
          <p:cNvSpPr/>
          <p:nvPr/>
        </p:nvSpPr>
        <p:spPr>
          <a:xfrm>
            <a:off x="1394036" y="5740400"/>
            <a:ext cx="6127633" cy="1045543"/>
          </a:xfrm>
          <a:prstGeom prst="wedgeRoundRectCallout">
            <a:avLst>
              <a:gd name="adj1" fmla="val 58313"/>
              <a:gd name="adj2" fmla="val -36605"/>
              <a:gd name="adj3" fmla="val 16667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DB10A0-70B8-48E3-96C9-573584B6B900}"/>
              </a:ext>
            </a:extLst>
          </p:cNvPr>
          <p:cNvSpPr txBox="1"/>
          <p:nvPr/>
        </p:nvSpPr>
        <p:spPr>
          <a:xfrm>
            <a:off x="1485969" y="5955875"/>
            <a:ext cx="594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Lo </a:t>
            </a:r>
            <a:r>
              <a:rPr kumimoji="1" lang="en-US" altLang="ja-JP" sz="28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repetiré</a:t>
            </a:r>
            <a:r>
              <a:rPr kumimoji="1"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porque</a:t>
            </a:r>
            <a:r>
              <a:rPr kumimoji="1"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es </a:t>
            </a:r>
            <a:r>
              <a:rPr kumimoji="1" lang="en-US" altLang="ja-JP" sz="280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importante</a:t>
            </a:r>
            <a:r>
              <a:rPr kumimoji="1" lang="en-U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28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76237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38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四角形 160"/>
          <p:cNvSpPr txBox="1">
            <a:spLocks/>
          </p:cNvSpPr>
          <p:nvPr/>
        </p:nvSpPr>
        <p:spPr>
          <a:xfrm>
            <a:off x="1276350" y="1422588"/>
            <a:ext cx="8610600" cy="278334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altLang="ja-JP" sz="4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¡Te apoyamos en tus sueños!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ES" altLang="ja-JP" sz="4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¡Avancemos con una sonrisa!</a:t>
            </a:r>
            <a:endParaRPr lang="en-US" altLang="ja-JP" sz="4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F097BF71-1E01-47C3-B269-E62122FC1415}"/>
              </a:ext>
            </a:extLst>
          </p:cNvPr>
          <p:cNvSpPr/>
          <p:nvPr/>
        </p:nvSpPr>
        <p:spPr>
          <a:xfrm>
            <a:off x="2560483" y="5001142"/>
            <a:ext cx="4272772" cy="1282262"/>
          </a:xfrm>
          <a:prstGeom prst="wedgeEllipseCallout">
            <a:avLst>
              <a:gd name="adj1" fmla="val 63627"/>
              <a:gd name="adj2" fmla="val 28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287714-5594-4E7D-9862-0195D5A0D144}"/>
              </a:ext>
            </a:extLst>
          </p:cNvPr>
          <p:cNvSpPr txBox="1"/>
          <p:nvPr/>
        </p:nvSpPr>
        <p:spPr>
          <a:xfrm>
            <a:off x="3238099" y="5246185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Arial" panose="020B0604020202020204" pitchFamily="34" charset="0"/>
                <a:ea typeface="AR Pマーカー体E" panose="040B0900000000000000" pitchFamily="50" charset="-128"/>
                <a:cs typeface="Arial" panose="020B0604020202020204" pitchFamily="34" charset="0"/>
              </a:rPr>
              <a:t>Buena suerte.</a:t>
            </a:r>
            <a:endParaRPr kumimoji="1" lang="ja-JP" altLang="en-US" sz="3600" dirty="0">
              <a:latin typeface="Arial" panose="020B0604020202020204" pitchFamily="34" charset="0"/>
              <a:ea typeface="AR Pマーカー体E" panose="040B09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4126796-6142-4A45-A1EC-BFAF4CA6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65" y="3476633"/>
            <a:ext cx="2434388" cy="223179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3B1EC36-7DB6-4118-9339-AF887328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893" y="4205935"/>
            <a:ext cx="2241081" cy="27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70221" y="1502489"/>
            <a:ext cx="8301482" cy="5685118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845C3E-E24A-7D51-FBBD-C308764C66B7}"/>
              </a:ext>
            </a:extLst>
          </p:cNvPr>
          <p:cNvSpPr/>
          <p:nvPr/>
        </p:nvSpPr>
        <p:spPr>
          <a:xfrm>
            <a:off x="1634490" y="4108597"/>
            <a:ext cx="2880000" cy="86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E5C8AC-B8B9-1322-9245-4DA7DDCB9BAB}"/>
              </a:ext>
            </a:extLst>
          </p:cNvPr>
          <p:cNvSpPr/>
          <p:nvPr/>
        </p:nvSpPr>
        <p:spPr>
          <a:xfrm>
            <a:off x="1634490" y="1632168"/>
            <a:ext cx="2880000" cy="90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339" y="522514"/>
            <a:ext cx="8301482" cy="8239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542949" y="542309"/>
            <a:ext cx="6804891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725" indent="-720725">
              <a:lnSpc>
                <a:spcPts val="29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２．</a:t>
            </a:r>
            <a:r>
              <a:rPr kumimoji="1" lang="es-E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¿Qué hacer después de graduarse de la secundaria?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539" y="6233518"/>
            <a:ext cx="1172523" cy="756902"/>
          </a:xfrm>
          <a:prstGeom prst="rect">
            <a:avLst/>
          </a:prstGeom>
        </p:spPr>
      </p:pic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5A99E4D-9E7E-4834-B779-C7023FCA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4906" y="67258"/>
            <a:ext cx="1819905" cy="14352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F10EDE0-F8A9-42BB-8540-038FC890B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724" y="2480215"/>
            <a:ext cx="2425232" cy="16218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0CCC9A5-8532-43CE-A1AA-9FE33A1FE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975" y="5046525"/>
            <a:ext cx="851537" cy="8078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774AE2-9FF7-4455-813A-DAB1C270DC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056" y="4990867"/>
            <a:ext cx="1816084" cy="113257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B66F06-051C-4508-81F9-C1E62032DEFF}"/>
              </a:ext>
            </a:extLst>
          </p:cNvPr>
          <p:cNvSpPr txBox="1"/>
          <p:nvPr/>
        </p:nvSpPr>
        <p:spPr>
          <a:xfrm>
            <a:off x="1729064" y="1651281"/>
            <a:ext cx="2804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ts val="3000"/>
              </a:lnSpc>
            </a:pPr>
            <a:r>
              <a:rPr kumimoji="1" lang="ja-JP" altLang="en-US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① </a:t>
            </a:r>
            <a:r>
              <a:rPr kumimoji="1" lang="en-US" altLang="ja-JP" sz="2800" b="1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Conseguir</a:t>
            </a:r>
            <a:r>
              <a:rPr kumimoji="1" lang="en-US" altLang="ja-JP" sz="28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un </a:t>
            </a:r>
            <a:r>
              <a:rPr kumimoji="1" lang="en-US" altLang="ja-JP" sz="2800" b="1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empleo</a:t>
            </a:r>
            <a:endParaRPr kumimoji="1" lang="ja-JP" altLang="en-US" sz="28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EA22F91-ED07-4E0F-A810-A797F4553004}"/>
              </a:ext>
            </a:extLst>
          </p:cNvPr>
          <p:cNvSpPr txBox="1"/>
          <p:nvPr/>
        </p:nvSpPr>
        <p:spPr>
          <a:xfrm>
            <a:off x="1729064" y="4109710"/>
            <a:ext cx="2804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indent="-446088">
              <a:lnSpc>
                <a:spcPts val="3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②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Seguir</a:t>
            </a:r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estudiando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8CE2287-2AA7-4596-B760-4F457D573560}"/>
              </a:ext>
            </a:extLst>
          </p:cNvPr>
          <p:cNvSpPr txBox="1"/>
          <p:nvPr/>
        </p:nvSpPr>
        <p:spPr>
          <a:xfrm>
            <a:off x="4819228" y="2203636"/>
            <a:ext cx="4690531" cy="1554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3525" indent="-263525">
              <a:spcBef>
                <a:spcPts val="1800"/>
              </a:spcBef>
            </a:pPr>
            <a:r>
              <a:rPr kumimoji="1"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Encontrar un empleo y buscar trabajo</a:t>
            </a:r>
          </a:p>
          <a:p>
            <a:pPr marL="263525" indent="-263525">
              <a:spcBef>
                <a:spcPts val="1800"/>
              </a:spcBef>
            </a:pPr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Hay pruebas escritas y entrevistas.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93FD88C-81C5-4B80-8F07-8E6AC02AAC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780" y="5825538"/>
            <a:ext cx="1539201" cy="134448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5677607-B3A7-46C7-BDEE-9DF54524B9A9}"/>
              </a:ext>
            </a:extLst>
          </p:cNvPr>
          <p:cNvSpPr txBox="1"/>
          <p:nvPr/>
        </p:nvSpPr>
        <p:spPr>
          <a:xfrm>
            <a:off x="4819229" y="4231877"/>
            <a:ext cx="4690531" cy="27084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68288" indent="-268288">
              <a:spcBef>
                <a:spcPts val="1200"/>
              </a:spcBef>
            </a:pPr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Ir a estudiar al instituto (bachillerato) o a una escuela de formación profesional.</a:t>
            </a:r>
          </a:p>
          <a:p>
            <a:pPr marL="268288" indent="-268288">
              <a:spcBef>
                <a:spcPts val="1200"/>
              </a:spcBef>
            </a:pPr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Algunas personas van a la escuela mientras trabajan</a:t>
            </a:r>
          </a:p>
          <a:p>
            <a:pPr marL="268288" indent="-268288">
              <a:spcBef>
                <a:spcPts val="1200"/>
              </a:spcBef>
            </a:pPr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También hay escuelas en línea.</a:t>
            </a:r>
          </a:p>
          <a:p>
            <a:pPr marL="268288" indent="-268288">
              <a:spcBef>
                <a:spcPts val="1200"/>
              </a:spcBef>
            </a:pPr>
            <a:r>
              <a:rPr kumimoji="1" lang="ja-JP" altLang="en-US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" altLang="ja-JP" sz="20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Hay pruebas escritas y entrevistas.</a:t>
            </a:r>
          </a:p>
        </p:txBody>
      </p:sp>
    </p:spTree>
    <p:extLst>
      <p:ext uri="{BB962C8B-B14F-4D97-AF65-F5344CB8AC3E}">
        <p14:creationId xmlns:p14="http://schemas.microsoft.com/office/powerpoint/2010/main" val="9803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39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7"/>
            <a:ext cx="8301482" cy="778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678942"/>
            <a:ext cx="824133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ja-JP" sz="20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Información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0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adicional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1: </a:t>
            </a:r>
          </a:p>
          <a:p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Institutos</a:t>
            </a:r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</a:t>
            </a:r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nocturnos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0BD1C6-1049-314C-99A1-4DEDAFB60F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803" y="759869"/>
            <a:ext cx="1013587" cy="654304"/>
          </a:xfrm>
          <a:prstGeom prst="rect">
            <a:avLst/>
          </a:prstGeom>
        </p:spPr>
      </p:pic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579430" y="1664165"/>
            <a:ext cx="8022672" cy="226619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Ir a la escuela de 17:00 a 21:00 aproximadamente.</a:t>
            </a:r>
          </a:p>
          <a:p>
            <a:pPr marL="354013" indent="-35401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Hay cuatro periodos de clase al día. </a:t>
            </a:r>
            <a:b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(1 periodo: 40 minutos)</a:t>
            </a:r>
          </a:p>
          <a:p>
            <a:pPr marL="354013" indent="-354013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6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Graduarse en tres años.</a:t>
            </a:r>
            <a:br>
              <a:rPr lang="es-ES" altLang="ja-JP" sz="28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(Se puede acortar o prolongar hasta seis años.)</a:t>
            </a:r>
            <a:endParaRPr lang="ja-JP" altLang="en-US" sz="2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6D12A130-CD45-4D4E-93B7-DD33F41B6B3A}"/>
              </a:ext>
            </a:extLst>
          </p:cNvPr>
          <p:cNvSpPr/>
          <p:nvPr/>
        </p:nvSpPr>
        <p:spPr>
          <a:xfrm>
            <a:off x="1396407" y="4055928"/>
            <a:ext cx="4412404" cy="680460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s-E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Ej.) </a:t>
            </a:r>
            <a:r>
              <a:rPr kumimoji="1" lang="es-ES" altLang="ja-JP" b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 día en una escuela secundaria nocturna de la prefectura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0ECDC5-1DD9-4471-82AF-6FE74BFC2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701" y="4830933"/>
            <a:ext cx="1044000" cy="1044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0D2B6C0-D914-4155-A6EF-9A0B348B9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341" y="4765049"/>
            <a:ext cx="1044000" cy="1044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20282A4-405D-4DC7-9841-B1A5A23CA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83" y="4733753"/>
            <a:ext cx="1057048" cy="105704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F1C1472-4A26-47D8-AAC7-51BA4588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18" y="5386683"/>
            <a:ext cx="1662557" cy="15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73323264-48A6-4862-878E-70152BAD0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3302" y="5262277"/>
            <a:ext cx="1874949" cy="176010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81185A5-ECF6-4754-97FC-7C9154DEF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1728" y="5382917"/>
            <a:ext cx="1503790" cy="151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355681"/>
            <a:ext cx="9068653" cy="6807199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40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735B675-0515-6D4B-B927-8FE084CF4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4036" y="697067"/>
            <a:ext cx="8440628" cy="77866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BFA516-9D02-8546-9E0C-4C8AF1FBECD8}"/>
              </a:ext>
            </a:extLst>
          </p:cNvPr>
          <p:cNvSpPr txBox="1"/>
          <p:nvPr/>
        </p:nvSpPr>
        <p:spPr>
          <a:xfrm>
            <a:off x="1394035" y="644628"/>
            <a:ext cx="86390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ja-JP" sz="20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Información adicional 2: </a:t>
            </a:r>
          </a:p>
          <a:p>
            <a:r>
              <a:rPr kumimoji="1" lang="es-ES" altLang="ja-JP" sz="26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Programa de Diploma del Bachillerato Internacional</a:t>
            </a:r>
            <a:endParaRPr kumimoji="1" lang="ja-JP" altLang="en-US" sz="26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394036" y="1733794"/>
            <a:ext cx="8538634" cy="2702556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Programa de educación internacional ofrecido por la Organización del Bachillerato Internacional.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Al finalizar el curso y aprobar los exámenes, los estudiantes pueden obtener un título de Bachillerato Internacional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 título de Bachillerato Internacional es un título de acceso a la universidad reconocido internacionalmente.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Pocas escuelas ofrecen este título a los bachilleres japoneses.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1FD29F8-7045-4DFC-36C2-A7CAD2E47835}"/>
              </a:ext>
            </a:extLst>
          </p:cNvPr>
          <p:cNvSpPr/>
          <p:nvPr/>
        </p:nvSpPr>
        <p:spPr>
          <a:xfrm>
            <a:off x="2511266" y="4724977"/>
            <a:ext cx="5669280" cy="21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 2845">
            <a:extLst>
              <a:ext uri="{FF2B5EF4-FFF2-40B4-BE49-F238E27FC236}">
                <a16:creationId xmlns:a16="http://schemas.microsoft.com/office/drawing/2014/main" id="{570D96B4-C59F-4967-A575-0E27C3FFA067}"/>
              </a:ext>
            </a:extLst>
          </p:cNvPr>
          <p:cNvSpPr txBox="1">
            <a:spLocks/>
          </p:cNvSpPr>
          <p:nvPr/>
        </p:nvSpPr>
        <p:spPr>
          <a:xfrm>
            <a:off x="2511266" y="4789587"/>
            <a:ext cx="5583868" cy="1950800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Las clases se imparten básicamente en inglés.</a:t>
            </a:r>
          </a:p>
          <a:p>
            <a:pPr marL="263525" indent="-2635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La matrícula puede hacerse en septiembre.</a:t>
            </a:r>
          </a:p>
          <a:p>
            <a:pPr marL="263525" indent="-26352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Hay asignaturas obligatorias y optativas.</a:t>
            </a:r>
            <a:endParaRPr lang="en-US" altLang="ja-JP" sz="2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64111F3-27CC-461D-B3B0-A62C150C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667" y="4329476"/>
            <a:ext cx="2056305" cy="28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BAF52851-B397-2E4F-A709-1112EF08E326}"/>
              </a:ext>
            </a:extLst>
          </p:cNvPr>
          <p:cNvSpPr/>
          <p:nvPr/>
        </p:nvSpPr>
        <p:spPr>
          <a:xfrm>
            <a:off x="1056440" y="400023"/>
            <a:ext cx="9068653" cy="6698008"/>
          </a:xfrm>
          <a:prstGeom prst="roundRect">
            <a:avLst>
              <a:gd name="adj" fmla="val 5664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4"/>
          </p:nvPr>
        </p:nvSpPr>
        <p:spPr>
          <a:xfrm>
            <a:off x="4143079" y="7227490"/>
            <a:ext cx="2405658" cy="276999"/>
          </a:xfrm>
        </p:spPr>
        <p:txBody>
          <a:bodyPr/>
          <a:lstStyle/>
          <a:p>
            <a:pPr algn="ctr"/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sz="1200" b="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41</a:t>
            </a:fld>
            <a:r>
              <a:rPr lang="ja-JP" altLang="en-US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1200" b="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</a:t>
            </a:r>
            <a:endParaRPr lang="ja-JP" altLang="en-US" sz="1200" b="0" dirty="0"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 2845">
            <a:extLst>
              <a:ext uri="{FF2B5EF4-FFF2-40B4-BE49-F238E27FC236}">
                <a16:creationId xmlns:a16="http://schemas.microsoft.com/office/drawing/2014/main" id="{4346DE90-1ACB-489C-BD52-440ED6B7FAFE}"/>
              </a:ext>
            </a:extLst>
          </p:cNvPr>
          <p:cNvSpPr txBox="1">
            <a:spLocks/>
          </p:cNvSpPr>
          <p:nvPr/>
        </p:nvSpPr>
        <p:spPr>
          <a:xfrm>
            <a:off x="1207726" y="1713459"/>
            <a:ext cx="8747308" cy="519128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lang="es-E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Se pueden obtener diplomas de bachillerato</a:t>
            </a: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1213" indent="-811213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Kokusai Koto</a:t>
            </a:r>
            <a:r>
              <a:rPr lang="ja-JP" altLang="en-US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</a:t>
            </a:r>
            <a:r>
              <a:rPr lang="en-US" altLang="ja-JP" sz="26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Gakko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s-ES_tradnl" altLang="zh-CN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Instituto internacional</a:t>
            </a:r>
          </a:p>
          <a:p>
            <a:pPr marL="536575" indent="-53657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s-ES_tradnl" altLang="zh-CN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811213" indent="-811213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“</a:t>
            </a:r>
            <a:r>
              <a:rPr lang="en-US" altLang="ja-JP" sz="2600" i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Nagoya Kokusai Koto </a:t>
            </a:r>
            <a:r>
              <a:rPr lang="en-US" altLang="ja-JP" sz="2600" i="1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Gakko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”</a:t>
            </a:r>
            <a:b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</a:br>
            <a:r>
              <a:rPr lang="en-US" altLang="ja-JP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Instituto Internacional de Nagoya</a:t>
            </a:r>
          </a:p>
          <a:p>
            <a:pPr marL="536575" indent="-53657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</a:pP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＜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Colegios </a:t>
            </a:r>
            <a:r>
              <a:rPr lang="en-US" altLang="ja-JP" sz="26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Internacionales</a:t>
            </a: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＞</a:t>
            </a:r>
            <a:endParaRPr lang="en-US" altLang="zh-CN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Escuela Internacional </a:t>
            </a:r>
            <a:r>
              <a:rPr lang="en-US" altLang="ja-JP" sz="2600" dirty="0" err="1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Enishi</a:t>
            </a:r>
            <a:endParaRPr lang="en-US" altLang="ja-JP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r>
              <a:rPr lang="ja-JP" altLang="en-US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・</a:t>
            </a:r>
            <a:r>
              <a:rPr lang="en-US" altLang="ja-JP" sz="2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Escuela Internacional de Nagoya</a:t>
            </a:r>
            <a:endParaRPr lang="en-US" altLang="zh-CN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ja-JP" altLang="en-US" sz="2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F407D1-F3B4-4CD7-B89A-D45E9AFC132F}"/>
              </a:ext>
            </a:extLst>
          </p:cNvPr>
          <p:cNvSpPr txBox="1"/>
          <p:nvPr/>
        </p:nvSpPr>
        <p:spPr>
          <a:xfrm>
            <a:off x="1226497" y="595540"/>
            <a:ext cx="8728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s-ES" altLang="ja-JP" sz="25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Escuelas que ofrecen el Programa del Diploma del Bachillerato Internacional en la Prefectura de Aichi</a:t>
            </a:r>
            <a:endParaRPr kumimoji="1" lang="ja-JP" altLang="en-US" sz="25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567801C-DFAC-45A4-B044-09AC2513846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665" y="1423676"/>
            <a:ext cx="8496000" cy="6727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3B2F5BF-5222-4075-B820-2AE2953FB904}"/>
              </a:ext>
            </a:extLst>
          </p:cNvPr>
          <p:cNvSpPr txBox="1"/>
          <p:nvPr/>
        </p:nvSpPr>
        <p:spPr>
          <a:xfrm>
            <a:off x="3626919" y="2889277"/>
            <a:ext cx="3400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https://ic.nucba.ac.jp/jp/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C413DF-6F09-45DC-8D0E-C96D574AB9DF}"/>
              </a:ext>
            </a:extLst>
          </p:cNvPr>
          <p:cNvSpPr txBox="1"/>
          <p:nvPr/>
        </p:nvSpPr>
        <p:spPr>
          <a:xfrm>
            <a:off x="3154996" y="4116400"/>
            <a:ext cx="461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https://www.nihs.ed.jp/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E6258E1-D343-4573-B972-4F4424968C6A}"/>
              </a:ext>
            </a:extLst>
          </p:cNvPr>
          <p:cNvSpPr txBox="1"/>
          <p:nvPr/>
        </p:nvSpPr>
        <p:spPr>
          <a:xfrm>
            <a:off x="3806506" y="5663437"/>
            <a:ext cx="3766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https://enishi.ac.jp/JP/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2F497D-54D8-4F35-B167-CCE83AAAD28D}"/>
              </a:ext>
            </a:extLst>
          </p:cNvPr>
          <p:cNvSpPr txBox="1"/>
          <p:nvPr/>
        </p:nvSpPr>
        <p:spPr>
          <a:xfrm>
            <a:off x="2784470" y="6394703"/>
            <a:ext cx="5825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https://www.nis.ac.jp/japanese/welcome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CD514DF-02B5-4627-AF92-DB42FDB43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048" y="2358609"/>
            <a:ext cx="900000" cy="90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F3EB015-0474-47D6-A554-1CAE982AD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0659" y="3673646"/>
            <a:ext cx="900000" cy="90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6773A50-807D-4AB9-854A-C691C784E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348" y="5132769"/>
            <a:ext cx="900000" cy="90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9C9C04E2-F5F0-42A8-8DDF-C526B5DF2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5634" y="594470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3">
            <a:extLst>
              <a:ext uri="{FF2B5EF4-FFF2-40B4-BE49-F238E27FC236}">
                <a16:creationId xmlns:a16="http://schemas.microsoft.com/office/drawing/2014/main" id="{1DD8D135-CC63-D03F-477C-AC0242BF1507}"/>
              </a:ext>
            </a:extLst>
          </p:cNvPr>
          <p:cNvSpPr/>
          <p:nvPr/>
        </p:nvSpPr>
        <p:spPr>
          <a:xfrm>
            <a:off x="796964" y="362939"/>
            <a:ext cx="9532580" cy="2204913"/>
          </a:xfrm>
          <a:custGeom>
            <a:avLst/>
            <a:gdLst>
              <a:gd name="connsiteX0" fmla="*/ 0 w 9532580"/>
              <a:gd name="connsiteY0" fmla="*/ 0 h 2204913"/>
              <a:gd name="connsiteX1" fmla="*/ 595786 w 9532580"/>
              <a:gd name="connsiteY1" fmla="*/ 0 h 2204913"/>
              <a:gd name="connsiteX2" fmla="*/ 1191573 w 9532580"/>
              <a:gd name="connsiteY2" fmla="*/ 0 h 2204913"/>
              <a:gd name="connsiteX3" fmla="*/ 1501381 w 9532580"/>
              <a:gd name="connsiteY3" fmla="*/ 0 h 2204913"/>
              <a:gd name="connsiteX4" fmla="*/ 2097168 w 9532580"/>
              <a:gd name="connsiteY4" fmla="*/ 0 h 2204913"/>
              <a:gd name="connsiteX5" fmla="*/ 2883605 w 9532580"/>
              <a:gd name="connsiteY5" fmla="*/ 0 h 2204913"/>
              <a:gd name="connsiteX6" fmla="*/ 3384066 w 9532580"/>
              <a:gd name="connsiteY6" fmla="*/ 0 h 2204913"/>
              <a:gd name="connsiteX7" fmla="*/ 3884526 w 9532580"/>
              <a:gd name="connsiteY7" fmla="*/ 0 h 2204913"/>
              <a:gd name="connsiteX8" fmla="*/ 4480313 w 9532580"/>
              <a:gd name="connsiteY8" fmla="*/ 0 h 2204913"/>
              <a:gd name="connsiteX9" fmla="*/ 5171425 w 9532580"/>
              <a:gd name="connsiteY9" fmla="*/ 0 h 2204913"/>
              <a:gd name="connsiteX10" fmla="*/ 5862537 w 9532580"/>
              <a:gd name="connsiteY10" fmla="*/ 0 h 2204913"/>
              <a:gd name="connsiteX11" fmla="*/ 6553649 w 9532580"/>
              <a:gd name="connsiteY11" fmla="*/ 0 h 2204913"/>
              <a:gd name="connsiteX12" fmla="*/ 7340087 w 9532580"/>
              <a:gd name="connsiteY12" fmla="*/ 0 h 2204913"/>
              <a:gd name="connsiteX13" fmla="*/ 7935873 w 9532580"/>
              <a:gd name="connsiteY13" fmla="*/ 0 h 2204913"/>
              <a:gd name="connsiteX14" fmla="*/ 8626985 w 9532580"/>
              <a:gd name="connsiteY14" fmla="*/ 0 h 2204913"/>
              <a:gd name="connsiteX15" fmla="*/ 9532580 w 9532580"/>
              <a:gd name="connsiteY15" fmla="*/ 0 h 2204913"/>
              <a:gd name="connsiteX16" fmla="*/ 9532580 w 9532580"/>
              <a:gd name="connsiteY16" fmla="*/ 551228 h 2204913"/>
              <a:gd name="connsiteX17" fmla="*/ 9532580 w 9532580"/>
              <a:gd name="connsiteY17" fmla="*/ 1124506 h 2204913"/>
              <a:gd name="connsiteX18" fmla="*/ 9532580 w 9532580"/>
              <a:gd name="connsiteY18" fmla="*/ 1719832 h 2204913"/>
              <a:gd name="connsiteX19" fmla="*/ 9532580 w 9532580"/>
              <a:gd name="connsiteY19" fmla="*/ 2204913 h 2204913"/>
              <a:gd name="connsiteX20" fmla="*/ 9127445 w 9532580"/>
              <a:gd name="connsiteY20" fmla="*/ 2204913 h 2204913"/>
              <a:gd name="connsiteX21" fmla="*/ 8626985 w 9532580"/>
              <a:gd name="connsiteY21" fmla="*/ 2204913 h 2204913"/>
              <a:gd name="connsiteX22" fmla="*/ 7935873 w 9532580"/>
              <a:gd name="connsiteY22" fmla="*/ 2204913 h 2204913"/>
              <a:gd name="connsiteX23" fmla="*/ 7340087 w 9532580"/>
              <a:gd name="connsiteY23" fmla="*/ 2204913 h 2204913"/>
              <a:gd name="connsiteX24" fmla="*/ 7030278 w 9532580"/>
              <a:gd name="connsiteY24" fmla="*/ 2204913 h 2204913"/>
              <a:gd name="connsiteX25" fmla="*/ 6529817 w 9532580"/>
              <a:gd name="connsiteY25" fmla="*/ 2204913 h 2204913"/>
              <a:gd name="connsiteX26" fmla="*/ 5838705 w 9532580"/>
              <a:gd name="connsiteY26" fmla="*/ 2204913 h 2204913"/>
              <a:gd name="connsiteX27" fmla="*/ 5433571 w 9532580"/>
              <a:gd name="connsiteY27" fmla="*/ 2204913 h 2204913"/>
              <a:gd name="connsiteX28" fmla="*/ 4647133 w 9532580"/>
              <a:gd name="connsiteY28" fmla="*/ 2204913 h 2204913"/>
              <a:gd name="connsiteX29" fmla="*/ 3860695 w 9532580"/>
              <a:gd name="connsiteY29" fmla="*/ 2204913 h 2204913"/>
              <a:gd name="connsiteX30" fmla="*/ 3264909 w 9532580"/>
              <a:gd name="connsiteY30" fmla="*/ 2204913 h 2204913"/>
              <a:gd name="connsiteX31" fmla="*/ 2478471 w 9532580"/>
              <a:gd name="connsiteY31" fmla="*/ 2204913 h 2204913"/>
              <a:gd name="connsiteX32" fmla="*/ 1882685 w 9532580"/>
              <a:gd name="connsiteY32" fmla="*/ 2204913 h 2204913"/>
              <a:gd name="connsiteX33" fmla="*/ 1191573 w 9532580"/>
              <a:gd name="connsiteY33" fmla="*/ 2204913 h 2204913"/>
              <a:gd name="connsiteX34" fmla="*/ 881764 w 9532580"/>
              <a:gd name="connsiteY34" fmla="*/ 2204913 h 2204913"/>
              <a:gd name="connsiteX35" fmla="*/ 0 w 9532580"/>
              <a:gd name="connsiteY35" fmla="*/ 2204913 h 2204913"/>
              <a:gd name="connsiteX36" fmla="*/ 0 w 9532580"/>
              <a:gd name="connsiteY36" fmla="*/ 1675734 h 2204913"/>
              <a:gd name="connsiteX37" fmla="*/ 0 w 9532580"/>
              <a:gd name="connsiteY37" fmla="*/ 1146555 h 2204913"/>
              <a:gd name="connsiteX38" fmla="*/ 0 w 9532580"/>
              <a:gd name="connsiteY38" fmla="*/ 639425 h 2204913"/>
              <a:gd name="connsiteX39" fmla="*/ 0 w 9532580"/>
              <a:gd name="connsiteY39" fmla="*/ 0 h 22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532580" h="2204913" fill="none" extrusionOk="0">
                <a:moveTo>
                  <a:pt x="0" y="0"/>
                </a:moveTo>
                <a:cubicBezTo>
                  <a:pt x="265140" y="-19601"/>
                  <a:pt x="300879" y="71213"/>
                  <a:pt x="595786" y="0"/>
                </a:cubicBezTo>
                <a:cubicBezTo>
                  <a:pt x="890693" y="-71213"/>
                  <a:pt x="1065884" y="21813"/>
                  <a:pt x="1191573" y="0"/>
                </a:cubicBezTo>
                <a:cubicBezTo>
                  <a:pt x="1317262" y="-21813"/>
                  <a:pt x="1377180" y="35099"/>
                  <a:pt x="1501381" y="0"/>
                </a:cubicBezTo>
                <a:cubicBezTo>
                  <a:pt x="1625582" y="-35099"/>
                  <a:pt x="1819237" y="49527"/>
                  <a:pt x="2097168" y="0"/>
                </a:cubicBezTo>
                <a:cubicBezTo>
                  <a:pt x="2375099" y="-49527"/>
                  <a:pt x="2536568" y="8095"/>
                  <a:pt x="2883605" y="0"/>
                </a:cubicBezTo>
                <a:cubicBezTo>
                  <a:pt x="3230642" y="-8095"/>
                  <a:pt x="3137510" y="36391"/>
                  <a:pt x="3384066" y="0"/>
                </a:cubicBezTo>
                <a:cubicBezTo>
                  <a:pt x="3630622" y="-36391"/>
                  <a:pt x="3764578" y="9286"/>
                  <a:pt x="3884526" y="0"/>
                </a:cubicBezTo>
                <a:cubicBezTo>
                  <a:pt x="4004474" y="-9286"/>
                  <a:pt x="4261902" y="45677"/>
                  <a:pt x="4480313" y="0"/>
                </a:cubicBezTo>
                <a:cubicBezTo>
                  <a:pt x="4698724" y="-45677"/>
                  <a:pt x="4919728" y="25065"/>
                  <a:pt x="5171425" y="0"/>
                </a:cubicBezTo>
                <a:cubicBezTo>
                  <a:pt x="5423122" y="-25065"/>
                  <a:pt x="5647226" y="31015"/>
                  <a:pt x="5862537" y="0"/>
                </a:cubicBezTo>
                <a:cubicBezTo>
                  <a:pt x="6077848" y="-31015"/>
                  <a:pt x="6332534" y="2349"/>
                  <a:pt x="6553649" y="0"/>
                </a:cubicBezTo>
                <a:cubicBezTo>
                  <a:pt x="6774764" y="-2349"/>
                  <a:pt x="6973363" y="27559"/>
                  <a:pt x="7340087" y="0"/>
                </a:cubicBezTo>
                <a:cubicBezTo>
                  <a:pt x="7706811" y="-27559"/>
                  <a:pt x="7792150" y="20924"/>
                  <a:pt x="7935873" y="0"/>
                </a:cubicBezTo>
                <a:cubicBezTo>
                  <a:pt x="8079596" y="-20924"/>
                  <a:pt x="8442675" y="50241"/>
                  <a:pt x="8626985" y="0"/>
                </a:cubicBezTo>
                <a:cubicBezTo>
                  <a:pt x="8811295" y="-50241"/>
                  <a:pt x="9234329" y="13866"/>
                  <a:pt x="9532580" y="0"/>
                </a:cubicBezTo>
                <a:cubicBezTo>
                  <a:pt x="9547112" y="192907"/>
                  <a:pt x="9523903" y="390809"/>
                  <a:pt x="9532580" y="551228"/>
                </a:cubicBezTo>
                <a:cubicBezTo>
                  <a:pt x="9541257" y="711647"/>
                  <a:pt x="9467986" y="874388"/>
                  <a:pt x="9532580" y="1124506"/>
                </a:cubicBezTo>
                <a:cubicBezTo>
                  <a:pt x="9597174" y="1374624"/>
                  <a:pt x="9484636" y="1460741"/>
                  <a:pt x="9532580" y="1719832"/>
                </a:cubicBezTo>
                <a:cubicBezTo>
                  <a:pt x="9580524" y="1978923"/>
                  <a:pt x="9514393" y="1984238"/>
                  <a:pt x="9532580" y="2204913"/>
                </a:cubicBezTo>
                <a:cubicBezTo>
                  <a:pt x="9394569" y="2226672"/>
                  <a:pt x="9310364" y="2175096"/>
                  <a:pt x="9127445" y="2204913"/>
                </a:cubicBezTo>
                <a:cubicBezTo>
                  <a:pt x="8944526" y="2234730"/>
                  <a:pt x="8815069" y="2198122"/>
                  <a:pt x="8626985" y="2204913"/>
                </a:cubicBezTo>
                <a:cubicBezTo>
                  <a:pt x="8438901" y="2211704"/>
                  <a:pt x="8256564" y="2154272"/>
                  <a:pt x="7935873" y="2204913"/>
                </a:cubicBezTo>
                <a:cubicBezTo>
                  <a:pt x="7615182" y="2255554"/>
                  <a:pt x="7503587" y="2160227"/>
                  <a:pt x="7340087" y="2204913"/>
                </a:cubicBezTo>
                <a:cubicBezTo>
                  <a:pt x="7176587" y="2249599"/>
                  <a:pt x="7108891" y="2194908"/>
                  <a:pt x="7030278" y="2204913"/>
                </a:cubicBezTo>
                <a:cubicBezTo>
                  <a:pt x="6951665" y="2214918"/>
                  <a:pt x="6748925" y="2153222"/>
                  <a:pt x="6529817" y="2204913"/>
                </a:cubicBezTo>
                <a:cubicBezTo>
                  <a:pt x="6310709" y="2256604"/>
                  <a:pt x="6165249" y="2194361"/>
                  <a:pt x="5838705" y="2204913"/>
                </a:cubicBezTo>
                <a:cubicBezTo>
                  <a:pt x="5512161" y="2215465"/>
                  <a:pt x="5514986" y="2198072"/>
                  <a:pt x="5433571" y="2204913"/>
                </a:cubicBezTo>
                <a:cubicBezTo>
                  <a:pt x="5352156" y="2211754"/>
                  <a:pt x="4900938" y="2197177"/>
                  <a:pt x="4647133" y="2204913"/>
                </a:cubicBezTo>
                <a:cubicBezTo>
                  <a:pt x="4393328" y="2212649"/>
                  <a:pt x="4107711" y="2152364"/>
                  <a:pt x="3860695" y="2204913"/>
                </a:cubicBezTo>
                <a:cubicBezTo>
                  <a:pt x="3613679" y="2257462"/>
                  <a:pt x="3501627" y="2164223"/>
                  <a:pt x="3264909" y="2204913"/>
                </a:cubicBezTo>
                <a:cubicBezTo>
                  <a:pt x="3028191" y="2245603"/>
                  <a:pt x="2800027" y="2155850"/>
                  <a:pt x="2478471" y="2204913"/>
                </a:cubicBezTo>
                <a:cubicBezTo>
                  <a:pt x="2156915" y="2253976"/>
                  <a:pt x="2168515" y="2180584"/>
                  <a:pt x="1882685" y="2204913"/>
                </a:cubicBezTo>
                <a:cubicBezTo>
                  <a:pt x="1596855" y="2229242"/>
                  <a:pt x="1519369" y="2183391"/>
                  <a:pt x="1191573" y="2204913"/>
                </a:cubicBezTo>
                <a:cubicBezTo>
                  <a:pt x="863777" y="2226435"/>
                  <a:pt x="997305" y="2202572"/>
                  <a:pt x="881764" y="2204913"/>
                </a:cubicBezTo>
                <a:cubicBezTo>
                  <a:pt x="766223" y="2207254"/>
                  <a:pt x="258117" y="2126558"/>
                  <a:pt x="0" y="2204913"/>
                </a:cubicBezTo>
                <a:cubicBezTo>
                  <a:pt x="-45567" y="2080125"/>
                  <a:pt x="41237" y="1866807"/>
                  <a:pt x="0" y="1675734"/>
                </a:cubicBezTo>
                <a:cubicBezTo>
                  <a:pt x="-41237" y="1484661"/>
                  <a:pt x="40418" y="1394734"/>
                  <a:pt x="0" y="1146555"/>
                </a:cubicBezTo>
                <a:cubicBezTo>
                  <a:pt x="-40418" y="898376"/>
                  <a:pt x="44049" y="857161"/>
                  <a:pt x="0" y="639425"/>
                </a:cubicBezTo>
                <a:cubicBezTo>
                  <a:pt x="-44049" y="421689"/>
                  <a:pt x="19748" y="131607"/>
                  <a:pt x="0" y="0"/>
                </a:cubicBezTo>
                <a:close/>
              </a:path>
              <a:path w="9532580" h="2204913" stroke="0" extrusionOk="0">
                <a:moveTo>
                  <a:pt x="0" y="0"/>
                </a:moveTo>
                <a:cubicBezTo>
                  <a:pt x="193647" y="-50168"/>
                  <a:pt x="398100" y="2241"/>
                  <a:pt x="500460" y="0"/>
                </a:cubicBezTo>
                <a:cubicBezTo>
                  <a:pt x="602820" y="-2241"/>
                  <a:pt x="723767" y="7060"/>
                  <a:pt x="810269" y="0"/>
                </a:cubicBezTo>
                <a:cubicBezTo>
                  <a:pt x="896771" y="-7060"/>
                  <a:pt x="1425409" y="1948"/>
                  <a:pt x="1596707" y="0"/>
                </a:cubicBezTo>
                <a:cubicBezTo>
                  <a:pt x="1768005" y="-1948"/>
                  <a:pt x="1897952" y="60021"/>
                  <a:pt x="2097168" y="0"/>
                </a:cubicBezTo>
                <a:cubicBezTo>
                  <a:pt x="2296384" y="-60021"/>
                  <a:pt x="2479440" y="41072"/>
                  <a:pt x="2597628" y="0"/>
                </a:cubicBezTo>
                <a:cubicBezTo>
                  <a:pt x="2715816" y="-41072"/>
                  <a:pt x="2991566" y="24007"/>
                  <a:pt x="3384066" y="0"/>
                </a:cubicBezTo>
                <a:cubicBezTo>
                  <a:pt x="3776566" y="-24007"/>
                  <a:pt x="3673882" y="30262"/>
                  <a:pt x="3789201" y="0"/>
                </a:cubicBezTo>
                <a:cubicBezTo>
                  <a:pt x="3904520" y="-30262"/>
                  <a:pt x="4305671" y="1117"/>
                  <a:pt x="4575638" y="0"/>
                </a:cubicBezTo>
                <a:cubicBezTo>
                  <a:pt x="4845605" y="-1117"/>
                  <a:pt x="5191272" y="12000"/>
                  <a:pt x="5362076" y="0"/>
                </a:cubicBezTo>
                <a:cubicBezTo>
                  <a:pt x="5532880" y="-12000"/>
                  <a:pt x="5719179" y="41924"/>
                  <a:pt x="5957863" y="0"/>
                </a:cubicBezTo>
                <a:cubicBezTo>
                  <a:pt x="6196547" y="-41924"/>
                  <a:pt x="6362044" y="31437"/>
                  <a:pt x="6744300" y="0"/>
                </a:cubicBezTo>
                <a:cubicBezTo>
                  <a:pt x="7126556" y="-31437"/>
                  <a:pt x="7020470" y="1720"/>
                  <a:pt x="7244761" y="0"/>
                </a:cubicBezTo>
                <a:cubicBezTo>
                  <a:pt x="7469052" y="-1720"/>
                  <a:pt x="7592575" y="27205"/>
                  <a:pt x="7745221" y="0"/>
                </a:cubicBezTo>
                <a:cubicBezTo>
                  <a:pt x="7897867" y="-27205"/>
                  <a:pt x="8197030" y="46650"/>
                  <a:pt x="8436333" y="0"/>
                </a:cubicBezTo>
                <a:cubicBezTo>
                  <a:pt x="8675636" y="-46650"/>
                  <a:pt x="8793677" y="42505"/>
                  <a:pt x="8936794" y="0"/>
                </a:cubicBezTo>
                <a:cubicBezTo>
                  <a:pt x="9079911" y="-42505"/>
                  <a:pt x="9410532" y="13781"/>
                  <a:pt x="9532580" y="0"/>
                </a:cubicBezTo>
                <a:cubicBezTo>
                  <a:pt x="9585724" y="193971"/>
                  <a:pt x="9466626" y="463294"/>
                  <a:pt x="9532580" y="595327"/>
                </a:cubicBezTo>
                <a:cubicBezTo>
                  <a:pt x="9598534" y="727360"/>
                  <a:pt x="9525983" y="935973"/>
                  <a:pt x="9532580" y="1168604"/>
                </a:cubicBezTo>
                <a:cubicBezTo>
                  <a:pt x="9539177" y="1401235"/>
                  <a:pt x="9442606" y="1854548"/>
                  <a:pt x="9532580" y="2204913"/>
                </a:cubicBezTo>
                <a:cubicBezTo>
                  <a:pt x="9465416" y="2211833"/>
                  <a:pt x="9374378" y="2204174"/>
                  <a:pt x="9222771" y="2204913"/>
                </a:cubicBezTo>
                <a:cubicBezTo>
                  <a:pt x="9071164" y="2205652"/>
                  <a:pt x="8705303" y="2169054"/>
                  <a:pt x="8436333" y="2204913"/>
                </a:cubicBezTo>
                <a:cubicBezTo>
                  <a:pt x="8167363" y="2240772"/>
                  <a:pt x="8134670" y="2150713"/>
                  <a:pt x="7840547" y="2204913"/>
                </a:cubicBezTo>
                <a:cubicBezTo>
                  <a:pt x="7546424" y="2259113"/>
                  <a:pt x="7551781" y="2175275"/>
                  <a:pt x="7435412" y="2204913"/>
                </a:cubicBezTo>
                <a:cubicBezTo>
                  <a:pt x="7319044" y="2234551"/>
                  <a:pt x="6994872" y="2168699"/>
                  <a:pt x="6839626" y="2204913"/>
                </a:cubicBezTo>
                <a:cubicBezTo>
                  <a:pt x="6684380" y="2241127"/>
                  <a:pt x="6673525" y="2198148"/>
                  <a:pt x="6529817" y="2204913"/>
                </a:cubicBezTo>
                <a:cubicBezTo>
                  <a:pt x="6386109" y="2211678"/>
                  <a:pt x="6343377" y="2204867"/>
                  <a:pt x="6220008" y="2204913"/>
                </a:cubicBezTo>
                <a:cubicBezTo>
                  <a:pt x="6096639" y="2204959"/>
                  <a:pt x="5910560" y="2148681"/>
                  <a:pt x="5624222" y="2204913"/>
                </a:cubicBezTo>
                <a:cubicBezTo>
                  <a:pt x="5337884" y="2261145"/>
                  <a:pt x="5410913" y="2188578"/>
                  <a:pt x="5219088" y="2204913"/>
                </a:cubicBezTo>
                <a:cubicBezTo>
                  <a:pt x="5027263" y="2221248"/>
                  <a:pt x="4855723" y="2159692"/>
                  <a:pt x="4527976" y="2204913"/>
                </a:cubicBezTo>
                <a:cubicBezTo>
                  <a:pt x="4200229" y="2250134"/>
                  <a:pt x="4300257" y="2203922"/>
                  <a:pt x="4122841" y="2204913"/>
                </a:cubicBezTo>
                <a:cubicBezTo>
                  <a:pt x="3945426" y="2205904"/>
                  <a:pt x="3715008" y="2136624"/>
                  <a:pt x="3431729" y="2204913"/>
                </a:cubicBezTo>
                <a:cubicBezTo>
                  <a:pt x="3148450" y="2273202"/>
                  <a:pt x="3234595" y="2172071"/>
                  <a:pt x="3121920" y="2204913"/>
                </a:cubicBezTo>
                <a:cubicBezTo>
                  <a:pt x="3009245" y="2237755"/>
                  <a:pt x="2696180" y="2179560"/>
                  <a:pt x="2430808" y="2204913"/>
                </a:cubicBezTo>
                <a:cubicBezTo>
                  <a:pt x="2165436" y="2230266"/>
                  <a:pt x="2167928" y="2171656"/>
                  <a:pt x="2025673" y="2204913"/>
                </a:cubicBezTo>
                <a:cubicBezTo>
                  <a:pt x="1883418" y="2238170"/>
                  <a:pt x="1805026" y="2204088"/>
                  <a:pt x="1715864" y="2204913"/>
                </a:cubicBezTo>
                <a:cubicBezTo>
                  <a:pt x="1626702" y="2205738"/>
                  <a:pt x="1406717" y="2159929"/>
                  <a:pt x="1310730" y="2204913"/>
                </a:cubicBezTo>
                <a:cubicBezTo>
                  <a:pt x="1214743" y="2249897"/>
                  <a:pt x="883820" y="2142384"/>
                  <a:pt x="619618" y="2204913"/>
                </a:cubicBezTo>
                <a:cubicBezTo>
                  <a:pt x="355416" y="2267442"/>
                  <a:pt x="183427" y="2162550"/>
                  <a:pt x="0" y="2204913"/>
                </a:cubicBezTo>
                <a:cubicBezTo>
                  <a:pt x="-10350" y="2101441"/>
                  <a:pt x="25857" y="1921524"/>
                  <a:pt x="0" y="1719832"/>
                </a:cubicBezTo>
                <a:cubicBezTo>
                  <a:pt x="-25857" y="1518140"/>
                  <a:pt x="7398" y="1459844"/>
                  <a:pt x="0" y="1234751"/>
                </a:cubicBezTo>
                <a:cubicBezTo>
                  <a:pt x="-7398" y="1009658"/>
                  <a:pt x="49632" y="868899"/>
                  <a:pt x="0" y="661474"/>
                </a:cubicBezTo>
                <a:cubicBezTo>
                  <a:pt x="-49632" y="454049"/>
                  <a:pt x="67201" y="277612"/>
                  <a:pt x="0" y="0"/>
                </a:cubicBezTo>
                <a:close/>
              </a:path>
            </a:pathLst>
          </a:custGeom>
          <a:pattFill prst="smGrid">
            <a:fgClr>
              <a:srgbClr val="CCFFCC"/>
            </a:fgClr>
            <a:bgClr>
              <a:schemeClr val="bg1"/>
            </a:bgClr>
          </a:pattFill>
          <a:ln w="57150">
            <a:solidFill>
              <a:schemeClr val="accent6">
                <a:lumMod val="75000"/>
              </a:schemeClr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sp>
        <p:nvSpPr>
          <p:cNvPr id="25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4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15965DB-3060-D74D-99C0-DEB3946F62E8}"/>
              </a:ext>
            </a:extLst>
          </p:cNvPr>
          <p:cNvSpPr txBox="1"/>
          <p:nvPr/>
        </p:nvSpPr>
        <p:spPr>
          <a:xfrm>
            <a:off x="923964" y="444194"/>
            <a:ext cx="939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42925" algn="l"/>
              </a:tabLst>
            </a:pP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En la Prefectura de Aichi</a:t>
            </a:r>
            <a:r>
              <a:rPr kumimoji="1" lang="es-ES_tradnl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:</a:t>
            </a:r>
            <a:endParaRPr kumimoji="1" lang="en-US" altLang="ja-JP" sz="2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60363" indent="-360363"/>
            <a:r>
              <a:rPr kumimoji="1" lang="ja-JP" altLang="en-US" sz="2200" dirty="0">
                <a:solidFill>
                  <a:srgbClr val="00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＊ </a:t>
            </a: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 98.5% de los graduados de las secundarias básicas va a las secundarias superiores, etc</a:t>
            </a:r>
            <a:r>
              <a:rPr kumimoji="1" lang="en-U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</a:p>
          <a:p>
            <a:pPr marL="360363" indent="-360363">
              <a:tabLst>
                <a:tab pos="9144000" algn="r"/>
              </a:tabLst>
            </a:pPr>
            <a:r>
              <a:rPr kumimoji="1" lang="ja-JP" altLang="en-US" sz="2200" dirty="0">
                <a:solidFill>
                  <a:srgbClr val="0000FF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＊ </a:t>
            </a: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El 58.2% de los graduados de las secundarias superiores va a las universidades, universidades de carrera corta, a colegios de formación especializada, etc</a:t>
            </a:r>
            <a:r>
              <a:rPr kumimoji="1" lang="pt-BR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 	</a:t>
            </a:r>
            <a:r>
              <a:rPr kumimoji="1" lang="ja-JP" altLang="en-US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</a:t>
            </a:r>
            <a:r>
              <a:rPr kumimoji="1" lang="es-E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Estadística básica de colegios del año fiscal</a:t>
            </a:r>
            <a:r>
              <a:rPr kumimoji="1" lang="en-US" altLang="ja-JP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2023</a:t>
            </a:r>
            <a:r>
              <a:rPr kumimoji="1" lang="ja-JP" altLang="en-US" sz="20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42" name="角丸四角形 3">
            <a:extLst>
              <a:ext uri="{FF2B5EF4-FFF2-40B4-BE49-F238E27FC236}">
                <a16:creationId xmlns:a16="http://schemas.microsoft.com/office/drawing/2014/main" id="{208852A7-5E5C-E531-83A6-AC4973B86EFB}"/>
              </a:ext>
            </a:extLst>
          </p:cNvPr>
          <p:cNvSpPr/>
          <p:nvPr/>
        </p:nvSpPr>
        <p:spPr>
          <a:xfrm>
            <a:off x="1018407" y="2758437"/>
            <a:ext cx="9183814" cy="44382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641A4FFA-2242-5A7F-FB94-ECEDCD8AF0CC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744" y="3595599"/>
            <a:ext cx="6480000" cy="720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ECA93A03-D595-8B3E-AAC6-0BF482C326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84081">
            <a:off x="825653" y="2663801"/>
            <a:ext cx="394874" cy="51117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9EBC3EA-27E2-6A74-2155-DB0735A6AC84}"/>
              </a:ext>
            </a:extLst>
          </p:cNvPr>
          <p:cNvSpPr txBox="1"/>
          <p:nvPr/>
        </p:nvSpPr>
        <p:spPr>
          <a:xfrm>
            <a:off x="1626887" y="2794415"/>
            <a:ext cx="6934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kumimoji="1" lang="es-E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¿Por qué ir a la preparatoria o a una escuela técnica superior?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9563DF6-05D5-9A66-17B4-1EEF90CD55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6844">
            <a:off x="1152606" y="2819463"/>
            <a:ext cx="459160" cy="682285"/>
          </a:xfrm>
          <a:prstGeom prst="rect">
            <a:avLst/>
          </a:prstGeom>
          <a:effectLst>
            <a:outerShdw blurRad="508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E837FDE1-BE45-6E23-AC09-422DE9AEAE34}"/>
              </a:ext>
            </a:extLst>
          </p:cNvPr>
          <p:cNvSpPr txBox="1"/>
          <p:nvPr/>
        </p:nvSpPr>
        <p:spPr>
          <a:xfrm>
            <a:off x="1841500" y="3853782"/>
            <a:ext cx="7502244" cy="1447883"/>
          </a:xfrm>
          <a:prstGeom prst="rect">
            <a:avLst/>
          </a:prstGeom>
          <a:solidFill>
            <a:srgbClr val="FFFF99"/>
          </a:solidFill>
          <a:ln w="120650" cmpd="thickThin">
            <a:solidFill>
              <a:schemeClr val="accent6">
                <a:lumMod val="75000"/>
              </a:schemeClr>
            </a:solidFill>
          </a:ln>
        </p:spPr>
        <p:txBody>
          <a:bodyPr wrap="square" tIns="108000" rIns="180000" rtlCol="0">
            <a:spAutoFit/>
          </a:bodyPr>
          <a:lstStyle/>
          <a:p>
            <a:pPr marL="179388"/>
            <a:r>
              <a:rPr kumimoji="1" lang="es-ES" altLang="ja-JP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Número de alumnos que consiguen empleo después de graduarse de la secundaria básica</a:t>
            </a:r>
            <a:endParaRPr kumimoji="1" lang="en-US" altLang="ja-JP" sz="2400" b="1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algn="r"/>
            <a:r>
              <a:rPr kumimoji="1" lang="ja-JP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＝ </a:t>
            </a:r>
            <a:r>
              <a:rPr kumimoji="1" lang="es-ES_tradnl" altLang="ja-JP" sz="3600" b="1" dirty="0">
                <a:solidFill>
                  <a:srgbClr val="FF00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Uno de cada 100 alumnos</a:t>
            </a:r>
            <a:endParaRPr kumimoji="1" lang="ja-JP" altLang="en-US" sz="3600" b="1" dirty="0">
              <a:solidFill>
                <a:srgbClr val="FF00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9329216-3B01-6FA8-DF55-95070C9BB9E2}"/>
              </a:ext>
            </a:extLst>
          </p:cNvPr>
          <p:cNvSpPr txBox="1"/>
          <p:nvPr/>
        </p:nvSpPr>
        <p:spPr>
          <a:xfrm>
            <a:off x="1088628" y="5364014"/>
            <a:ext cx="89806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2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19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Las empresas japonesas por lo general contratan a graduados de secundarias superiores, universidades y colegios de formación especializada</a:t>
            </a:r>
            <a:r>
              <a:rPr kumimoji="1" lang="en-US" altLang="ja-JP" sz="19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19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19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Muchos japoneses piensan que es importante elevar su capacidad académica y obtener conocimientos, cultura y técnica en los colegios</a:t>
            </a:r>
            <a:r>
              <a:rPr kumimoji="1" lang="en-US" altLang="ja-JP" sz="19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19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42900" indent="-342900">
              <a:lnSpc>
                <a:spcPts val="2200"/>
              </a:lnSpc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19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Si no se está graduado de la secundaria superior no se puede acceder a muchos trabajos.</a:t>
            </a:r>
            <a:r>
              <a:rPr kumimoji="1" lang="en-US" altLang="ja-JP" sz="19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19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18184" y="1342398"/>
            <a:ext cx="9528248" cy="5711006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519" y="2235129"/>
            <a:ext cx="6444000" cy="5336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912572" y="1416560"/>
            <a:ext cx="9399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1700" indent="-901700"/>
            <a:r>
              <a:rPr kumimoji="1" lang="ja-JP" altLang="en-US" sz="2400" b="1" dirty="0">
                <a:solidFill>
                  <a:srgbClr val="FA9B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（１）</a:t>
            </a:r>
            <a:r>
              <a:rPr kumimoji="1" lang="es-ES" altLang="ja-JP" sz="2400" b="1" dirty="0">
                <a:solidFill>
                  <a:srgbClr val="FA9B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Principales destinos de los estudiantes</a:t>
            </a:r>
            <a:br>
              <a:rPr kumimoji="1" lang="es-ES" altLang="ja-JP" sz="2400" b="1" dirty="0">
                <a:solidFill>
                  <a:srgbClr val="FA9B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</a:br>
            <a:r>
              <a:rPr kumimoji="1" lang="es-ES" altLang="ja-JP" sz="2400" b="1" dirty="0">
                <a:solidFill>
                  <a:srgbClr val="FA9B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de secundaria en la prefectura de Aichi</a:t>
            </a:r>
            <a:endParaRPr kumimoji="1" lang="ja-JP" altLang="en-US" sz="2400" b="1" dirty="0">
              <a:solidFill>
                <a:srgbClr val="FA9B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981684" y="2441447"/>
            <a:ext cx="5407686" cy="43550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① </a:t>
            </a:r>
            <a: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 pública</a:t>
            </a:r>
            <a:b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n-US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iempo completo</a:t>
            </a:r>
            <a:endParaRPr kumimoji="1" lang="en-US" altLang="ja-JP" sz="22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② </a:t>
            </a:r>
            <a: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 pública </a:t>
            </a:r>
            <a:b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 parcial</a:t>
            </a:r>
            <a:endParaRPr kumimoji="1" lang="en-US" altLang="ja-JP" sz="22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③ </a:t>
            </a:r>
            <a: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 pública </a:t>
            </a:r>
            <a:b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Correspondencia</a:t>
            </a:r>
          </a:p>
          <a:p>
            <a:pPr marL="444500" indent="-444500">
              <a:spcBef>
                <a:spcPts val="1800"/>
              </a:spcBef>
              <a:buClr>
                <a:srgbClr val="FF3399"/>
              </a:buClr>
            </a:pP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⑤ </a:t>
            </a:r>
            <a: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 </a:t>
            </a:r>
            <a:r>
              <a:rPr kumimoji="1" lang="en-US" altLang="ja-JP" sz="2200" spc="-50" dirty="0" err="1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nacional</a:t>
            </a:r>
            <a:br>
              <a:rPr kumimoji="1" lang="en-US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ja-JP" altLang="es-ES_tradnl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 completo</a:t>
            </a:r>
            <a:endParaRPr kumimoji="1" lang="en-US" altLang="ja-JP" sz="22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⑥ </a:t>
            </a:r>
            <a: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 privada</a:t>
            </a:r>
            <a:b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 completo</a:t>
            </a: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/ 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Correspondencia</a:t>
            </a:r>
            <a:endParaRPr kumimoji="1" lang="en-US" altLang="ja-JP" sz="22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444500" indent="-444500">
              <a:spcBef>
                <a:spcPts val="600"/>
              </a:spcBef>
              <a:buClr>
                <a:srgbClr val="FF3399"/>
              </a:buClr>
            </a:pP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⑦ 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Colegios vocacionales</a:t>
            </a:r>
            <a:endParaRPr kumimoji="1" lang="ja-JP" altLang="en-US" sz="2200" spc="-50" dirty="0">
              <a:solidFill>
                <a:srgbClr val="FF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0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5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73746C-71ED-440D-B238-1BD19FDE9166}"/>
              </a:ext>
            </a:extLst>
          </p:cNvPr>
          <p:cNvSpPr txBox="1"/>
          <p:nvPr/>
        </p:nvSpPr>
        <p:spPr>
          <a:xfrm>
            <a:off x="5701454" y="3567153"/>
            <a:ext cx="4610945" cy="76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44500" indent="-444500"/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④ </a:t>
            </a:r>
            <a: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Secundaria superior pública </a:t>
            </a:r>
            <a:br>
              <a:rPr kumimoji="1" lang="pt-BR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ja-JP" altLang="en-US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2200" spc="-5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Escuela secundaria flexible</a:t>
            </a:r>
            <a:endParaRPr kumimoji="1" lang="ja-JP" altLang="en-US" sz="2200" spc="-5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6" name="右中かっこ 5">
            <a:extLst>
              <a:ext uri="{FF2B5EF4-FFF2-40B4-BE49-F238E27FC236}">
                <a16:creationId xmlns:a16="http://schemas.microsoft.com/office/drawing/2014/main" id="{B8E41B2B-3F41-4EE9-8DEF-AE24DC779014}"/>
              </a:ext>
            </a:extLst>
          </p:cNvPr>
          <p:cNvSpPr/>
          <p:nvPr/>
        </p:nvSpPr>
        <p:spPr>
          <a:xfrm>
            <a:off x="4675967" y="2441447"/>
            <a:ext cx="797184" cy="2084427"/>
          </a:xfrm>
          <a:prstGeom prst="rightBrace">
            <a:avLst>
              <a:gd name="adj1" fmla="val 8333"/>
              <a:gd name="adj2" fmla="val 59435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66CF97C4-02D2-48C6-9B44-3D37E56647CC}"/>
              </a:ext>
            </a:extLst>
          </p:cNvPr>
          <p:cNvSpPr/>
          <p:nvPr/>
        </p:nvSpPr>
        <p:spPr>
          <a:xfrm>
            <a:off x="5897880" y="2454495"/>
            <a:ext cx="4320249" cy="992583"/>
          </a:xfrm>
          <a:prstGeom prst="wedgeRoundRectCallout">
            <a:avLst>
              <a:gd name="adj1" fmla="val 3576"/>
              <a:gd name="adj2" fmla="val 69657"/>
              <a:gd name="adj3" fmla="val 16667"/>
            </a:avLst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s-ES" altLang="ja-JP" sz="1600" b="1" dirty="0">
                <a:solidFill>
                  <a:schemeClr val="tx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Los alumnos pueden estudiar alternando entre cursos a tiempo completo, a tiempo parcial y por correspondencia.</a:t>
            </a:r>
            <a:endParaRPr kumimoji="1" lang="en-US" altLang="ja-JP" sz="1600" b="1" dirty="0">
              <a:solidFill>
                <a:schemeClr val="tx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D4A5D73-9C4F-4654-9102-4EAC4FD5A5F3}"/>
              </a:ext>
            </a:extLst>
          </p:cNvPr>
          <p:cNvSpPr txBox="1"/>
          <p:nvPr/>
        </p:nvSpPr>
        <p:spPr>
          <a:xfrm>
            <a:off x="6743700" y="4350852"/>
            <a:ext cx="3343879" cy="2232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74638" indent="-274638"/>
            <a:r>
              <a:rPr kumimoji="1" lang="ja-JP" altLang="en-US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・ </a:t>
            </a:r>
            <a:r>
              <a:rPr kumimoji="1" lang="es-ES_tradnl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Secundaria superior </a:t>
            </a: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Saya</a:t>
            </a:r>
            <a:b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(Ciudad de </a:t>
            </a:r>
            <a:r>
              <a:rPr kumimoji="1" lang="en-US" altLang="ja-JP" sz="1700" spc="-5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Aisai</a:t>
            </a: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)</a:t>
            </a:r>
          </a:p>
          <a:p>
            <a:pPr marL="274638" indent="-274638"/>
            <a:r>
              <a:rPr kumimoji="1" lang="ja-JP" altLang="en-US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Secundaria superior </a:t>
            </a:r>
            <a:r>
              <a:rPr kumimoji="1" lang="en-US" altLang="ja-JP" sz="1700" spc="-5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Taketoyo</a:t>
            </a:r>
            <a:r>
              <a:rPr kumimoji="1" lang="ja-JP" altLang="en-US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b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(Pueblo de </a:t>
            </a:r>
            <a:r>
              <a:rPr kumimoji="1" lang="en-US" altLang="ja-JP" sz="1700" spc="-5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Taketoyo</a:t>
            </a: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)</a:t>
            </a:r>
          </a:p>
          <a:p>
            <a:pPr marL="274638" indent="-274638"/>
            <a:r>
              <a:rPr kumimoji="1" lang="ja-JP" altLang="en-US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Secundaria superior </a:t>
            </a:r>
            <a:r>
              <a:rPr kumimoji="1" lang="en-US" altLang="ja-JP" sz="1700" spc="-5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Yutakano</a:t>
            </a:r>
            <a:b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(ciudad de Toyota)</a:t>
            </a:r>
          </a:p>
          <a:p>
            <a:pPr marL="274638" indent="-274638"/>
            <a:r>
              <a:rPr kumimoji="1" lang="ja-JP" altLang="en-US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・</a:t>
            </a:r>
            <a:r>
              <a:rPr kumimoji="1" lang="es-ES_tradnl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Secundaria superior </a:t>
            </a: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Mito Aoba</a:t>
            </a:r>
            <a:b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sz="1700" spc="-5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(ciudad de Toyokawa)</a:t>
            </a:r>
            <a:endParaRPr kumimoji="1" lang="ja-JP" altLang="en-US" sz="1700" spc="-5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01104D-0561-E0F4-0159-DA82F3772B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038" y="298773"/>
            <a:ext cx="8776940" cy="83612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E836CE7-B336-308F-A24B-F46E30571937}"/>
              </a:ext>
            </a:extLst>
          </p:cNvPr>
          <p:cNvSpPr txBox="1"/>
          <p:nvPr/>
        </p:nvSpPr>
        <p:spPr>
          <a:xfrm>
            <a:off x="1212208" y="309850"/>
            <a:ext cx="6861047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1213" indent="-811213">
              <a:lnSpc>
                <a:spcPts val="29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３．</a:t>
            </a:r>
            <a:r>
              <a:rPr kumimoji="1" lang="es-ES" altLang="ja-JP" sz="2800" b="1" dirty="0">
                <a:solidFill>
                  <a:schemeClr val="bg1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Qué hacer después de la enseñanza secundaria</a:t>
            </a:r>
            <a:endParaRPr kumimoji="1" lang="ja-JP" altLang="en-US" sz="28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16" name="Picture 2" descr="https://1.bp.blogspot.com/-gyrNbKV7Gws/XWS5lvlXK5I/AAAAAAABUUY/jZMoffMzu5Ix1BG6AKDaBITEIfa1cZuKgCLcBGAs/s1600/kakedasu_schoo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58" y="283757"/>
            <a:ext cx="894717" cy="16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1.bp.blogspot.com/-OKhXLNv6pRc/XWS5l7AsEeI/AAAAAAABUUc/2-ygvecmsKE-gqvgVT2NS0xWR2zE3jbGwCLcBGAs/s1600/kakedasu_school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11" y="286257"/>
            <a:ext cx="882570" cy="158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0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1424339" y="1500050"/>
            <a:ext cx="8301482" cy="5462502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213B71-4980-2449-991D-FB7ACF201624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6776" y="2574403"/>
            <a:ext cx="7848000" cy="648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76185" y="1610445"/>
            <a:ext cx="8301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indent="-1079500"/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（１</a:t>
            </a:r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）</a:t>
            </a:r>
            <a:r>
              <a:rPr kumimoji="1" lang="es-E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¿Cuál es la diferencia entre la secundaria superior y la secundaria básica?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CD82AB-254E-404E-939A-8FFECD13E09F}"/>
              </a:ext>
            </a:extLst>
          </p:cNvPr>
          <p:cNvSpPr txBox="1"/>
          <p:nvPr/>
        </p:nvSpPr>
        <p:spPr>
          <a:xfrm>
            <a:off x="1694145" y="2854977"/>
            <a:ext cx="776187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La diferencia más grande de las secundarias </a:t>
            </a:r>
            <a:b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básicas,  es que es más difícil pasar al grado </a:t>
            </a:r>
            <a:b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</a:b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siguiente o graduarse en las secundarias superiores</a:t>
            </a:r>
            <a:r>
              <a:rPr kumimoji="1" lang="en-U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2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La educación en la secundaria básica es obligatoria, y no se repite el año escolar. Sin embargo, en la secundaria superior los estudiantes no pueden pasar al grado superior o graduarse si tienen malas notas o tienen muchas faltas a clase.</a:t>
            </a:r>
            <a:endParaRPr kumimoji="1" lang="ja-JP" altLang="en-US" sz="22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1800"/>
              </a:spcBef>
              <a:buClr>
                <a:srgbClr val="FF3399"/>
              </a:buClr>
              <a:buFont typeface="Wingdings" panose="05000000000000000000" pitchFamily="2" charset="2"/>
              <a:buChar char="u"/>
            </a:pPr>
            <a:r>
              <a:rPr kumimoji="1" lang="es-E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Vamos a estudiar para el examen de ingreso con mucho esmero y dedicación</a:t>
            </a:r>
            <a:r>
              <a:rPr kumimoji="1" lang="en-US" altLang="ja-JP" sz="22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.</a:t>
            </a:r>
            <a:endParaRPr kumimoji="1" lang="ja-JP" altLang="en-US" sz="22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1D375B6-4594-8445-B10C-FED7D6EB6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6180">
            <a:off x="8480921" y="2361975"/>
            <a:ext cx="1269427" cy="9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6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4D35C43-6B91-1204-A1B0-5021B78B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6185" y="460201"/>
            <a:ext cx="8632090" cy="71691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E01213-3501-43A7-9BEB-0AC01B48173E}"/>
              </a:ext>
            </a:extLst>
          </p:cNvPr>
          <p:cNvSpPr txBox="1"/>
          <p:nvPr/>
        </p:nvSpPr>
        <p:spPr>
          <a:xfrm>
            <a:off x="1510035" y="537191"/>
            <a:ext cx="754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４．</a:t>
            </a:r>
            <a:r>
              <a:rPr kumimoji="1" lang="es-ES_tradnl" altLang="ja-JP" sz="3200" b="1" dirty="0">
                <a:solidFill>
                  <a:schemeClr val="bg1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Sobre la secundaria superior</a:t>
            </a:r>
            <a:endParaRPr kumimoji="1" lang="ja-JP" altLang="en-US" sz="3200" b="1" dirty="0">
              <a:solidFill>
                <a:schemeClr val="bg1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D57B46E-66AD-5051-3AD8-2BC16BEB91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833" y="456154"/>
            <a:ext cx="924813" cy="59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7" y="661995"/>
            <a:ext cx="620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（２）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Tipos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</a:t>
            </a:r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 </a:t>
            </a:r>
            <a:r>
              <a:rPr kumimoji="1" lang="en-US" altLang="ja-JP" sz="2800" b="1" dirty="0">
                <a:solidFill>
                  <a:srgbClr val="F39800"/>
                </a:solidFill>
                <a:latin typeface="+mn-ea"/>
              </a:rPr>
              <a:t>1⃣</a:t>
            </a:r>
            <a:endParaRPr kumimoji="1" lang="ja-JP" altLang="en-US" sz="2800" b="1" dirty="0">
              <a:solidFill>
                <a:srgbClr val="F39800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7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300" y="1155732"/>
            <a:ext cx="5364000" cy="64800"/>
          </a:xfrm>
          <a:prstGeom prst="rect">
            <a:avLst/>
          </a:prstGeom>
        </p:spPr>
      </p:pic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CA5E2459-F6EC-F06D-5C65-8AB4131C6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993041"/>
              </p:ext>
            </p:extLst>
          </p:nvPr>
        </p:nvGraphicFramePr>
        <p:xfrm>
          <a:off x="1244599" y="1330472"/>
          <a:ext cx="8709656" cy="5506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656">
                  <a:extLst>
                    <a:ext uri="{9D8B030D-6E8A-4147-A177-3AD203B41FA5}">
                      <a16:colId xmlns:a16="http://schemas.microsoft.com/office/drawing/2014/main" val="4243258940"/>
                    </a:ext>
                  </a:extLst>
                </a:gridCol>
                <a:gridCol w="6768000">
                  <a:extLst>
                    <a:ext uri="{9D8B030D-6E8A-4147-A177-3AD203B41FA5}">
                      <a16:colId xmlns:a16="http://schemas.microsoft.com/office/drawing/2014/main" val="35229783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kumimoji="1" lang="es-ES_tradnl" altLang="ja-JP" sz="24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 superior pública</a:t>
                      </a:r>
                      <a:endParaRPr kumimoji="1" lang="ja-JP" altLang="en-US" sz="24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 superior administrada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por la prefectura o por la ciudad.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(Secundaria superior de la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prefectura y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 superior municipal)</a:t>
                      </a:r>
                      <a:endParaRPr kumimoji="1" lang="es-ES_tradnl" altLang="ja-JP" sz="21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El costo para el ingreso y el pago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mensual, etc. es menos que el de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la secundaria privada</a:t>
                      </a:r>
                      <a:r>
                        <a:rPr kumimoji="1" lang="en-U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.</a:t>
                      </a:r>
                      <a:endParaRPr kumimoji="1" lang="ja-JP" altLang="en-US" sz="21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28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kumimoji="1" lang="es-ES_tradnl" altLang="ja-JP" sz="24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 superior nacional</a:t>
                      </a:r>
                      <a:endParaRPr kumimoji="1" lang="ja-JP" altLang="en-US" sz="24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Escuelas de investigación estatales afiliadas a universidades nacionales</a:t>
                      </a:r>
                      <a:endParaRPr kumimoji="1" lang="en-US" altLang="ja-JP" sz="21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El costo para el ingreso y el pago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mensual, etc. es menos que el de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la secundaria privada</a:t>
                      </a:r>
                      <a:r>
                        <a:rPr kumimoji="1" lang="en-U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.</a:t>
                      </a:r>
                      <a:endParaRPr kumimoji="1" lang="ja-JP" altLang="en-US" sz="21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76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</a:pPr>
                      <a:r>
                        <a:rPr kumimoji="1" lang="es-ES_tradnl" altLang="ja-JP" sz="24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Secundaria superior privada</a:t>
                      </a:r>
                      <a:endParaRPr kumimoji="1" lang="ja-JP" altLang="en-US" sz="2400" baseline="0" dirty="0">
                        <a:latin typeface="Arial" panose="020B0604020202020204" pitchFamily="34" charset="0"/>
                        <a:ea typeface="ＭＳ ゴシック" panose="020B0609070205080204" pitchFamily="49" charset="-128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Los colegios de secundaria superior privada son administrados por instituciones educativas privadas.</a:t>
                      </a:r>
                    </a:p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Su política educativa y currículas tienen características particulares.</a:t>
                      </a:r>
                    </a:p>
                    <a:p>
                      <a:pPr marL="342900" indent="-342900">
                        <a:lnSpc>
                          <a:spcPts val="2500"/>
                        </a:lnSpc>
                        <a:spcBef>
                          <a:spcPts val="3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kumimoji="1" lang="es-E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El costo de ingreso, mensualidad escolar, etc. es más alto que el de las escuelas públicas.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（</a:t>
                      </a:r>
                      <a:r>
                        <a:rPr kumimoji="1" lang="en-U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Sistema </a:t>
                      </a:r>
                      <a:r>
                        <a:rPr kumimoji="1" lang="en-US" altLang="ja-JP" sz="2100" baseline="0" dirty="0" err="1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subvencionado</a:t>
                      </a:r>
                      <a:r>
                        <a:rPr kumimoji="1" lang="en-US" altLang="ja-JP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 disponible.</a:t>
                      </a:r>
                      <a:r>
                        <a:rPr kumimoji="1" lang="ja-JP" altLang="en-US" sz="2100" baseline="0" dirty="0">
                          <a:latin typeface="Arial" panose="020B0604020202020204" pitchFamily="34" charset="0"/>
                          <a:ea typeface="ＭＳ ゴシック" panose="020B0609070205080204" pitchFamily="49" charset="-128"/>
                          <a:cs typeface="Arial" panose="020B0604020202020204" pitchFamily="34" charset="0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666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7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>
            <a:extLst>
              <a:ext uri="{FF2B5EF4-FFF2-40B4-BE49-F238E27FC236}">
                <a16:creationId xmlns:a16="http://schemas.microsoft.com/office/drawing/2014/main" id="{688677BC-461E-2D45-86A5-FB4582DE0B7D}"/>
              </a:ext>
            </a:extLst>
          </p:cNvPr>
          <p:cNvSpPr/>
          <p:nvPr/>
        </p:nvSpPr>
        <p:spPr>
          <a:xfrm>
            <a:off x="939800" y="508000"/>
            <a:ext cx="9258299" cy="6540499"/>
          </a:xfrm>
          <a:prstGeom prst="roundRect">
            <a:avLst>
              <a:gd name="adj" fmla="val 2401"/>
            </a:avLst>
          </a:prstGeom>
          <a:solidFill>
            <a:schemeClr val="bg1"/>
          </a:solidFill>
          <a:ln w="25400">
            <a:solidFill>
              <a:srgbClr val="F9B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v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3A755A3-9393-194F-A627-06BFF9EA3A72}"/>
              </a:ext>
            </a:extLst>
          </p:cNvPr>
          <p:cNvSpPr txBox="1"/>
          <p:nvPr/>
        </p:nvSpPr>
        <p:spPr>
          <a:xfrm>
            <a:off x="1248798" y="707715"/>
            <a:ext cx="575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（２）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Tipos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de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preparatoria</a:t>
            </a:r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 </a:t>
            </a:r>
            <a:r>
              <a:rPr kumimoji="1" lang="en-US" altLang="ja-JP" sz="2800" b="1" dirty="0">
                <a:solidFill>
                  <a:srgbClr val="F39800"/>
                </a:solidFill>
                <a:latin typeface="+mn-ea"/>
              </a:rPr>
              <a:t>2⃣</a:t>
            </a:r>
            <a:endParaRPr kumimoji="1" lang="ja-JP" altLang="en-US" sz="2800" b="1" dirty="0">
              <a:solidFill>
                <a:srgbClr val="F39800"/>
              </a:solidFill>
              <a:latin typeface="+mn-ea"/>
            </a:endParaRPr>
          </a:p>
        </p:txBody>
      </p:sp>
      <p:sp>
        <p:nvSpPr>
          <p:cNvPr id="19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4143079" y="7227490"/>
            <a:ext cx="2405658" cy="27699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- </a:t>
            </a:r>
            <a:fld id="{DFE08C22-053B-3C49-B8BB-21FC17935DB3}" type="slidenum">
              <a:rPr lang="en-US" altLang="ja-JP" sz="1200" smtClean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pPr algn="ctr"/>
              <a:t>8</a:t>
            </a:fld>
            <a:r>
              <a:rPr lang="en-US" altLang="ja-JP" sz="12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 -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9951DC4-4B99-A998-2AEC-5BE3B82AB7D6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870" y="1236811"/>
            <a:ext cx="5400000" cy="64800"/>
          </a:xfrm>
          <a:prstGeom prst="rect">
            <a:avLst/>
          </a:prstGeom>
        </p:spPr>
      </p:pic>
      <p:sp>
        <p:nvSpPr>
          <p:cNvPr id="5" name="四角形 2845">
            <a:extLst>
              <a:ext uri="{FF2B5EF4-FFF2-40B4-BE49-F238E27FC236}">
                <a16:creationId xmlns:a16="http://schemas.microsoft.com/office/drawing/2014/main" id="{092D3435-D539-70F1-1351-8ADBC6BBF010}"/>
              </a:ext>
            </a:extLst>
          </p:cNvPr>
          <p:cNvSpPr txBox="1">
            <a:spLocks/>
          </p:cNvSpPr>
          <p:nvPr/>
        </p:nvSpPr>
        <p:spPr>
          <a:xfrm>
            <a:off x="1464150" y="1951748"/>
            <a:ext cx="8318634" cy="2046605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indent="-446088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dirty="0">
                <a:solidFill>
                  <a:srgbClr val="FF0066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◆ </a:t>
            </a:r>
            <a:r>
              <a:rPr lang="es-ES" altLang="ja-JP" sz="2400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Las clases se imparten durante el día los días laborables</a:t>
            </a:r>
            <a:endParaRPr lang="en-US" altLang="ja-JP" sz="2400" dirty="0"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  <a:p>
            <a:pPr marL="536575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Los alumnos van a la escuela por la mañana y asisten a clase durante 5-6 horas al día</a:t>
            </a:r>
          </a:p>
          <a:p>
            <a:pPr marL="536575" indent="-358775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ja-JP" altLang="en-US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・</a:t>
            </a:r>
            <a:r>
              <a:rPr lang="es-ES" altLang="ja-JP" sz="2400" b="0" i="0" dirty="0">
                <a:effectLst/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Toda la clase tiene las mismas lecciones a la misma hora del día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3998816-2467-1DFA-3C0B-B7C3F1E22B66}"/>
              </a:ext>
            </a:extLst>
          </p:cNvPr>
          <p:cNvSpPr txBox="1"/>
          <p:nvPr/>
        </p:nvSpPr>
        <p:spPr>
          <a:xfrm>
            <a:off x="1262341" y="1419499"/>
            <a:ext cx="426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①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Tiempo</a:t>
            </a:r>
            <a:r>
              <a:rPr kumimoji="1" lang="en-US" altLang="ja-JP" sz="2800" b="1" dirty="0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 </a:t>
            </a:r>
            <a:r>
              <a:rPr kumimoji="1" lang="en-US" altLang="ja-JP" sz="2800" b="1" dirty="0" err="1">
                <a:solidFill>
                  <a:srgbClr val="F39800"/>
                </a:solidFill>
                <a:latin typeface="Arial" panose="020B0604020202020204" pitchFamily="34" charset="0"/>
                <a:ea typeface="UD デジタル 教科書体 NP-B" panose="02020700000000000000" pitchFamily="18" charset="-128"/>
                <a:cs typeface="Arial" panose="020B0604020202020204" pitchFamily="34" charset="0"/>
              </a:rPr>
              <a:t>completo</a:t>
            </a:r>
            <a:endParaRPr kumimoji="1" lang="ja-JP" altLang="en-US" sz="2800" b="1" dirty="0">
              <a:solidFill>
                <a:srgbClr val="F39800"/>
              </a:solidFill>
              <a:latin typeface="Arial" panose="020B0604020202020204" pitchFamily="34" charset="0"/>
              <a:ea typeface="UD デジタル 教科書体 NP-B" panose="020207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0F7F9571-CC8D-8109-1E6B-E0398FF4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08379" y="4997059"/>
            <a:ext cx="1476857" cy="176233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7D21A0D-706D-A1A7-A6D3-282C881E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119" y="4997059"/>
            <a:ext cx="1827636" cy="184609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C003BEB-A570-90DF-683B-71AE14E3E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913" y="4699374"/>
            <a:ext cx="874820" cy="87482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AC4D120-CD39-CC2B-2F8E-518945EC7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937" y="4687364"/>
            <a:ext cx="816365" cy="816365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D2A6807-7ECD-55A9-BD74-3BF5D1BE8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084" y="4538412"/>
            <a:ext cx="1905000" cy="16383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CADBAE7B-03D8-C1E7-4C13-AFBA62EB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0649" y="5374943"/>
            <a:ext cx="2148235" cy="1337276"/>
          </a:xfrm>
          <a:prstGeom prst="rect">
            <a:avLst/>
          </a:prstGeom>
        </p:spPr>
      </p:pic>
      <p:sp>
        <p:nvSpPr>
          <p:cNvPr id="33" name="矢印: 右 32">
            <a:extLst>
              <a:ext uri="{FF2B5EF4-FFF2-40B4-BE49-F238E27FC236}">
                <a16:creationId xmlns:a16="http://schemas.microsoft.com/office/drawing/2014/main" id="{E0F2C98D-215A-E8E9-9059-035D29ACB0B0}"/>
              </a:ext>
            </a:extLst>
          </p:cNvPr>
          <p:cNvSpPr/>
          <p:nvPr/>
        </p:nvSpPr>
        <p:spPr>
          <a:xfrm>
            <a:off x="4049814" y="5669024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0484014D-2D95-3E92-112A-253BED0B8868}"/>
              </a:ext>
            </a:extLst>
          </p:cNvPr>
          <p:cNvSpPr/>
          <p:nvPr/>
        </p:nvSpPr>
        <p:spPr>
          <a:xfrm>
            <a:off x="7173715" y="5669024"/>
            <a:ext cx="503861" cy="342174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9363BEC8-B9B6-DB42-C454-D99143CA66A4}"/>
              </a:ext>
            </a:extLst>
          </p:cNvPr>
          <p:cNvSpPr/>
          <p:nvPr/>
        </p:nvSpPr>
        <p:spPr>
          <a:xfrm>
            <a:off x="1578439" y="4129823"/>
            <a:ext cx="3767467" cy="523219"/>
          </a:xfrm>
          <a:prstGeom prst="roundRect">
            <a:avLst/>
          </a:prstGeom>
          <a:solidFill>
            <a:srgbClr val="99FFCC"/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1" lang="es-ES" altLang="ja-JP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Ej.) Un día en una preparatoria nocturna de tiempo completa</a:t>
            </a:r>
            <a:endParaRPr kumimoji="1"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3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5034</Words>
  <Application>Microsoft Office PowerPoint</Application>
  <PresentationFormat>ユーザー設定</PresentationFormat>
  <Paragraphs>709</Paragraphs>
  <Slides>42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2" baseType="lpstr">
      <vt:lpstr>ＭＳ ゴシック</vt:lpstr>
      <vt:lpstr>Noto Sans JP</vt:lpstr>
      <vt:lpstr>UD デジタル 教科書体 NP-B</vt:lpstr>
      <vt:lpstr>游ゴシック</vt:lpstr>
      <vt:lpstr>Arial</vt:lpstr>
      <vt:lpstr>Arial</vt:lpstr>
      <vt:lpstr>Calibri</vt:lpstr>
      <vt:lpstr>Calibri Light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2019-07-17T01:14:43Z</dcterms:created>
  <dcterms:modified xsi:type="dcterms:W3CDTF">2025-03-30T08:00:53Z</dcterms:modified>
</cp:coreProperties>
</file>