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 autoCompressPictures="0">
  <p:sldMasterIdLst>
    <p:sldMasterId id="2147483680" r:id="rId1"/>
  </p:sldMasterIdLst>
  <p:notesMasterIdLst>
    <p:notesMasterId r:id="rId44"/>
  </p:notesMasterIdLst>
  <p:handoutMasterIdLst>
    <p:handoutMasterId r:id="rId45"/>
  </p:handoutMasterIdLst>
  <p:sldIdLst>
    <p:sldId id="339" r:id="rId2"/>
    <p:sldId id="332" r:id="rId3"/>
    <p:sldId id="356" r:id="rId4"/>
    <p:sldId id="269" r:id="rId5"/>
    <p:sldId id="357" r:id="rId6"/>
    <p:sldId id="309" r:id="rId7"/>
    <p:sldId id="279" r:id="rId8"/>
    <p:sldId id="344" r:id="rId9"/>
    <p:sldId id="358" r:id="rId10"/>
    <p:sldId id="359" r:id="rId11"/>
    <p:sldId id="274" r:id="rId12"/>
    <p:sldId id="360" r:id="rId13"/>
    <p:sldId id="342" r:id="rId14"/>
    <p:sldId id="361" r:id="rId15"/>
    <p:sldId id="337" r:id="rId16"/>
    <p:sldId id="346" r:id="rId17"/>
    <p:sldId id="362" r:id="rId18"/>
    <p:sldId id="322" r:id="rId19"/>
    <p:sldId id="277" r:id="rId20"/>
    <p:sldId id="363" r:id="rId21"/>
    <p:sldId id="364" r:id="rId22"/>
    <p:sldId id="365" r:id="rId23"/>
    <p:sldId id="324" r:id="rId24"/>
    <p:sldId id="352" r:id="rId25"/>
    <p:sldId id="367" r:id="rId26"/>
    <p:sldId id="366" r:id="rId27"/>
    <p:sldId id="368" r:id="rId28"/>
    <p:sldId id="369" r:id="rId29"/>
    <p:sldId id="370" r:id="rId30"/>
    <p:sldId id="268" r:id="rId31"/>
    <p:sldId id="351" r:id="rId32"/>
    <p:sldId id="334" r:id="rId33"/>
    <p:sldId id="335" r:id="rId34"/>
    <p:sldId id="315" r:id="rId35"/>
    <p:sldId id="336" r:id="rId36"/>
    <p:sldId id="316" r:id="rId37"/>
    <p:sldId id="317" r:id="rId38"/>
    <p:sldId id="318" r:id="rId39"/>
    <p:sldId id="319" r:id="rId40"/>
    <p:sldId id="353" r:id="rId41"/>
    <p:sldId id="354" r:id="rId42"/>
    <p:sldId id="355" r:id="rId43"/>
  </p:sldIdLst>
  <p:sldSz cx="10691813" cy="7559675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0B4"/>
    <a:srgbClr val="B4C6E7"/>
    <a:srgbClr val="FFE699"/>
    <a:srgbClr val="ED7D31"/>
    <a:srgbClr val="CCECFF"/>
    <a:srgbClr val="F39800"/>
    <a:srgbClr val="FA9B00"/>
    <a:srgbClr val="00CC66"/>
    <a:srgbClr val="FCECE8"/>
    <a:srgbClr val="F8D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テーマ スタイル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中間スタイル 4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3" autoAdjust="0"/>
    <p:restoredTop sz="95153" autoAdjust="0"/>
  </p:normalViewPr>
  <p:slideViewPr>
    <p:cSldViewPr snapToGrid="0" snapToObjects="1">
      <p:cViewPr varScale="1">
        <p:scale>
          <a:sx n="65" d="100"/>
          <a:sy n="65" d="100"/>
        </p:scale>
        <p:origin x="686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0" d="100"/>
          <a:sy n="50" d="100"/>
        </p:scale>
        <p:origin x="292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3A183F-A984-404E-8D7F-40CD610E76C9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6B82E5D1-96B9-43BE-B46E-93DD91147852}">
      <dgm:prSet phldrT="[テキスト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</a:pPr>
          <a:r>
            <a:rPr kumimoji="1" lang="en-US" altLang="en-US" sz="2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Purpose</a:t>
          </a:r>
          <a:endParaRPr kumimoji="1" lang="ja-JP" altLang="en-US" sz="2600" b="1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6D2B5725-2389-4CA4-9942-2D93BD4B6463}" type="parTrans" cxnId="{D483C521-3BCB-4188-B369-F2701FD1E26B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58B0ED74-ECE0-4992-89A3-B1F1E19F2CA7}" type="sibTrans" cxnId="{D483C521-3BCB-4188-B369-F2701FD1E26B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51AFE945-10C5-46C1-B564-BEE9F28270A7}">
      <dgm:prSet phldrT="[テキスト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kumimoji="1" lang="en-US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Develop skills and knowledge required for careers and daily life</a:t>
          </a:r>
          <a:endParaRPr kumimoji="1" lang="ja-JP" altLang="en-US" sz="18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74396A8A-B07B-45B3-8DB9-FCDD05209177}" type="parTrans" cxnId="{7B7101E0-CD29-442C-8B18-4E3CD67611FA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A910363F-36CD-4BB4-A70D-6236352E9751}" type="sibTrans" cxnId="{7B7101E0-CD29-442C-8B18-4E3CD67611FA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7CBDD32B-A7B3-4A99-AC85-E28C4A408CA6}">
      <dgm:prSet phldrT="[テキスト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kumimoji="1" lang="en-US" altLang="en-US" sz="2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School Subjects</a:t>
          </a:r>
          <a:endParaRPr kumimoji="1" lang="ja-JP" altLang="en-US" sz="2600" b="1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8B1AD911-7809-4CAE-90C8-848B26487DD2}" type="parTrans" cxnId="{52EBE4AE-A7CD-46B2-B656-806E8D0D17FD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17C46CEC-8AF9-42E6-AB66-AF1666890F94}" type="sibTrans" cxnId="{52EBE4AE-A7CD-46B2-B656-806E8D0D17FD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7A68A06A-6BF5-4E8B-94C1-36603D54E65A}">
      <dgm:prSet phldrT="[テキスト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kumimoji="1" lang="en-US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Household Management, Social Work, Fashion, Industrial Technology, Hair Stylists, Nutritionist, Commerce, Computer Design, etc.</a:t>
          </a:r>
          <a:endParaRPr kumimoji="1" lang="ja-JP" altLang="en-US" sz="18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B390B174-CD04-4C04-90A3-3B1DE9A60D1D}" type="parTrans" cxnId="{049CDCDC-086D-4970-962A-A1DCDC9A2BFC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3596F4AF-DB17-48B9-ABBE-72F3C3BD2888}" type="sibTrans" cxnId="{049CDCDC-086D-4970-962A-A1DCDC9A2BFC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391E3DFA-45E0-41CD-A48C-E8BF68E04910}">
      <dgm:prSet phldrT="[テキスト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kumimoji="1" lang="en-US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Obtain certifications and/or licenses (Caregiver, H</a:t>
          </a:r>
          <a:r>
            <a:rPr 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azardous Materials Officer, </a:t>
          </a:r>
          <a:r>
            <a:rPr kumimoji="1" lang="en-US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 Electrician, Chef License)</a:t>
          </a:r>
          <a:endParaRPr kumimoji="1" lang="ja-JP" altLang="en-US" sz="18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9EAC5D05-1552-49DD-B487-5182FB1557E0}" type="parTrans" cxnId="{1F92DEEE-9BA4-4293-9A95-6390ACFE7B99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14BB5DE5-7DA5-47AA-913A-F66313970AEC}" type="sibTrans" cxnId="{1F92DEEE-9BA4-4293-9A95-6390ACFE7B99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51224C2C-2C62-4350-9049-9D336564111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</a:pPr>
          <a:r>
            <a:rPr kumimoji="1" lang="en-US" altLang="en-US" sz="2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Feature ①</a:t>
          </a:r>
          <a:endParaRPr kumimoji="1" lang="ja-JP" altLang="en-US" sz="2600" b="1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A93F9C4E-01BE-44B9-B7E2-8DC20875DCDC}" type="parTrans" cxnId="{C9601711-6C4F-4A40-B17E-6C92CCD742F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DD246614-3EBD-47BF-A725-00F54F405B65}" type="sibTrans" cxnId="{C9601711-6C4F-4A40-B17E-6C92CCD742F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1222120D-0F79-41E6-BD8A-68905D98920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</a:pPr>
          <a:r>
            <a:rPr kumimoji="1" lang="en-US" altLang="en-US" sz="2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Feature ②</a:t>
          </a:r>
          <a:endParaRPr kumimoji="1" lang="ja-JP" altLang="en-US" sz="2600" b="1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C6B686AA-9E29-414B-8F9C-4EAD7A5FDBBD}" type="parTrans" cxnId="{29CF8254-789D-4E11-BE4C-583238426B67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D9DC9215-D474-4814-851D-B70AE84953E7}" type="sibTrans" cxnId="{29CF8254-789D-4E11-BE4C-583238426B67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E2083C75-7C59-4DB1-B5F2-952DAAE7F553}">
      <dgm:prSet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kumimoji="1" lang="en-US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Allows obtaining high school diploma in some schools</a:t>
          </a:r>
          <a:endParaRPr kumimoji="1" lang="ja-JP" altLang="en-US" sz="18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99552367-119F-4C40-9ED6-E0F5A48CC9C8}" type="parTrans" cxnId="{BE400C9E-43EE-4C6F-9A70-9326F2B1176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DFAC71B9-AFB3-48C2-962E-F206CCBBBC80}" type="sibTrans" cxnId="{BE400C9E-43EE-4C6F-9A70-9326F2B1176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8E0D0F36-281E-4023-B9B1-D831E34E5B44}" type="pres">
      <dgm:prSet presAssocID="{FC3A183F-A984-404E-8D7F-40CD610E76C9}" presName="Name0" presStyleCnt="0">
        <dgm:presLayoutVars>
          <dgm:dir/>
          <dgm:animLvl val="lvl"/>
          <dgm:resizeHandles val="exact"/>
        </dgm:presLayoutVars>
      </dgm:prSet>
      <dgm:spPr/>
    </dgm:pt>
    <dgm:pt modelId="{DB0FADE6-A774-4B0F-90BD-1CB39B3D838E}" type="pres">
      <dgm:prSet presAssocID="{6B82E5D1-96B9-43BE-B46E-93DD91147852}" presName="linNode" presStyleCnt="0"/>
      <dgm:spPr/>
    </dgm:pt>
    <dgm:pt modelId="{EC788E50-79EE-40DD-AB60-67AC032881D6}" type="pres">
      <dgm:prSet presAssocID="{6B82E5D1-96B9-43BE-B46E-93DD91147852}" presName="parentText" presStyleLbl="node1" presStyleIdx="0" presStyleCnt="4" custScaleX="75596" custScaleY="77372">
        <dgm:presLayoutVars>
          <dgm:chMax val="1"/>
          <dgm:bulletEnabled val="1"/>
        </dgm:presLayoutVars>
      </dgm:prSet>
      <dgm:spPr/>
    </dgm:pt>
    <dgm:pt modelId="{A52CC46C-21A2-4F20-A435-F21FDFCEF33D}" type="pres">
      <dgm:prSet presAssocID="{6B82E5D1-96B9-43BE-B46E-93DD91147852}" presName="descendantText" presStyleLbl="alignAccFollowNode1" presStyleIdx="0" presStyleCnt="4" custScaleX="120680" custScaleY="92079" custLinFactNeighborY="1651">
        <dgm:presLayoutVars>
          <dgm:bulletEnabled val="1"/>
        </dgm:presLayoutVars>
      </dgm:prSet>
      <dgm:spPr/>
    </dgm:pt>
    <dgm:pt modelId="{385DADBB-BF0A-445F-8087-3AF63C0962EB}" type="pres">
      <dgm:prSet presAssocID="{58B0ED74-ECE0-4992-89A3-B1F1E19F2CA7}" presName="sp" presStyleCnt="0"/>
      <dgm:spPr/>
    </dgm:pt>
    <dgm:pt modelId="{B8123466-0C0E-442E-8B7D-B7EBD8ED487A}" type="pres">
      <dgm:prSet presAssocID="{7CBDD32B-A7B3-4A99-AC85-E28C4A408CA6}" presName="linNode" presStyleCnt="0"/>
      <dgm:spPr/>
    </dgm:pt>
    <dgm:pt modelId="{524EDFB4-F6BF-4FBA-ABE4-9319ED5BF1BA}" type="pres">
      <dgm:prSet presAssocID="{7CBDD32B-A7B3-4A99-AC85-E28C4A408CA6}" presName="parentText" presStyleLbl="node1" presStyleIdx="1" presStyleCnt="4" custScaleX="75596" custScaleY="110074">
        <dgm:presLayoutVars>
          <dgm:chMax val="1"/>
          <dgm:bulletEnabled val="1"/>
        </dgm:presLayoutVars>
      </dgm:prSet>
      <dgm:spPr/>
    </dgm:pt>
    <dgm:pt modelId="{C75B5296-E12D-4E2C-A131-D08545C2F881}" type="pres">
      <dgm:prSet presAssocID="{7CBDD32B-A7B3-4A99-AC85-E28C4A408CA6}" presName="descendantText" presStyleLbl="alignAccFollowNode1" presStyleIdx="1" presStyleCnt="4" custScaleX="120680" custScaleY="121663" custLinFactNeighborY="1651">
        <dgm:presLayoutVars>
          <dgm:bulletEnabled val="1"/>
        </dgm:presLayoutVars>
      </dgm:prSet>
      <dgm:spPr/>
    </dgm:pt>
    <dgm:pt modelId="{942E06D5-9299-4DCF-9F63-CF655888ADAF}" type="pres">
      <dgm:prSet presAssocID="{17C46CEC-8AF9-42E6-AB66-AF1666890F94}" presName="sp" presStyleCnt="0"/>
      <dgm:spPr/>
    </dgm:pt>
    <dgm:pt modelId="{C0BD15A6-701E-47A7-8732-16EE21B8490B}" type="pres">
      <dgm:prSet presAssocID="{51224C2C-2C62-4350-9049-9D336564111D}" presName="linNode" presStyleCnt="0"/>
      <dgm:spPr/>
    </dgm:pt>
    <dgm:pt modelId="{5AAD1616-B4F1-4E94-8043-0885FC1E399F}" type="pres">
      <dgm:prSet presAssocID="{51224C2C-2C62-4350-9049-9D336564111D}" presName="parentText" presStyleLbl="node1" presStyleIdx="2" presStyleCnt="4" custScaleX="75596">
        <dgm:presLayoutVars>
          <dgm:chMax val="1"/>
          <dgm:bulletEnabled val="1"/>
        </dgm:presLayoutVars>
      </dgm:prSet>
      <dgm:spPr/>
    </dgm:pt>
    <dgm:pt modelId="{2738772A-2FBE-4CBC-836E-562CEAB22164}" type="pres">
      <dgm:prSet presAssocID="{51224C2C-2C62-4350-9049-9D336564111D}" presName="descendantText" presStyleLbl="alignAccFollowNode1" presStyleIdx="2" presStyleCnt="4" custScaleX="120680" custScaleY="119410" custLinFactNeighborX="31" custLinFactNeighborY="743">
        <dgm:presLayoutVars>
          <dgm:bulletEnabled val="1"/>
        </dgm:presLayoutVars>
      </dgm:prSet>
      <dgm:spPr/>
    </dgm:pt>
    <dgm:pt modelId="{202D6AED-226C-48AF-A09E-0B5B94AB000A}" type="pres">
      <dgm:prSet presAssocID="{DD246614-3EBD-47BF-A725-00F54F405B65}" presName="sp" presStyleCnt="0"/>
      <dgm:spPr/>
    </dgm:pt>
    <dgm:pt modelId="{9251ADF1-B3E6-40DB-BE37-9A469629E538}" type="pres">
      <dgm:prSet presAssocID="{1222120D-0F79-41E6-BD8A-68905D98920F}" presName="linNode" presStyleCnt="0"/>
      <dgm:spPr/>
    </dgm:pt>
    <dgm:pt modelId="{56130F29-1F8E-443A-8FCE-091F1B857EFB}" type="pres">
      <dgm:prSet presAssocID="{1222120D-0F79-41E6-BD8A-68905D98920F}" presName="parentText" presStyleLbl="node1" presStyleIdx="3" presStyleCnt="4" custScaleX="75596">
        <dgm:presLayoutVars>
          <dgm:chMax val="1"/>
          <dgm:bulletEnabled val="1"/>
        </dgm:presLayoutVars>
      </dgm:prSet>
      <dgm:spPr/>
    </dgm:pt>
    <dgm:pt modelId="{FB94E50A-540A-4D5F-A3EA-64EE2FAA00EF}" type="pres">
      <dgm:prSet presAssocID="{1222120D-0F79-41E6-BD8A-68905D98920F}" presName="descendantText" presStyleLbl="alignAccFollowNode1" presStyleIdx="3" presStyleCnt="4" custScaleX="120680" custScaleY="116793" custLinFactNeighborX="31" custLinFactNeighborY="2353">
        <dgm:presLayoutVars>
          <dgm:bulletEnabled val="1"/>
        </dgm:presLayoutVars>
      </dgm:prSet>
      <dgm:spPr/>
    </dgm:pt>
  </dgm:ptLst>
  <dgm:cxnLst>
    <dgm:cxn modelId="{C7E76503-B6F4-418F-8E2D-1393014804FE}" type="presOf" srcId="{51AFE945-10C5-46C1-B564-BEE9F28270A7}" destId="{A52CC46C-21A2-4F20-A435-F21FDFCEF33D}" srcOrd="0" destOrd="0" presId="urn:microsoft.com/office/officeart/2005/8/layout/vList5"/>
    <dgm:cxn modelId="{C9601711-6C4F-4A40-B17E-6C92CCD742F8}" srcId="{FC3A183F-A984-404E-8D7F-40CD610E76C9}" destId="{51224C2C-2C62-4350-9049-9D336564111D}" srcOrd="2" destOrd="0" parTransId="{A93F9C4E-01BE-44B9-B7E2-8DC20875DCDC}" sibTransId="{DD246614-3EBD-47BF-A725-00F54F405B65}"/>
    <dgm:cxn modelId="{D483C521-3BCB-4188-B369-F2701FD1E26B}" srcId="{FC3A183F-A984-404E-8D7F-40CD610E76C9}" destId="{6B82E5D1-96B9-43BE-B46E-93DD91147852}" srcOrd="0" destOrd="0" parTransId="{6D2B5725-2389-4CA4-9942-2D93BD4B6463}" sibTransId="{58B0ED74-ECE0-4992-89A3-B1F1E19F2CA7}"/>
    <dgm:cxn modelId="{2720945C-7795-4AFB-8063-2CFEA0F7FD0C}" type="presOf" srcId="{1222120D-0F79-41E6-BD8A-68905D98920F}" destId="{56130F29-1F8E-443A-8FCE-091F1B857EFB}" srcOrd="0" destOrd="0" presId="urn:microsoft.com/office/officeart/2005/8/layout/vList5"/>
    <dgm:cxn modelId="{07562569-25E7-4DED-AF1B-A672BE65116F}" type="presOf" srcId="{E2083C75-7C59-4DB1-B5F2-952DAAE7F553}" destId="{FB94E50A-540A-4D5F-A3EA-64EE2FAA00EF}" srcOrd="0" destOrd="0" presId="urn:microsoft.com/office/officeart/2005/8/layout/vList5"/>
    <dgm:cxn modelId="{F03F7C6A-00BB-4AFC-9F15-15CDDC956238}" type="presOf" srcId="{7A68A06A-6BF5-4E8B-94C1-36603D54E65A}" destId="{C75B5296-E12D-4E2C-A131-D08545C2F881}" srcOrd="0" destOrd="0" presId="urn:microsoft.com/office/officeart/2005/8/layout/vList5"/>
    <dgm:cxn modelId="{6722B96E-CA0B-4FF8-A38A-0189B61419F7}" type="presOf" srcId="{6B82E5D1-96B9-43BE-B46E-93DD91147852}" destId="{EC788E50-79EE-40DD-AB60-67AC032881D6}" srcOrd="0" destOrd="0" presId="urn:microsoft.com/office/officeart/2005/8/layout/vList5"/>
    <dgm:cxn modelId="{29CF8254-789D-4E11-BE4C-583238426B67}" srcId="{FC3A183F-A984-404E-8D7F-40CD610E76C9}" destId="{1222120D-0F79-41E6-BD8A-68905D98920F}" srcOrd="3" destOrd="0" parTransId="{C6B686AA-9E29-414B-8F9C-4EAD7A5FDBBD}" sibTransId="{D9DC9215-D474-4814-851D-B70AE84953E7}"/>
    <dgm:cxn modelId="{6D19E386-711C-43DB-A8C0-A8DDA6EA68C8}" type="presOf" srcId="{7CBDD32B-A7B3-4A99-AC85-E28C4A408CA6}" destId="{524EDFB4-F6BF-4FBA-ABE4-9319ED5BF1BA}" srcOrd="0" destOrd="0" presId="urn:microsoft.com/office/officeart/2005/8/layout/vList5"/>
    <dgm:cxn modelId="{4F31788D-C843-43F8-9D91-77ADE4C54199}" type="presOf" srcId="{391E3DFA-45E0-41CD-A48C-E8BF68E04910}" destId="{2738772A-2FBE-4CBC-836E-562CEAB22164}" srcOrd="0" destOrd="0" presId="urn:microsoft.com/office/officeart/2005/8/layout/vList5"/>
    <dgm:cxn modelId="{BE400C9E-43EE-4C6F-9A70-9326F2B11768}" srcId="{1222120D-0F79-41E6-BD8A-68905D98920F}" destId="{E2083C75-7C59-4DB1-B5F2-952DAAE7F553}" srcOrd="0" destOrd="0" parTransId="{99552367-119F-4C40-9ED6-E0F5A48CC9C8}" sibTransId="{DFAC71B9-AFB3-48C2-962E-F206CCBBBC80}"/>
    <dgm:cxn modelId="{52EBE4AE-A7CD-46B2-B656-806E8D0D17FD}" srcId="{FC3A183F-A984-404E-8D7F-40CD610E76C9}" destId="{7CBDD32B-A7B3-4A99-AC85-E28C4A408CA6}" srcOrd="1" destOrd="0" parTransId="{8B1AD911-7809-4CAE-90C8-848B26487DD2}" sibTransId="{17C46CEC-8AF9-42E6-AB66-AF1666890F94}"/>
    <dgm:cxn modelId="{049CDCDC-086D-4970-962A-A1DCDC9A2BFC}" srcId="{7CBDD32B-A7B3-4A99-AC85-E28C4A408CA6}" destId="{7A68A06A-6BF5-4E8B-94C1-36603D54E65A}" srcOrd="0" destOrd="0" parTransId="{B390B174-CD04-4C04-90A3-3B1DE9A60D1D}" sibTransId="{3596F4AF-DB17-48B9-ABBE-72F3C3BD2888}"/>
    <dgm:cxn modelId="{7B7101E0-CD29-442C-8B18-4E3CD67611FA}" srcId="{6B82E5D1-96B9-43BE-B46E-93DD91147852}" destId="{51AFE945-10C5-46C1-B564-BEE9F28270A7}" srcOrd="0" destOrd="0" parTransId="{74396A8A-B07B-45B3-8DB9-FCDD05209177}" sibTransId="{A910363F-36CD-4BB4-A70D-6236352E9751}"/>
    <dgm:cxn modelId="{1F92DEEE-9BA4-4293-9A95-6390ACFE7B99}" srcId="{51224C2C-2C62-4350-9049-9D336564111D}" destId="{391E3DFA-45E0-41CD-A48C-E8BF68E04910}" srcOrd="0" destOrd="0" parTransId="{9EAC5D05-1552-49DD-B487-5182FB1557E0}" sibTransId="{14BB5DE5-7DA5-47AA-913A-F66313970AEC}"/>
    <dgm:cxn modelId="{351BD4F1-C15E-4B8C-BEAC-D418720F0F81}" type="presOf" srcId="{51224C2C-2C62-4350-9049-9D336564111D}" destId="{5AAD1616-B4F1-4E94-8043-0885FC1E399F}" srcOrd="0" destOrd="0" presId="urn:microsoft.com/office/officeart/2005/8/layout/vList5"/>
    <dgm:cxn modelId="{FDCB8AFD-25D4-4B5F-9A2F-12BBE3E4617D}" type="presOf" srcId="{FC3A183F-A984-404E-8D7F-40CD610E76C9}" destId="{8E0D0F36-281E-4023-B9B1-D831E34E5B44}" srcOrd="0" destOrd="0" presId="urn:microsoft.com/office/officeart/2005/8/layout/vList5"/>
    <dgm:cxn modelId="{AB1F2BC5-0195-4DF5-A05A-E0FE2919DF6D}" type="presParOf" srcId="{8E0D0F36-281E-4023-B9B1-D831E34E5B44}" destId="{DB0FADE6-A774-4B0F-90BD-1CB39B3D838E}" srcOrd="0" destOrd="0" presId="urn:microsoft.com/office/officeart/2005/8/layout/vList5"/>
    <dgm:cxn modelId="{34CD7ABF-4C62-4A44-8A5C-D13C75A89300}" type="presParOf" srcId="{DB0FADE6-A774-4B0F-90BD-1CB39B3D838E}" destId="{EC788E50-79EE-40DD-AB60-67AC032881D6}" srcOrd="0" destOrd="0" presId="urn:microsoft.com/office/officeart/2005/8/layout/vList5"/>
    <dgm:cxn modelId="{474B7D70-D105-4C76-9AF3-874BB263903F}" type="presParOf" srcId="{DB0FADE6-A774-4B0F-90BD-1CB39B3D838E}" destId="{A52CC46C-21A2-4F20-A435-F21FDFCEF33D}" srcOrd="1" destOrd="0" presId="urn:microsoft.com/office/officeart/2005/8/layout/vList5"/>
    <dgm:cxn modelId="{78AF596D-46C3-429D-9044-D256B0F6D6B4}" type="presParOf" srcId="{8E0D0F36-281E-4023-B9B1-D831E34E5B44}" destId="{385DADBB-BF0A-445F-8087-3AF63C0962EB}" srcOrd="1" destOrd="0" presId="urn:microsoft.com/office/officeart/2005/8/layout/vList5"/>
    <dgm:cxn modelId="{53772F38-57D4-45E5-98F9-2D5083072064}" type="presParOf" srcId="{8E0D0F36-281E-4023-B9B1-D831E34E5B44}" destId="{B8123466-0C0E-442E-8B7D-B7EBD8ED487A}" srcOrd="2" destOrd="0" presId="urn:microsoft.com/office/officeart/2005/8/layout/vList5"/>
    <dgm:cxn modelId="{FD873078-9D7B-4F81-B8E0-FE3C1527E3BB}" type="presParOf" srcId="{B8123466-0C0E-442E-8B7D-B7EBD8ED487A}" destId="{524EDFB4-F6BF-4FBA-ABE4-9319ED5BF1BA}" srcOrd="0" destOrd="0" presId="urn:microsoft.com/office/officeart/2005/8/layout/vList5"/>
    <dgm:cxn modelId="{6067CA24-DA44-4E59-889C-7F99022A7390}" type="presParOf" srcId="{B8123466-0C0E-442E-8B7D-B7EBD8ED487A}" destId="{C75B5296-E12D-4E2C-A131-D08545C2F881}" srcOrd="1" destOrd="0" presId="urn:microsoft.com/office/officeart/2005/8/layout/vList5"/>
    <dgm:cxn modelId="{1E3367F2-9D27-4A69-A4F9-5C66AE5515E4}" type="presParOf" srcId="{8E0D0F36-281E-4023-B9B1-D831E34E5B44}" destId="{942E06D5-9299-4DCF-9F63-CF655888ADAF}" srcOrd="3" destOrd="0" presId="urn:microsoft.com/office/officeart/2005/8/layout/vList5"/>
    <dgm:cxn modelId="{1D4611FD-C3C9-4BC9-BDF9-00E4EECD5884}" type="presParOf" srcId="{8E0D0F36-281E-4023-B9B1-D831E34E5B44}" destId="{C0BD15A6-701E-47A7-8732-16EE21B8490B}" srcOrd="4" destOrd="0" presId="urn:microsoft.com/office/officeart/2005/8/layout/vList5"/>
    <dgm:cxn modelId="{EA943DDF-2F92-400F-AFB3-61F6268ECBB1}" type="presParOf" srcId="{C0BD15A6-701E-47A7-8732-16EE21B8490B}" destId="{5AAD1616-B4F1-4E94-8043-0885FC1E399F}" srcOrd="0" destOrd="0" presId="urn:microsoft.com/office/officeart/2005/8/layout/vList5"/>
    <dgm:cxn modelId="{654911A3-B197-4329-822E-16CC93A0CCB9}" type="presParOf" srcId="{C0BD15A6-701E-47A7-8732-16EE21B8490B}" destId="{2738772A-2FBE-4CBC-836E-562CEAB22164}" srcOrd="1" destOrd="0" presId="urn:microsoft.com/office/officeart/2005/8/layout/vList5"/>
    <dgm:cxn modelId="{F8AC1BEF-A43D-4A51-83AC-4E9ABA066961}" type="presParOf" srcId="{8E0D0F36-281E-4023-B9B1-D831E34E5B44}" destId="{202D6AED-226C-48AF-A09E-0B5B94AB000A}" srcOrd="5" destOrd="0" presId="urn:microsoft.com/office/officeart/2005/8/layout/vList5"/>
    <dgm:cxn modelId="{CE3B4269-6F9D-4948-AAF5-D49DBF55D4F7}" type="presParOf" srcId="{8E0D0F36-281E-4023-B9B1-D831E34E5B44}" destId="{9251ADF1-B3E6-40DB-BE37-9A469629E538}" srcOrd="6" destOrd="0" presId="urn:microsoft.com/office/officeart/2005/8/layout/vList5"/>
    <dgm:cxn modelId="{65A0CE2D-E1DA-40B6-A3F5-B7E1BA00DBC7}" type="presParOf" srcId="{9251ADF1-B3E6-40DB-BE37-9A469629E538}" destId="{56130F29-1F8E-443A-8FCE-091F1B857EFB}" srcOrd="0" destOrd="0" presId="urn:microsoft.com/office/officeart/2005/8/layout/vList5"/>
    <dgm:cxn modelId="{6C7D4CFF-BF41-486E-B43E-826551788768}" type="presParOf" srcId="{9251ADF1-B3E6-40DB-BE37-9A469629E538}" destId="{FB94E50A-540A-4D5F-A3EA-64EE2FAA00E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CC46C-21A2-4F20-A435-F21FDFCEF33D}">
      <dsp:nvSpPr>
        <dsp:cNvPr id="0" name=""/>
        <dsp:cNvSpPr/>
      </dsp:nvSpPr>
      <dsp:spPr>
        <a:xfrm rot="5400000">
          <a:off x="5174975" y="-2815136"/>
          <a:ext cx="871581" cy="658062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n-US" altLang="en-US" sz="1800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Develop skills and knowledge required for careers and daily life</a:t>
          </a:r>
          <a:endParaRPr kumimoji="1" lang="ja-JP" altLang="en-US" sz="1800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 rot="-5400000">
        <a:off x="2320453" y="81933"/>
        <a:ext cx="6538080" cy="786487"/>
      </dsp:txXfrm>
    </dsp:sp>
    <dsp:sp modelId="{EC788E50-79EE-40DD-AB60-67AC032881D6}">
      <dsp:nvSpPr>
        <dsp:cNvPr id="0" name=""/>
        <dsp:cNvSpPr/>
      </dsp:nvSpPr>
      <dsp:spPr>
        <a:xfrm>
          <a:off x="1705" y="1817"/>
          <a:ext cx="2318747" cy="91546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2600" b="1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Purpose</a:t>
          </a:r>
          <a:endParaRPr kumimoji="1" lang="ja-JP" altLang="en-US" sz="2600" b="1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>
        <a:off x="46394" y="46506"/>
        <a:ext cx="2229369" cy="826086"/>
      </dsp:txXfrm>
    </dsp:sp>
    <dsp:sp modelId="{C75B5296-E12D-4E2C-A131-D08545C2F881}">
      <dsp:nvSpPr>
        <dsp:cNvPr id="0" name=""/>
        <dsp:cNvSpPr/>
      </dsp:nvSpPr>
      <dsp:spPr>
        <a:xfrm rot="5400000">
          <a:off x="5034960" y="-1647047"/>
          <a:ext cx="1151611" cy="6580627"/>
        </a:xfrm>
        <a:prstGeom prst="round2SameRect">
          <a:avLst/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n-US" altLang="en-US" sz="1800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Household Management, Social Work, Fashion, Industrial Technology, Hair Stylists, Nutritionist, Commerce, Computer Design, etc.</a:t>
          </a:r>
          <a:endParaRPr kumimoji="1" lang="ja-JP" altLang="en-US" sz="1800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 rot="-5400000">
        <a:off x="2320453" y="1123677"/>
        <a:ext cx="6524410" cy="1039177"/>
      </dsp:txXfrm>
    </dsp:sp>
    <dsp:sp modelId="{524EDFB4-F6BF-4FBA-ABE4-9319ED5BF1BA}">
      <dsp:nvSpPr>
        <dsp:cNvPr id="0" name=""/>
        <dsp:cNvSpPr/>
      </dsp:nvSpPr>
      <dsp:spPr>
        <a:xfrm>
          <a:off x="1705" y="976441"/>
          <a:ext cx="2318747" cy="1302393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en-US" altLang="en-US" sz="2600" b="1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School Subjects</a:t>
          </a:r>
          <a:endParaRPr kumimoji="1" lang="ja-JP" altLang="en-US" sz="2600" b="1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>
        <a:off x="65283" y="1040019"/>
        <a:ext cx="2191591" cy="1175237"/>
      </dsp:txXfrm>
    </dsp:sp>
    <dsp:sp modelId="{2738772A-2FBE-4CBC-836E-562CEAB22164}">
      <dsp:nvSpPr>
        <dsp:cNvPr id="0" name=""/>
        <dsp:cNvSpPr/>
      </dsp:nvSpPr>
      <dsp:spPr>
        <a:xfrm rot="5400000">
          <a:off x="5046574" y="-353686"/>
          <a:ext cx="1130285" cy="6580627"/>
        </a:xfrm>
        <a:prstGeom prst="round2SameRect">
          <a:avLst/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n-US" altLang="en-US" sz="1800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Obtain certifications and/or licenses (Caregiver, H</a:t>
          </a:r>
          <a:r>
            <a:rPr lang="en-US" sz="1800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azardous Materials Officer, </a:t>
          </a:r>
          <a:r>
            <a:rPr kumimoji="1" lang="en-US" altLang="en-US" sz="1800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 Electrician, Chef License)</a:t>
          </a:r>
          <a:endParaRPr kumimoji="1" lang="ja-JP" altLang="en-US" sz="1800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 rot="-5400000">
        <a:off x="2321403" y="2426661"/>
        <a:ext cx="6525451" cy="1019933"/>
      </dsp:txXfrm>
    </dsp:sp>
    <dsp:sp modelId="{5AAD1616-B4F1-4E94-8043-0885FC1E399F}">
      <dsp:nvSpPr>
        <dsp:cNvPr id="0" name=""/>
        <dsp:cNvSpPr/>
      </dsp:nvSpPr>
      <dsp:spPr>
        <a:xfrm>
          <a:off x="1705" y="2337995"/>
          <a:ext cx="2318747" cy="1183198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2600" b="1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Feature ①</a:t>
          </a:r>
          <a:endParaRPr kumimoji="1" lang="ja-JP" altLang="en-US" sz="2600" b="1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>
        <a:off x="59464" y="2395754"/>
        <a:ext cx="2203229" cy="1067680"/>
      </dsp:txXfrm>
    </dsp:sp>
    <dsp:sp modelId="{FB94E50A-540A-4D5F-A3EA-64EE2FAA00EF}">
      <dsp:nvSpPr>
        <dsp:cNvPr id="0" name=""/>
        <dsp:cNvSpPr/>
      </dsp:nvSpPr>
      <dsp:spPr>
        <a:xfrm rot="5400000">
          <a:off x="5058960" y="903911"/>
          <a:ext cx="1105514" cy="6580627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n-US" altLang="en-US" sz="1800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Allows obtaining high school diploma in some schools</a:t>
          </a:r>
          <a:endParaRPr kumimoji="1" lang="ja-JP" altLang="en-US" sz="1800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 rot="-5400000">
        <a:off x="2321404" y="3695435"/>
        <a:ext cx="6526660" cy="997580"/>
      </dsp:txXfrm>
    </dsp:sp>
    <dsp:sp modelId="{56130F29-1F8E-443A-8FCE-091F1B857EFB}">
      <dsp:nvSpPr>
        <dsp:cNvPr id="0" name=""/>
        <dsp:cNvSpPr/>
      </dsp:nvSpPr>
      <dsp:spPr>
        <a:xfrm>
          <a:off x="1705" y="3580354"/>
          <a:ext cx="2318747" cy="1183198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en-US" sz="2600" b="1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Feature ②</a:t>
          </a:r>
          <a:endParaRPr kumimoji="1" lang="ja-JP" altLang="en-US" sz="2600" b="1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>
        <a:off x="59464" y="3638113"/>
        <a:ext cx="2203229" cy="1067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010" y="9428322"/>
            <a:ext cx="2946571" cy="498321"/>
          </a:xfrm>
          <a:prstGeom prst="rect">
            <a:avLst/>
          </a:prstGeom>
        </p:spPr>
        <p:txBody>
          <a:bodyPr vert="horz" lIns="92018" tIns="46007" rIns="92018" bIns="46007" rtlCol="0" anchor="b"/>
          <a:lstStyle>
            <a:lvl1pPr algn="r">
              <a:defRPr sz="1200"/>
            </a:lvl1pPr>
          </a:lstStyle>
          <a:p>
            <a:fld id="{01BCFB72-B599-4190-ACB4-6CB18B4081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25248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2945659" cy="498632"/>
          </a:xfrm>
          <a:prstGeom prst="rect">
            <a:avLst/>
          </a:prstGeom>
        </p:spPr>
        <p:txBody>
          <a:bodyPr vert="horz" lIns="91982" tIns="45988" rIns="91982" bIns="4598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841" y="5"/>
            <a:ext cx="2945659" cy="498632"/>
          </a:xfrm>
          <a:prstGeom prst="rect">
            <a:avLst/>
          </a:prstGeom>
        </p:spPr>
        <p:txBody>
          <a:bodyPr vert="horz" lIns="91982" tIns="45988" rIns="91982" bIns="45988" rtlCol="0"/>
          <a:lstStyle>
            <a:lvl1pPr algn="r">
              <a:defRPr sz="1200"/>
            </a:lvl1pPr>
          </a:lstStyle>
          <a:p>
            <a:r>
              <a:rPr kumimoji="1" lang="en-US" altLang="ja-JP"/>
              <a:t>2020/6/16</a:t>
            </a:r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27113" y="1239838"/>
            <a:ext cx="474345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2" tIns="45988" rIns="91982" bIns="4598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</p:spPr>
        <p:txBody>
          <a:bodyPr vert="horz" lIns="91982" tIns="45988" rIns="91982" bIns="4598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6" y="9428023"/>
            <a:ext cx="2945659" cy="498629"/>
          </a:xfrm>
          <a:prstGeom prst="rect">
            <a:avLst/>
          </a:prstGeom>
        </p:spPr>
        <p:txBody>
          <a:bodyPr vert="horz" lIns="91982" tIns="45988" rIns="91982" bIns="4598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841" y="9428023"/>
            <a:ext cx="2945659" cy="498629"/>
          </a:xfrm>
          <a:prstGeom prst="rect">
            <a:avLst/>
          </a:prstGeom>
        </p:spPr>
        <p:txBody>
          <a:bodyPr vert="horz" lIns="91982" tIns="45988" rIns="91982" bIns="45988" rtlCol="0" anchor="b"/>
          <a:lstStyle>
            <a:lvl1pPr algn="r">
              <a:defRPr sz="1200"/>
            </a:lvl1pPr>
          </a:lstStyle>
          <a:p>
            <a:fld id="{093E0DF3-E3A6-394C-86A8-81448B1468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99964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1pPr>
    <a:lvl2pPr marL="497708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2pPr>
    <a:lvl3pPr marL="995416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3pPr>
    <a:lvl4pPr marL="1493124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4pPr>
    <a:lvl5pPr marL="1990832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5pPr>
    <a:lvl6pPr marL="2488540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6pPr>
    <a:lvl7pPr marL="2986248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7pPr>
    <a:lvl8pPr marL="3483955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8pPr>
    <a:lvl9pPr marL="3981663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57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6621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651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87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356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0009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094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540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03300" y="1227138"/>
            <a:ext cx="4691063" cy="3316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812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03300" y="1227138"/>
            <a:ext cx="4691063" cy="3316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145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407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03300" y="1227138"/>
            <a:ext cx="4691063" cy="3316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998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68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737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287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890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708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E97D3E6-6E02-40F6-B327-276B3C5CFA6D}"/>
              </a:ext>
            </a:extLst>
          </p:cNvPr>
          <p:cNvSpPr/>
          <p:nvPr userDrawn="1"/>
        </p:nvSpPr>
        <p:spPr>
          <a:xfrm>
            <a:off x="857" y="0"/>
            <a:ext cx="10690099" cy="7559675"/>
          </a:xfrm>
          <a:prstGeom prst="rect">
            <a:avLst/>
          </a:prstGeom>
          <a:solidFill>
            <a:srgbClr val="F9B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959"/>
          </a:p>
        </p:txBody>
      </p:sp>
      <p:sp>
        <p:nvSpPr>
          <p:cNvPr id="8" name="図プレースホルダー 58">
            <a:extLst>
              <a:ext uri="{FF2B5EF4-FFF2-40B4-BE49-F238E27FC236}">
                <a16:creationId xmlns:a16="http://schemas.microsoft.com/office/drawing/2014/main" id="{A4B93046-1424-4394-96FE-45067525CA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52955" y="1791923"/>
            <a:ext cx="4425084" cy="4017827"/>
          </a:xfrm>
          <a:prstGeom prst="rect">
            <a:avLst/>
          </a:prstGeom>
          <a:blipFill>
            <a:blip r:embed="rId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/>
          <a:lstStyle>
            <a:lvl1pPr marL="0" indent="0" algn="ctr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51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11A96344-2A32-4AC8-924C-9B9593B6B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0270032E-F8F3-4DDF-AF46-9AC1E5B62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50573"/>
            <a:ext cx="24056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kumimoji="1" lang="ja-JP" altLang="en-US" sz="900" b="1" smtClean="0">
                <a:solidFill>
                  <a:srgbClr val="0179C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lang="en-US" altLang="ja-JP" smtClean="0"/>
              <a:pPr algn="ctr"/>
              <a:t>‹#›</a:t>
            </a:fld>
            <a:r>
              <a:rPr lang="en-US" altLang="ja-JP" dirty="0"/>
              <a:t> -</a:t>
            </a:r>
          </a:p>
        </p:txBody>
      </p:sp>
      <p:sp>
        <p:nvSpPr>
          <p:cNvPr id="59" name="図プレースホルダー 58">
            <a:extLst>
              <a:ext uri="{FF2B5EF4-FFF2-40B4-BE49-F238E27FC236}">
                <a16:creationId xmlns:a16="http://schemas.microsoft.com/office/drawing/2014/main" id="{295F4CDD-D142-48B5-96F4-4BB440E20A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9113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6" name="図プレースホルダー 58">
            <a:extLst>
              <a:ext uri="{FF2B5EF4-FFF2-40B4-BE49-F238E27FC236}">
                <a16:creationId xmlns:a16="http://schemas.microsoft.com/office/drawing/2014/main" id="{6F81D212-0D06-4C6A-9A7D-AD6F66067B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78619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7" name="図プレースホルダー 58">
            <a:extLst>
              <a:ext uri="{FF2B5EF4-FFF2-40B4-BE49-F238E27FC236}">
                <a16:creationId xmlns:a16="http://schemas.microsoft.com/office/drawing/2014/main" id="{B5DCB60E-55FF-4C0D-97B5-7FE6C279BF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08126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8" name="図プレースホルダー 58">
            <a:extLst>
              <a:ext uri="{FF2B5EF4-FFF2-40B4-BE49-F238E27FC236}">
                <a16:creationId xmlns:a16="http://schemas.microsoft.com/office/drawing/2014/main" id="{55559B8B-0D64-4977-BD99-EAC56B930D6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49113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9" name="図プレースホルダー 58">
            <a:extLst>
              <a:ext uri="{FF2B5EF4-FFF2-40B4-BE49-F238E27FC236}">
                <a16:creationId xmlns:a16="http://schemas.microsoft.com/office/drawing/2014/main" id="{AC27A2AF-0AEA-45F5-AB5D-C674200A0EC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78619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70" name="図プレースホルダー 58">
            <a:extLst>
              <a:ext uri="{FF2B5EF4-FFF2-40B4-BE49-F238E27FC236}">
                <a16:creationId xmlns:a16="http://schemas.microsoft.com/office/drawing/2014/main" id="{26A3751D-7934-4F47-862D-852E068AF7E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08126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1598042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2462975-5077-49E8-8E72-9C50E2A42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9" name="図プレースホルダー 58">
            <a:extLst>
              <a:ext uri="{FF2B5EF4-FFF2-40B4-BE49-F238E27FC236}">
                <a16:creationId xmlns:a16="http://schemas.microsoft.com/office/drawing/2014/main" id="{CEDF60F3-1FAE-43EC-9F9F-FB6A0328F0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9777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/>
          <a:lstStyle>
            <a:lvl1pPr marL="0" indent="0" algn="ctr">
              <a:buNone/>
              <a:defRPr sz="11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1" name="図プレースホルダー 58">
            <a:extLst>
              <a:ext uri="{FF2B5EF4-FFF2-40B4-BE49-F238E27FC236}">
                <a16:creationId xmlns:a16="http://schemas.microsoft.com/office/drawing/2014/main" id="{0E7C3CC1-6543-4EF6-9216-3C850F1F74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48913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2" name="図プレースホルダー 58">
            <a:extLst>
              <a:ext uri="{FF2B5EF4-FFF2-40B4-BE49-F238E27FC236}">
                <a16:creationId xmlns:a16="http://schemas.microsoft.com/office/drawing/2014/main" id="{9CC17448-C153-4D93-B869-7F978F3469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28048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3" name="図プレースホルダー 58">
            <a:extLst>
              <a:ext uri="{FF2B5EF4-FFF2-40B4-BE49-F238E27FC236}">
                <a16:creationId xmlns:a16="http://schemas.microsoft.com/office/drawing/2014/main" id="{EBA87624-0B0A-43EE-8A48-DD08FBAF83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07184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0903FE-236D-461C-A0A5-116592BEE5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50573"/>
            <a:ext cx="2405658" cy="230832"/>
          </a:xfrm>
          <a:noFill/>
        </p:spPr>
        <p:txBody>
          <a:bodyPr wrap="square" rtlCol="0">
            <a:spAutoFit/>
          </a:bodyPr>
          <a:lstStyle>
            <a:lvl1pPr>
              <a:defRPr kumimoji="1" lang="en-US" altLang="ja-JP" sz="900" b="1" smtClean="0">
                <a:solidFill>
                  <a:srgbClr val="F39800"/>
                </a:solidFill>
                <a:latin typeface="+mn-ea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smtClean="0"/>
              <a:pPr algn="ctr"/>
              <a:t>‹#›</a:t>
            </a:fld>
            <a:r>
              <a:rPr lang="ja-JP" altLang="en-US" dirty="0"/>
              <a:t> </a:t>
            </a:r>
            <a:r>
              <a:rPr lang="en-US" altLang="ja-JP" dirty="0"/>
              <a:t>-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5923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32DBE6C-028F-4B5B-972E-A834A7820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0903FE-236D-461C-A0A5-116592BEE5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50573"/>
            <a:ext cx="2405658" cy="230832"/>
          </a:xfrm>
          <a:noFill/>
        </p:spPr>
        <p:txBody>
          <a:bodyPr wrap="square" rtlCol="0">
            <a:spAutoFit/>
          </a:bodyPr>
          <a:lstStyle>
            <a:lvl1pPr>
              <a:defRPr kumimoji="1" lang="en-US" altLang="ja-JP" sz="900" b="1" smtClean="0">
                <a:solidFill>
                  <a:srgbClr val="F39800"/>
                </a:solidFill>
                <a:latin typeface="+mn-ea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smtClean="0"/>
              <a:pPr algn="ctr"/>
              <a:t>‹#›</a:t>
            </a:fld>
            <a:r>
              <a:rPr lang="ja-JP" altLang="en-US" dirty="0"/>
              <a:t> </a:t>
            </a:r>
            <a:r>
              <a:rPr lang="en-US" altLang="ja-JP" dirty="0"/>
              <a:t>-</a:t>
            </a:r>
            <a:endParaRPr lang="ja-JP" altLang="en-US" dirty="0"/>
          </a:p>
        </p:txBody>
      </p:sp>
      <p:sp>
        <p:nvSpPr>
          <p:cNvPr id="7" name="図プレースホルダー 58">
            <a:extLst>
              <a:ext uri="{FF2B5EF4-FFF2-40B4-BE49-F238E27FC236}">
                <a16:creationId xmlns:a16="http://schemas.microsoft.com/office/drawing/2014/main" id="{3E2692C2-5219-4E37-96EB-42D0888463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99029" y="1791923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0" name="図プレースホルダー 58">
            <a:extLst>
              <a:ext uri="{FF2B5EF4-FFF2-40B4-BE49-F238E27FC236}">
                <a16:creationId xmlns:a16="http://schemas.microsoft.com/office/drawing/2014/main" id="{D5AA3E9E-6396-4ECA-9AD2-7D1767EF61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9527" y="1791923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4" name="図プレースホルダー 58">
            <a:extLst>
              <a:ext uri="{FF2B5EF4-FFF2-40B4-BE49-F238E27FC236}">
                <a16:creationId xmlns:a16="http://schemas.microsoft.com/office/drawing/2014/main" id="{AA92D34A-191C-402B-8660-996C026B12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50253" y="1791923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5" name="図プレースホルダー 58">
            <a:extLst>
              <a:ext uri="{FF2B5EF4-FFF2-40B4-BE49-F238E27FC236}">
                <a16:creationId xmlns:a16="http://schemas.microsoft.com/office/drawing/2014/main" id="{77698729-97E6-47AC-ADC9-0E7E5B3A26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599029" y="4500170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6" name="図プレースホルダー 58">
            <a:extLst>
              <a:ext uri="{FF2B5EF4-FFF2-40B4-BE49-F238E27FC236}">
                <a16:creationId xmlns:a16="http://schemas.microsoft.com/office/drawing/2014/main" id="{E8784E77-6950-4FAA-83C4-D4574FD5F28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09527" y="4500170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7" name="図プレースホルダー 58">
            <a:extLst>
              <a:ext uri="{FF2B5EF4-FFF2-40B4-BE49-F238E27FC236}">
                <a16:creationId xmlns:a16="http://schemas.microsoft.com/office/drawing/2014/main" id="{064732E8-D964-4822-B6BF-9CCC9D28DE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50253" y="4500170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2003405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5E1FEE3E-1B4E-4BDE-80DD-A7C61E0CE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59" name="図プレースホルダー 58">
            <a:extLst>
              <a:ext uri="{FF2B5EF4-FFF2-40B4-BE49-F238E27FC236}">
                <a16:creationId xmlns:a16="http://schemas.microsoft.com/office/drawing/2014/main" id="{295F4CDD-D142-48B5-96F4-4BB440E20A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9113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5C2D46-ABD9-47A7-8682-C6C0347C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3079" y="7250573"/>
            <a:ext cx="2405658" cy="230832"/>
          </a:xfrm>
          <a:noFill/>
        </p:spPr>
        <p:txBody>
          <a:bodyPr wrap="square" rtlCol="0">
            <a:spAutoFit/>
          </a:bodyPr>
          <a:lstStyle>
            <a:lvl1pPr>
              <a:defRPr kumimoji="1" lang="en-US" altLang="ja-JP" sz="900" b="1" smtClean="0">
                <a:solidFill>
                  <a:srgbClr val="F39800"/>
                </a:solidFill>
                <a:latin typeface="+mn-ea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smtClean="0"/>
              <a:pPr algn="ctr"/>
              <a:t>‹#›</a:t>
            </a:fld>
            <a:r>
              <a:rPr lang="ja-JP" altLang="en-US" dirty="0"/>
              <a:t> </a:t>
            </a:r>
            <a:r>
              <a:rPr lang="en-US" altLang="ja-JP" dirty="0"/>
              <a:t>-</a:t>
            </a:r>
            <a:endParaRPr lang="ja-JP" altLang="en-US" dirty="0"/>
          </a:p>
        </p:txBody>
      </p:sp>
      <p:sp>
        <p:nvSpPr>
          <p:cNvPr id="10" name="図プレースホルダー 58">
            <a:extLst>
              <a:ext uri="{FF2B5EF4-FFF2-40B4-BE49-F238E27FC236}">
                <a16:creationId xmlns:a16="http://schemas.microsoft.com/office/drawing/2014/main" id="{32E00E23-9988-4B80-9FC2-E40C2E05DE9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778619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1" name="図プレースホルダー 58">
            <a:extLst>
              <a:ext uri="{FF2B5EF4-FFF2-40B4-BE49-F238E27FC236}">
                <a16:creationId xmlns:a16="http://schemas.microsoft.com/office/drawing/2014/main" id="{F4013610-1A15-4BE7-910E-409CC07C9E3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08126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2" name="図プレースホルダー 58">
            <a:extLst>
              <a:ext uri="{FF2B5EF4-FFF2-40B4-BE49-F238E27FC236}">
                <a16:creationId xmlns:a16="http://schemas.microsoft.com/office/drawing/2014/main" id="{62AC19F3-2711-43C9-9BA1-4E07A44B822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49113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3" name="図プレースホルダー 58">
            <a:extLst>
              <a:ext uri="{FF2B5EF4-FFF2-40B4-BE49-F238E27FC236}">
                <a16:creationId xmlns:a16="http://schemas.microsoft.com/office/drawing/2014/main" id="{F981FA04-0998-40C5-BE4E-B9ADEC7633A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19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4" name="図プレースホルダー 58">
            <a:extLst>
              <a:ext uri="{FF2B5EF4-FFF2-40B4-BE49-F238E27FC236}">
                <a16:creationId xmlns:a16="http://schemas.microsoft.com/office/drawing/2014/main" id="{9C7266B3-AAAE-4453-99DC-4071917D14B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08126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210007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831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542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4962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17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85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913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784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2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786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76" r:id="rId16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4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12.png"/><Relationship Id="rId9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6FFBE34-40D6-0C03-E1A9-FA48027447D8}"/>
              </a:ext>
            </a:extLst>
          </p:cNvPr>
          <p:cNvGrpSpPr/>
          <p:nvPr/>
        </p:nvGrpSpPr>
        <p:grpSpPr>
          <a:xfrm>
            <a:off x="-1" y="0"/>
            <a:ext cx="10691813" cy="7559675"/>
            <a:chOff x="177783" y="145417"/>
            <a:chExt cx="10337442" cy="715554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137BC5D-6BC5-C943-862A-F8323AFA0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783" y="145417"/>
              <a:ext cx="10337442" cy="7155543"/>
            </a:xfrm>
            <a:prstGeom prst="rect">
              <a:avLst/>
            </a:prstGeom>
          </p:spPr>
        </p:pic>
        <p:sp>
          <p:nvSpPr>
            <p:cNvPr id="2" name="正方形/長方形 1"/>
            <p:cNvSpPr/>
            <p:nvPr/>
          </p:nvSpPr>
          <p:spPr>
            <a:xfrm>
              <a:off x="5648240" y="3621106"/>
              <a:ext cx="3890627" cy="188524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>
                  <a:alpha val="0"/>
                </a:schemeClr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116" y="3066909"/>
            <a:ext cx="3142762" cy="293455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1383302" y="1980151"/>
            <a:ext cx="777240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Education and Future Path in Japan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39800"/>
              </a:solidFill>
              <a:effectLst/>
              <a:uLnTx/>
              <a:uFillTx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6710908" y="4140057"/>
            <a:ext cx="2327075" cy="4702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September, 2024</a:t>
            </a:r>
            <a:endParaRPr kumimoji="1" lang="ja-JP" altLang="en-US" b="0" i="0" u="none" kern="1200" cap="none" spc="0" normalizeH="0" baseline="0" noProof="0" dirty="0">
              <a:ln>
                <a:noFill/>
              </a:ln>
              <a:solidFill>
                <a:srgbClr val="FA9B00"/>
              </a:solidFill>
              <a:effectLst/>
              <a:uLnTx/>
              <a:uFillTx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4442878" y="4754863"/>
            <a:ext cx="5191590" cy="5962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ES_tradnl" altLang="ja-JP" sz="2400" b="1" i="0" u="non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Aichi International Association</a:t>
            </a:r>
            <a:endParaRPr kumimoji="1" lang="ja-JP" altLang="en-US" sz="2400" b="1" i="0" u="none" kern="1200" cap="none" spc="0" normalizeH="0" baseline="0" noProof="0" dirty="0">
              <a:ln>
                <a:noFill/>
              </a:ln>
              <a:solidFill>
                <a:srgbClr val="FA9B00"/>
              </a:solidFill>
              <a:effectLst/>
              <a:uLnTx/>
              <a:uFillTx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4825458" y="3796653"/>
            <a:ext cx="42125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～ </a:t>
            </a:r>
            <a:r>
              <a:rPr kumimoji="1" lang="es-ES_tradnl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Aichi Prefecture Version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 ～</a:t>
            </a:r>
          </a:p>
        </p:txBody>
      </p:sp>
    </p:spTree>
    <p:extLst>
      <p:ext uri="{BB962C8B-B14F-4D97-AF65-F5344CB8AC3E}">
        <p14:creationId xmlns:p14="http://schemas.microsoft.com/office/powerpoint/2010/main" val="235551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9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998816-2467-1DFA-3C0B-B7C3F1E22B66}"/>
              </a:ext>
            </a:extLst>
          </p:cNvPr>
          <p:cNvSpPr txBox="1"/>
          <p:nvPr/>
        </p:nvSpPr>
        <p:spPr>
          <a:xfrm>
            <a:off x="1262341" y="949612"/>
            <a:ext cx="3267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 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</a:t>
            </a:r>
            <a:r>
              <a:rPr kumimoji="1" lang="es-ES_tradnl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art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r>
              <a:rPr kumimoji="1" lang="es-ES_tradnl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time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B71A35B-EBD9-1ABA-1C19-F1550305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06264" y="5327938"/>
            <a:ext cx="1576312" cy="145881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8932ABC-B8EA-2A8D-A2AC-4EF9A9865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226" y="5353283"/>
            <a:ext cx="1390057" cy="139005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71E7394-2D03-1570-C7CC-845518453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872" y="4569975"/>
            <a:ext cx="900000" cy="9000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C92A81B-40FD-7BDD-C707-332026E08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000" y="4493874"/>
            <a:ext cx="900000" cy="90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5CBE61F-9A4C-25E3-6189-00DA2DBD3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68789" y="5097132"/>
            <a:ext cx="1153660" cy="164111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1C8EA25-05CB-03F8-1A5B-0B53AC8AD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3000" y="5512146"/>
            <a:ext cx="815620" cy="75507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EB7C3435-1AEB-B528-DA97-6EF51D7EB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316" y="4838070"/>
            <a:ext cx="1331221" cy="114485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CEFFD296-0AD3-9B63-4CB9-A2256AAA23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4236" y="5410495"/>
            <a:ext cx="1637504" cy="139526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1DB9A30C-A401-6443-1E84-B9BE92108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841" y="4559072"/>
            <a:ext cx="900000" cy="900000"/>
          </a:xfrm>
          <a:prstGeom prst="rect">
            <a:avLst/>
          </a:prstGeom>
        </p:spPr>
      </p:pic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B5C625DC-CF60-7A85-4B56-F0AD37E62A9D}"/>
              </a:ext>
            </a:extLst>
          </p:cNvPr>
          <p:cNvSpPr/>
          <p:nvPr/>
        </p:nvSpPr>
        <p:spPr>
          <a:xfrm>
            <a:off x="1485382" y="3888759"/>
            <a:ext cx="3545189" cy="523219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</a:rPr>
              <a:t>Example : A day at a part-time evening high school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48" name="四角形 2845">
            <a:extLst>
              <a:ext uri="{FF2B5EF4-FFF2-40B4-BE49-F238E27FC236}">
                <a16:creationId xmlns:a16="http://schemas.microsoft.com/office/drawing/2014/main" id="{8DA5F876-705D-8F35-FDD2-4535919B2407}"/>
              </a:ext>
            </a:extLst>
          </p:cNvPr>
          <p:cNvSpPr txBox="1">
            <a:spLocks/>
          </p:cNvSpPr>
          <p:nvPr/>
        </p:nvSpPr>
        <p:spPr>
          <a:xfrm>
            <a:off x="1624668" y="1453190"/>
            <a:ext cx="8408332" cy="2326647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◆ </a:t>
            </a:r>
            <a:r>
              <a:rPr lang="es-ES_tradnl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Study while working</a:t>
            </a:r>
            <a:endParaRPr lang="en-US" altLang="ja-JP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901700" indent="-3587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Four hours of daily classes in </a:t>
            </a:r>
            <a:r>
              <a:rPr lang="en-US" altLang="ja-JP" sz="2400" b="0" i="0" dirty="0" err="1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the“daytime</a:t>
            </a:r>
            <a:r>
              <a:rPr lang="en-US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”</a:t>
            </a:r>
            <a:br>
              <a:rPr lang="en-US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400" b="0" i="0" dirty="0" err="1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or“evening</a:t>
            </a:r>
            <a:r>
              <a:rPr lang="en-US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”</a:t>
            </a:r>
          </a:p>
          <a:p>
            <a:pPr marL="901700" indent="-3587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Take three or more years to graduate</a:t>
            </a:r>
          </a:p>
          <a:p>
            <a:pPr marL="989013" indent="-2730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</a:t>
            </a:r>
            <a:r>
              <a:rPr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If study hard, one may be able to graduate</a:t>
            </a:r>
            <a:br>
              <a:rPr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 three years.</a:t>
            </a:r>
            <a:r>
              <a:rPr lang="ja-JP" altLang="en-US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</a:t>
            </a:r>
            <a:endParaRPr lang="ja-JP" altLang="en-US" sz="2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3" name="矢印: 右 52">
            <a:extLst>
              <a:ext uri="{FF2B5EF4-FFF2-40B4-BE49-F238E27FC236}">
                <a16:creationId xmlns:a16="http://schemas.microsoft.com/office/drawing/2014/main" id="{8FA9AF2F-AB26-E7DB-EB13-CEC4107C95C8}"/>
              </a:ext>
            </a:extLst>
          </p:cNvPr>
          <p:cNvSpPr/>
          <p:nvPr/>
        </p:nvSpPr>
        <p:spPr>
          <a:xfrm>
            <a:off x="2843341" y="5621043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矢印: 右 53">
            <a:extLst>
              <a:ext uri="{FF2B5EF4-FFF2-40B4-BE49-F238E27FC236}">
                <a16:creationId xmlns:a16="http://schemas.microsoft.com/office/drawing/2014/main" id="{49BF12C5-E2BA-A0DC-219E-607983229FD9}"/>
              </a:ext>
            </a:extLst>
          </p:cNvPr>
          <p:cNvSpPr/>
          <p:nvPr/>
        </p:nvSpPr>
        <p:spPr>
          <a:xfrm>
            <a:off x="5167140" y="5621043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矢印: 右 54">
            <a:extLst>
              <a:ext uri="{FF2B5EF4-FFF2-40B4-BE49-F238E27FC236}">
                <a16:creationId xmlns:a16="http://schemas.microsoft.com/office/drawing/2014/main" id="{C1E2750C-9563-ECE6-B132-4A573A49E8F2}"/>
              </a:ext>
            </a:extLst>
          </p:cNvPr>
          <p:cNvSpPr/>
          <p:nvPr/>
        </p:nvSpPr>
        <p:spPr>
          <a:xfrm>
            <a:off x="7745969" y="5628046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77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341080" y="499896"/>
            <a:ext cx="8615720" cy="6641134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621684"/>
              </p:ext>
            </p:extLst>
          </p:nvPr>
        </p:nvGraphicFramePr>
        <p:xfrm>
          <a:off x="1576786" y="1143163"/>
          <a:ext cx="8073841" cy="4735388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1955750">
                  <a:extLst>
                    <a:ext uri="{9D8B030D-6E8A-4147-A177-3AD203B41FA5}">
                      <a16:colId xmlns:a16="http://schemas.microsoft.com/office/drawing/2014/main" val="3153154533"/>
                    </a:ext>
                  </a:extLst>
                </a:gridCol>
                <a:gridCol w="6118091">
                  <a:extLst>
                    <a:ext uri="{9D8B030D-6E8A-4147-A177-3AD203B41FA5}">
                      <a16:colId xmlns:a16="http://schemas.microsoft.com/office/drawing/2014/main" val="2687327723"/>
                    </a:ext>
                  </a:extLst>
                </a:gridCol>
              </a:tblGrid>
              <a:tr h="22234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b="1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Part-Time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b="1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Day Course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Study during the same hours</a:t>
                      </a:r>
                    </a:p>
                    <a:p>
                      <a:pPr marL="10800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as full-time school</a:t>
                      </a:r>
                      <a:b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ja-JP" altLang="en-US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（</a:t>
                      </a: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Choice of one of two parts</a:t>
                      </a:r>
                      <a:r>
                        <a:rPr kumimoji="1" lang="ja-JP" altLang="en-US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）</a:t>
                      </a:r>
                      <a:endParaRPr kumimoji="1" lang="en-US" altLang="ja-JP" sz="2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marL="107950" indent="434975" algn="l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</a:t>
                      </a:r>
                      <a:r>
                        <a:rPr kumimoji="1" lang="en-US" altLang="ja-JP" sz="2400" baseline="30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st</a:t>
                      </a: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part</a:t>
                      </a:r>
                      <a:r>
                        <a:rPr kumimoji="1" lang="ja-JP" altLang="en-US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：</a:t>
                      </a: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9:00</a:t>
                      </a:r>
                      <a:r>
                        <a:rPr kumimoji="1" lang="ja-JP" altLang="en-US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～</a:t>
                      </a: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13:00</a:t>
                      </a:r>
                    </a:p>
                    <a:p>
                      <a:pPr marL="107950" indent="434975" algn="l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2</a:t>
                      </a:r>
                      <a:r>
                        <a:rPr kumimoji="1" lang="en-US" altLang="ja-JP" sz="2400" baseline="30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nd</a:t>
                      </a: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part</a:t>
                      </a:r>
                      <a:r>
                        <a:rPr kumimoji="1" lang="ja-JP" altLang="en-US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：</a:t>
                      </a: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10:50</a:t>
                      </a:r>
                      <a:r>
                        <a:rPr kumimoji="1" lang="ja-JP" altLang="en-US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～</a:t>
                      </a: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15:20</a:t>
                      </a:r>
                      <a:endParaRPr kumimoji="1" lang="ja-JP" altLang="en-US" sz="2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0451558"/>
                  </a:ext>
                </a:extLst>
              </a:tr>
              <a:tr h="25119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b="1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Part-Time Evening Course</a:t>
                      </a:r>
                      <a:endParaRPr kumimoji="1" lang="ja-JP" altLang="en-US" sz="2400" b="1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17:00</a:t>
                      </a:r>
                      <a:r>
                        <a:rPr kumimoji="1" lang="ja-JP" altLang="en-US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～</a:t>
                      </a: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21:00</a:t>
                      </a:r>
                    </a:p>
                    <a:p>
                      <a:pPr marL="10800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s-ES_tradnl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School meals provided</a:t>
                      </a:r>
                    </a:p>
                    <a:p>
                      <a:pPr marL="358775" indent="-250825" algn="l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ja-JP" altLang="en-US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（</a:t>
                      </a: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Some schools eat school meal before the start of the day, while others eat between classes, and it varies!</a:t>
                      </a:r>
                      <a:r>
                        <a:rPr kumimoji="1" lang="ja-JP" altLang="en-US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）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679628728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2910695" y="5965011"/>
            <a:ext cx="7046106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You can learn while working.</a:t>
            </a:r>
          </a:p>
          <a:p>
            <a:pPr marL="342900" indent="-34290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You can graduate in 3 years with Day Courses.</a:t>
            </a:r>
            <a:endParaRPr kumimoji="1" lang="ja-JP" altLang="en-US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5671751" y="676626"/>
            <a:ext cx="4118951" cy="470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6"/>
              </a:buClr>
            </a:pP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※An example of time schedule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8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10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8FF10D-17DE-7646-C946-EF629E122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86" y="5270497"/>
            <a:ext cx="1098202" cy="10419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0E4A9B-CBDE-9682-B90F-36BAC1E6E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707" y="2714262"/>
            <a:ext cx="1674957" cy="15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13808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11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998816-2467-1DFA-3C0B-B7C3F1E22B66}"/>
              </a:ext>
            </a:extLst>
          </p:cNvPr>
          <p:cNvSpPr txBox="1"/>
          <p:nvPr/>
        </p:nvSpPr>
        <p:spPr>
          <a:xfrm>
            <a:off x="1344424" y="1139907"/>
            <a:ext cx="4664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 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Correspondence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8" name="四角形 2845">
            <a:extLst>
              <a:ext uri="{FF2B5EF4-FFF2-40B4-BE49-F238E27FC236}">
                <a16:creationId xmlns:a16="http://schemas.microsoft.com/office/drawing/2014/main" id="{8DA5F876-705D-8F35-FDD2-4535919B2407}"/>
              </a:ext>
            </a:extLst>
          </p:cNvPr>
          <p:cNvSpPr txBox="1">
            <a:spLocks/>
          </p:cNvSpPr>
          <p:nvPr/>
        </p:nvSpPr>
        <p:spPr>
          <a:xfrm>
            <a:off x="1593705" y="1836310"/>
            <a:ext cx="8321656" cy="4721411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◆ </a:t>
            </a:r>
            <a:r>
              <a:rPr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No need to commute </a:t>
            </a:r>
            <a:br>
              <a:rPr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to school every day!</a:t>
            </a:r>
            <a:endParaRPr lang="en-US" altLang="ja-JP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533400" indent="-3587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Study at home on your own.</a:t>
            </a:r>
          </a:p>
          <a:p>
            <a:pPr marL="533400" indent="-3587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Go to school on scheduled days.</a:t>
            </a:r>
          </a:p>
          <a:p>
            <a:pPr marL="533400" indent="-3587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6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Some schools provide online</a:t>
            </a:r>
            <a:br>
              <a:rPr lang="en-US" altLang="ja-JP" sz="26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6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courses. </a:t>
            </a:r>
          </a:p>
          <a:p>
            <a:pPr marL="533400" indent="-3587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6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Reports are required to be</a:t>
            </a:r>
            <a:br>
              <a:rPr lang="en-US" altLang="ja-JP" sz="26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6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submitted.</a:t>
            </a:r>
            <a:endParaRPr lang="ja-JP" altLang="en-US" sz="2600" b="0" i="0" dirty="0"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533400" indent="-3587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Take three or more years to graduate.</a:t>
            </a:r>
          </a:p>
          <a:p>
            <a:pPr marL="804863" indent="-27146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</a:t>
            </a:r>
            <a:r>
              <a:rPr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If study hard, one may be able to graduate in three years.</a:t>
            </a:r>
            <a:r>
              <a:rPr lang="ja-JP" altLang="en-US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</a:t>
            </a:r>
            <a:endParaRPr lang="ja-JP" altLang="en-US" sz="2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DD1E0C-429A-8737-4018-0F59DDAFB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041" y="3321296"/>
            <a:ext cx="2318320" cy="20250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6B10F54-FB02-23C3-6D5F-9C74635AF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031" y="1126847"/>
            <a:ext cx="1884466" cy="188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732921" y="321304"/>
            <a:ext cx="9599581" cy="6806780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12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EBDAC5-5BDB-4C28-9362-F649738CCDF3}"/>
              </a:ext>
            </a:extLst>
          </p:cNvPr>
          <p:cNvSpPr txBox="1"/>
          <p:nvPr/>
        </p:nvSpPr>
        <p:spPr>
          <a:xfrm>
            <a:off x="982611" y="493442"/>
            <a:ext cx="476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④ </a:t>
            </a:r>
            <a:r>
              <a:rPr kumimoji="1" lang="es-ES_tradnl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Flexible High School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EE2228-57FA-469B-8474-7ED068B8D9AE}"/>
              </a:ext>
            </a:extLst>
          </p:cNvPr>
          <p:cNvSpPr txBox="1"/>
          <p:nvPr/>
        </p:nvSpPr>
        <p:spPr>
          <a:xfrm>
            <a:off x="5695365" y="583658"/>
            <a:ext cx="4503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Students may switch back and forth between full-time, part-time, and correspondence courses.</a:t>
            </a:r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F2C7E9BB-7EED-4A92-9AFC-B8F15F5B2650}"/>
              </a:ext>
            </a:extLst>
          </p:cNvPr>
          <p:cNvSpPr/>
          <p:nvPr/>
        </p:nvSpPr>
        <p:spPr>
          <a:xfrm>
            <a:off x="973721" y="1545712"/>
            <a:ext cx="4055479" cy="585163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Example : </a:t>
            </a:r>
            <a:b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 years in a flexible high school</a:t>
            </a:r>
            <a:endParaRPr kumimoji="1" lang="ja-JP" altLang="en-US" b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2937F00-1779-4B94-9C3F-A156F179440A}"/>
              </a:ext>
            </a:extLst>
          </p:cNvPr>
          <p:cNvSpPr txBox="1"/>
          <p:nvPr/>
        </p:nvSpPr>
        <p:spPr>
          <a:xfrm>
            <a:off x="3934594" y="2255972"/>
            <a:ext cx="2978877" cy="74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lnSpc>
                <a:spcPts val="1700"/>
              </a:lnSpc>
            </a:pPr>
            <a:r>
              <a:rPr kumimoji="1" lang="ja-JP" altLang="en-US" sz="1600" spc="-80" dirty="0"/>
              <a:t>★</a:t>
            </a:r>
            <a:r>
              <a:rPr kumimoji="1" lang="en-US" altLang="ja-JP" sz="1600" spc="-8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Second year : Take classes in correspondence and part-time courses</a:t>
            </a:r>
            <a:endParaRPr kumimoji="1" lang="en-US" altLang="ja-JP" sz="1600" spc="-8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0B43164-18CB-4C36-820B-EE3D46E4F6B7}"/>
              </a:ext>
            </a:extLst>
          </p:cNvPr>
          <p:cNvSpPr txBox="1"/>
          <p:nvPr/>
        </p:nvSpPr>
        <p:spPr>
          <a:xfrm>
            <a:off x="6974746" y="2255972"/>
            <a:ext cx="3348572" cy="75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lnSpc>
                <a:spcPts val="1700"/>
              </a:lnSpc>
            </a:pPr>
            <a:r>
              <a:rPr kumimoji="1" lang="ja-JP" altLang="en-US" sz="1600" spc="-8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★</a:t>
            </a:r>
            <a:r>
              <a:rPr kumimoji="1" lang="en-US" altLang="ja-JP" sz="1600" spc="-8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Third year : Take classes in correspondence, part-time, and full-time courses </a:t>
            </a:r>
            <a:endParaRPr kumimoji="1" lang="en-US" altLang="ja-JP" sz="1600" b="1" spc="-8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BCC60A5-99BB-45A0-A7B9-3A19B778331E}"/>
              </a:ext>
            </a:extLst>
          </p:cNvPr>
          <p:cNvSpPr txBox="1"/>
          <p:nvPr/>
        </p:nvSpPr>
        <p:spPr>
          <a:xfrm>
            <a:off x="859386" y="2255972"/>
            <a:ext cx="3013933" cy="53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lnSpc>
                <a:spcPts val="1700"/>
              </a:lnSpc>
            </a:pPr>
            <a:r>
              <a:rPr kumimoji="1" lang="ja-JP" altLang="en-US" sz="1600" spc="-80" dirty="0"/>
              <a:t>★</a:t>
            </a:r>
            <a:r>
              <a:rPr kumimoji="1" lang="en-US" altLang="ja-JP" sz="1600" spc="-8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First year : Enroll in a correspondence course</a:t>
            </a:r>
            <a:endParaRPr kumimoji="1" lang="en-US" altLang="ja-JP" sz="1600" spc="-80" dirty="0"/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C790C029-99D5-3532-DC12-44C7966DC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587708"/>
              </p:ext>
            </p:extLst>
          </p:nvPr>
        </p:nvGraphicFramePr>
        <p:xfrm>
          <a:off x="4099226" y="3026328"/>
          <a:ext cx="2700000" cy="36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4652184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9175302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31487438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8557789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616318065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09471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Period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Mo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We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Th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Fr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784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149534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2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16786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04485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4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819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5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66712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6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4970222"/>
                  </a:ext>
                </a:extLst>
              </a:tr>
            </a:tbl>
          </a:graphicData>
        </a:graphic>
      </p:graphicFrame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D1B9079E-A25C-3796-E557-C18833FEC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051870"/>
              </p:ext>
            </p:extLst>
          </p:nvPr>
        </p:nvGraphicFramePr>
        <p:xfrm>
          <a:off x="973721" y="3026328"/>
          <a:ext cx="2700000" cy="36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4652184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9175302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31487438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8557789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616318065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09471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Period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Mo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We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Th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Fr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784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105149534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2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19216786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369304485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4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36954819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5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12466712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6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3124970222"/>
                  </a:ext>
                </a:extLst>
              </a:tr>
            </a:tbl>
          </a:graphicData>
        </a:graphic>
      </p:graphicFrame>
      <p:graphicFrame>
        <p:nvGraphicFramePr>
          <p:cNvPr id="40" name="表 39">
            <a:extLst>
              <a:ext uri="{FF2B5EF4-FFF2-40B4-BE49-F238E27FC236}">
                <a16:creationId xmlns:a16="http://schemas.microsoft.com/office/drawing/2014/main" id="{853DF3AE-26C9-4388-0F8D-6A532876E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874010"/>
              </p:ext>
            </p:extLst>
          </p:nvPr>
        </p:nvGraphicFramePr>
        <p:xfrm>
          <a:off x="7224730" y="3026328"/>
          <a:ext cx="2700000" cy="36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4652184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9175302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31487438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8557789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616318065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09471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Period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Mo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We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Th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Fr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784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49534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2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16786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04485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4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819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5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6712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6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4970222"/>
                  </a:ext>
                </a:extLst>
              </a:tr>
            </a:tbl>
          </a:graphicData>
        </a:graphic>
      </p:graphicFrame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EDD5DD2-DBE4-497C-650B-6514FA295D74}"/>
              </a:ext>
            </a:extLst>
          </p:cNvPr>
          <p:cNvSpPr txBox="1"/>
          <p:nvPr/>
        </p:nvSpPr>
        <p:spPr>
          <a:xfrm>
            <a:off x="8246915" y="1665972"/>
            <a:ext cx="1947313" cy="468000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es-ES_tradnl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Correspondence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FA46E75-2050-FC4E-8E30-0C4307FF5F96}"/>
              </a:ext>
            </a:extLst>
          </p:cNvPr>
          <p:cNvSpPr txBox="1"/>
          <p:nvPr/>
        </p:nvSpPr>
        <p:spPr>
          <a:xfrm>
            <a:off x="5580027" y="1665972"/>
            <a:ext cx="1240724" cy="468000"/>
          </a:xfrm>
          <a:prstGeom prst="rect">
            <a:avLst/>
          </a:prstGeom>
          <a:solidFill>
            <a:srgbClr val="FF99FF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es-ES_tradnl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Full-time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555E448-CD29-32C9-4A98-58F3DA187A05}"/>
              </a:ext>
            </a:extLst>
          </p:cNvPr>
          <p:cNvSpPr txBox="1"/>
          <p:nvPr/>
        </p:nvSpPr>
        <p:spPr>
          <a:xfrm>
            <a:off x="6913471" y="1665972"/>
            <a:ext cx="1240724" cy="4680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es-ES_tradnl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Part-time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89E3B53F-E41D-7B9A-0C8B-C8F9F6F11839}"/>
              </a:ext>
            </a:extLst>
          </p:cNvPr>
          <p:cNvCxnSpPr>
            <a:cxnSpLocks/>
          </p:cNvCxnSpPr>
          <p:nvPr/>
        </p:nvCxnSpPr>
        <p:spPr>
          <a:xfrm flipH="1" flipV="1">
            <a:off x="2692400" y="6146511"/>
            <a:ext cx="269236" cy="695655"/>
          </a:xfrm>
          <a:prstGeom prst="straightConnector1">
            <a:avLst/>
          </a:prstGeom>
          <a:ln w="38100">
            <a:solidFill>
              <a:srgbClr val="66FF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B887E32F-72EF-2309-EC57-A6403A550232}"/>
              </a:ext>
            </a:extLst>
          </p:cNvPr>
          <p:cNvCxnSpPr>
            <a:cxnSpLocks/>
          </p:cNvCxnSpPr>
          <p:nvPr/>
        </p:nvCxnSpPr>
        <p:spPr>
          <a:xfrm flipV="1">
            <a:off x="4337409" y="6195005"/>
            <a:ext cx="3602618" cy="958860"/>
          </a:xfrm>
          <a:prstGeom prst="straightConnector1">
            <a:avLst/>
          </a:prstGeom>
          <a:ln w="38100">
            <a:solidFill>
              <a:srgbClr val="66FF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E6D925C6-6804-4F70-7F00-EED53FEC276B}"/>
              </a:ext>
            </a:extLst>
          </p:cNvPr>
          <p:cNvCxnSpPr>
            <a:cxnSpLocks/>
          </p:cNvCxnSpPr>
          <p:nvPr/>
        </p:nvCxnSpPr>
        <p:spPr>
          <a:xfrm flipV="1">
            <a:off x="4438599" y="6153552"/>
            <a:ext cx="511288" cy="736675"/>
          </a:xfrm>
          <a:prstGeom prst="straightConnector1">
            <a:avLst/>
          </a:prstGeom>
          <a:ln w="38100">
            <a:solidFill>
              <a:srgbClr val="66FF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041370C-DBA1-4217-9337-34EE9334578D}"/>
              </a:ext>
            </a:extLst>
          </p:cNvPr>
          <p:cNvSpPr/>
          <p:nvPr/>
        </p:nvSpPr>
        <p:spPr>
          <a:xfrm>
            <a:off x="1747733" y="6758905"/>
            <a:ext cx="2978878" cy="5400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Study at home on non-school days and times</a:t>
            </a:r>
            <a:endParaRPr kumimoji="1" lang="ja-JP" altLang="en-US" sz="1600" b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1229DB-5526-4ACA-8DD0-008C35AEF60C}"/>
              </a:ext>
            </a:extLst>
          </p:cNvPr>
          <p:cNvSpPr txBox="1"/>
          <p:nvPr/>
        </p:nvSpPr>
        <p:spPr>
          <a:xfrm>
            <a:off x="1097949" y="1066552"/>
            <a:ext cx="45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74 credits are required in order to graduate.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1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047313" y="828085"/>
            <a:ext cx="894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（３）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Course of education in public high school 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13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CA5E2459-F6EC-F06D-5C65-8AB4131C6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259813"/>
              </p:ext>
            </p:extLst>
          </p:nvPr>
        </p:nvGraphicFramePr>
        <p:xfrm>
          <a:off x="1248796" y="1530296"/>
          <a:ext cx="8747819" cy="53752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7456">
                  <a:extLst>
                    <a:ext uri="{9D8B030D-6E8A-4147-A177-3AD203B41FA5}">
                      <a16:colId xmlns:a16="http://schemas.microsoft.com/office/drawing/2014/main" val="4243258940"/>
                    </a:ext>
                  </a:extLst>
                </a:gridCol>
                <a:gridCol w="6160363">
                  <a:extLst>
                    <a:ext uri="{9D8B030D-6E8A-4147-A177-3AD203B41FA5}">
                      <a16:colId xmlns:a16="http://schemas.microsoft.com/office/drawing/2014/main" val="3522978343"/>
                    </a:ext>
                  </a:extLst>
                </a:gridCol>
              </a:tblGrid>
              <a:tr h="20257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General curriculum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Learn the subjects required to pursue higher education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s-ES_tradnl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General curriculum</a:t>
                      </a:r>
                      <a:r>
                        <a:rPr kumimoji="1" lang="ja-JP" altLang="en-US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、</a:t>
                      </a:r>
                      <a:r>
                        <a:rPr kumimoji="1" lang="es-ES_tradnl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Inquiry-based Future Study course</a:t>
                      </a:r>
                      <a:r>
                        <a:rPr kumimoji="1" lang="ja-JP" altLang="en-US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、</a:t>
                      </a:r>
                      <a:r>
                        <a:rPr kumimoji="1" lang="es-ES_tradnl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Inquiry-based Regional Study course</a:t>
                      </a: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etc.</a:t>
                      </a:r>
                      <a:endParaRPr kumimoji="1" lang="ja-JP" altLang="en-US" sz="2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282915"/>
                  </a:ext>
                </a:extLst>
              </a:tr>
              <a:tr h="24888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Specialty</a:t>
                      </a:r>
                      <a:endParaRPr kumimoji="1" lang="ja-JP" altLang="en-US" sz="24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Learn practical skills and knowledge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Agriculture, industrial technology, commerce, social work, home economics (human life and culture), international relations, etc.</a:t>
                      </a:r>
                      <a:endParaRPr kumimoji="1" lang="ja-JP" altLang="en-US" sz="2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765423"/>
                  </a:ext>
                </a:extLst>
              </a:tr>
              <a:tr h="8606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Comprehensive course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Elective course for one's interest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666148"/>
                  </a:ext>
                </a:extLst>
              </a:tr>
            </a:tbl>
          </a:graphicData>
        </a:graphic>
      </p:graphicFrame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C695DD3-C071-FD2E-2550-E777DB16C5D8}"/>
              </a:ext>
            </a:extLst>
          </p:cNvPr>
          <p:cNvGrpSpPr/>
          <p:nvPr/>
        </p:nvGrpSpPr>
        <p:grpSpPr>
          <a:xfrm>
            <a:off x="1351120" y="1345229"/>
            <a:ext cx="8543169" cy="122734"/>
            <a:chOff x="1292700" y="1407477"/>
            <a:chExt cx="8543169" cy="122734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49951DC4-4B99-A998-2AEC-5BE3B82AB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2700" y="1407477"/>
              <a:ext cx="5004000" cy="6480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87CD9EE-143A-7181-FC1C-233660597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 r="29273" b="-89403"/>
            <a:stretch/>
          </p:blipFill>
          <p:spPr>
            <a:xfrm>
              <a:off x="6296700" y="1407477"/>
              <a:ext cx="3539169" cy="122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3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24339" y="688434"/>
            <a:ext cx="8301482" cy="6110645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Noto Sans JP"/>
            </a:endParaRPr>
          </a:p>
          <a:p>
            <a:pPr algn="ctr"/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豊田西高校</a:t>
            </a:r>
            <a:endParaRPr kumimoji="1" lang="ja-JP" altLang="en-US" dirty="0"/>
          </a:p>
        </p:txBody>
      </p:sp>
      <p:sp>
        <p:nvSpPr>
          <p:cNvPr id="11" name="四角形 81"/>
          <p:cNvSpPr txBox="1">
            <a:spLocks/>
          </p:cNvSpPr>
          <p:nvPr/>
        </p:nvSpPr>
        <p:spPr>
          <a:xfrm>
            <a:off x="1733318" y="3793005"/>
            <a:ext cx="7683524" cy="3468909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2024441" y="5035864"/>
            <a:ext cx="6645856" cy="3260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endParaRPr kumimoji="1" lang="ja-JP" altLang="en-US" sz="1600" b="1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1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14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B678105-7AC2-473C-8EB0-544FD7D8111E}"/>
              </a:ext>
            </a:extLst>
          </p:cNvPr>
          <p:cNvSpPr txBox="1"/>
          <p:nvPr/>
        </p:nvSpPr>
        <p:spPr>
          <a:xfrm>
            <a:off x="1806697" y="911932"/>
            <a:ext cx="7460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（４）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Tips for selecting a High School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519446-BE99-4A18-B67E-ECAAF3535A3C}"/>
              </a:ext>
            </a:extLst>
          </p:cNvPr>
          <p:cNvSpPr txBox="1"/>
          <p:nvPr/>
        </p:nvSpPr>
        <p:spPr>
          <a:xfrm>
            <a:off x="1761615" y="1618100"/>
            <a:ext cx="7710159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Bef>
                <a:spcPts val="6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Decide based on what you want to study and what you like to do. </a:t>
            </a:r>
          </a:p>
          <a:p>
            <a:pPr marL="355600" indent="-355600">
              <a:spcBef>
                <a:spcPts val="6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Think about what you want to do after graduating from high school.</a:t>
            </a:r>
          </a:p>
          <a:p>
            <a:pPr marL="355600" indent="-355600">
              <a:spcBef>
                <a:spcPts val="6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Find out about tuition and other fees.</a:t>
            </a:r>
          </a:p>
          <a:p>
            <a:pPr marL="355600" indent="-355600">
              <a:spcBef>
                <a:spcPts val="6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Visit schools to get feels for the atmosphere.</a:t>
            </a:r>
          </a:p>
          <a:p>
            <a:pPr marL="355600" indent="-355600">
              <a:spcBef>
                <a:spcPts val="6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Consult with your parents and teachers.</a:t>
            </a:r>
          </a:p>
          <a:p>
            <a:pPr marL="355600" indent="-355600">
              <a:spcBef>
                <a:spcPts val="6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Ask seniors about their experiences</a:t>
            </a:r>
            <a:b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and the school.</a:t>
            </a:r>
          </a:p>
          <a:p>
            <a:pPr marL="355600" indent="-355600">
              <a:spcBef>
                <a:spcPts val="600"/>
              </a:spcBef>
              <a:tabLst>
                <a:tab pos="5651500" algn="l"/>
              </a:tabLst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Find out if the school is within</a:t>
            </a:r>
            <a:b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commuting distance from home.</a:t>
            </a:r>
          </a:p>
          <a:p>
            <a:pPr marL="266700" indent="4038600">
              <a:spcBef>
                <a:spcPts val="600"/>
              </a:spcBef>
              <a:tabLst>
                <a:tab pos="5651500" algn="l"/>
              </a:tabLst>
            </a:pP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... etc.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496381E-57DC-45AC-9E5F-341327149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0" y="4879213"/>
            <a:ext cx="1953375" cy="17248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8469A2B-B115-8783-DE96-CF96EB1E9945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5820" y="1402752"/>
            <a:ext cx="6840000" cy="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893803" y="252248"/>
            <a:ext cx="9312800" cy="6975242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豊田西高校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1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8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15</a:t>
            </a:fld>
            <a:r>
              <a:rPr lang="en-US" altLang="ja-JP" sz="18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F7E9DD-6925-460F-859D-199B16689999}"/>
              </a:ext>
            </a:extLst>
          </p:cNvPr>
          <p:cNvSpPr txBox="1"/>
          <p:nvPr/>
        </p:nvSpPr>
        <p:spPr>
          <a:xfrm>
            <a:off x="1875675" y="3764284"/>
            <a:ext cx="635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Aichi Prefectural high school navigation </a:t>
            </a:r>
            <a:br>
              <a:rPr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Find my! School</a:t>
            </a:r>
            <a:r>
              <a:rPr lang="ja-JP" altLang="en-US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2C6912-8459-465C-9645-A9B6F95D6745}"/>
              </a:ext>
            </a:extLst>
          </p:cNvPr>
          <p:cNvSpPr txBox="1"/>
          <p:nvPr/>
        </p:nvSpPr>
        <p:spPr>
          <a:xfrm>
            <a:off x="1814191" y="5054003"/>
            <a:ext cx="5532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Website of Nagoya Municipal high schools</a:t>
            </a:r>
            <a:r>
              <a:rPr lang="ja-JP" altLang="en-US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95A905-4BF6-4CF1-AC2D-003DC08F9E29}"/>
              </a:ext>
            </a:extLst>
          </p:cNvPr>
          <p:cNvSpPr txBox="1"/>
          <p:nvPr/>
        </p:nvSpPr>
        <p:spPr>
          <a:xfrm>
            <a:off x="1233296" y="4482739"/>
            <a:ext cx="764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Information on Nagoya Municipal high schools can be found on the website below.</a:t>
            </a:r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AB40F52-0774-4F6A-B0B6-EE3B65AFFA06}"/>
              </a:ext>
            </a:extLst>
          </p:cNvPr>
          <p:cNvSpPr txBox="1"/>
          <p:nvPr/>
        </p:nvSpPr>
        <p:spPr>
          <a:xfrm>
            <a:off x="1233393" y="3168753"/>
            <a:ext cx="760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Information on Aichi Prefectural high schools can be found at 'Find my! School'. </a:t>
            </a:r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A124C2E-998C-491D-A89F-039AF29EFF87}"/>
              </a:ext>
            </a:extLst>
          </p:cNvPr>
          <p:cNvSpPr txBox="1"/>
          <p:nvPr/>
        </p:nvSpPr>
        <p:spPr>
          <a:xfrm>
            <a:off x="1217866" y="1215100"/>
            <a:ext cx="579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There are two high schools affiliated with National universities in Aichi Prefecture.</a:t>
            </a:r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A79F6AA-DFDE-4D80-8C4D-BB3214DF9567}"/>
              </a:ext>
            </a:extLst>
          </p:cNvPr>
          <p:cNvSpPr txBox="1"/>
          <p:nvPr/>
        </p:nvSpPr>
        <p:spPr>
          <a:xfrm>
            <a:off x="1893985" y="2545024"/>
            <a:ext cx="7034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Senior High School affiliated to Aichi University of Education</a:t>
            </a:r>
            <a:r>
              <a:rPr lang="ja-JP" altLang="en-US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kumimoji="1" lang="ja-JP" altLang="en-US" sz="1600" b="1" dirty="0">
              <a:solidFill>
                <a:srgbClr val="0070C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C40F3CC-E796-4B9A-BF80-37F191D4C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004" y="4314895"/>
            <a:ext cx="1599062" cy="1722917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B678105-7AC2-473C-8EB0-544FD7D8111E}"/>
              </a:ext>
            </a:extLst>
          </p:cNvPr>
          <p:cNvSpPr txBox="1"/>
          <p:nvPr/>
        </p:nvSpPr>
        <p:spPr>
          <a:xfrm>
            <a:off x="1066903" y="360348"/>
            <a:ext cx="6756297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600" indent="-990600">
              <a:lnSpc>
                <a:spcPts val="2700"/>
              </a:lnSpc>
            </a:pPr>
            <a:r>
              <a:rPr kumimoji="1" lang="ja-JP" altLang="en-US" sz="26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（５）</a:t>
            </a:r>
            <a:r>
              <a:rPr kumimoji="1" lang="en-US" altLang="ja-JP" sz="26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How to choose the High School most suitable for you</a:t>
            </a:r>
            <a:endParaRPr kumimoji="1" lang="ja-JP" altLang="en-US" sz="26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05CAAEA-9C5D-4C42-8507-015B21896DB5}"/>
              </a:ext>
            </a:extLst>
          </p:cNvPr>
          <p:cNvSpPr txBox="1"/>
          <p:nvPr/>
        </p:nvSpPr>
        <p:spPr>
          <a:xfrm>
            <a:off x="1245597" y="5823862"/>
            <a:ext cx="717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Information on private high schools in Aichi Prefecture can be found on the website below.</a:t>
            </a:r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9382608-A04D-4D08-BE89-37B1107ACFB2}"/>
              </a:ext>
            </a:extLst>
          </p:cNvPr>
          <p:cNvSpPr txBox="1"/>
          <p:nvPr/>
        </p:nvSpPr>
        <p:spPr>
          <a:xfrm>
            <a:off x="1821246" y="6427902"/>
            <a:ext cx="6680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Website of private high schools in Aichi Prefecture</a:t>
            </a:r>
            <a:r>
              <a:rPr lang="ja-JP" altLang="en-US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D3AF0F-9BAC-4476-99BF-534FA38F45F9}"/>
              </a:ext>
            </a:extLst>
          </p:cNvPr>
          <p:cNvSpPr txBox="1"/>
          <p:nvPr/>
        </p:nvSpPr>
        <p:spPr>
          <a:xfrm>
            <a:off x="1918294" y="1788130"/>
            <a:ext cx="5899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Nagoya University School of Education, affiliated Upper and Lower Secondary Schools</a:t>
            </a:r>
            <a:r>
              <a:rPr lang="ja-JP" altLang="en-US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D2F382-EAF3-3AEE-68E3-99661436E884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700" y="1090317"/>
            <a:ext cx="6516000" cy="648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2204C48-661D-4377-ADD9-7AE20E3F1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373" y="1734126"/>
            <a:ext cx="828000" cy="828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A5EC36D-8D78-4274-BDAC-E691147FC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123" y="2284556"/>
            <a:ext cx="828000" cy="828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4A56846-42A2-48CB-8A10-42BEBE084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863" y="3488274"/>
            <a:ext cx="997438" cy="99743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F118858-AEDD-4D51-9AC6-41B9DABDC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1248" y="4918381"/>
            <a:ext cx="900000" cy="900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197DF28A-7895-4088-9294-1092EEE7AB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7622" y="6160889"/>
            <a:ext cx="900000" cy="90000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D58ED61-4068-4DB6-B182-D4AD527B2CC1}"/>
              </a:ext>
            </a:extLst>
          </p:cNvPr>
          <p:cNvSpPr txBox="1"/>
          <p:nvPr/>
        </p:nvSpPr>
        <p:spPr>
          <a:xfrm>
            <a:off x="3277621" y="6758467"/>
            <a:ext cx="5223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https://www.aichi-shigaku.gr.jp/contents/school.htm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AD46976-326F-4B0F-8A28-DFF49938D48B}"/>
              </a:ext>
            </a:extLst>
          </p:cNvPr>
          <p:cNvSpPr txBox="1"/>
          <p:nvPr/>
        </p:nvSpPr>
        <p:spPr>
          <a:xfrm>
            <a:off x="3665605" y="5386438"/>
            <a:ext cx="4075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https://www.nagoya-c.ed.jp/highschool/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FC1F5CA-7BA6-4038-A807-F8DC3A0616DA}"/>
              </a:ext>
            </a:extLst>
          </p:cNvPr>
          <p:cNvSpPr txBox="1"/>
          <p:nvPr/>
        </p:nvSpPr>
        <p:spPr>
          <a:xfrm>
            <a:off x="3746404" y="4063631"/>
            <a:ext cx="4480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https://aichi-school-navi.aichi-c.ed.jp/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7F6D46F-77AF-4DDB-B94F-7404F1B055F1}"/>
              </a:ext>
            </a:extLst>
          </p:cNvPr>
          <p:cNvSpPr txBox="1"/>
          <p:nvPr/>
        </p:nvSpPr>
        <p:spPr>
          <a:xfrm>
            <a:off x="4734586" y="2821127"/>
            <a:ext cx="4104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http://www.auehs.aichi-edu.ac.jp/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833CCC0-5F2B-4A4A-9478-78F877ACDE5A}"/>
              </a:ext>
            </a:extLst>
          </p:cNvPr>
          <p:cNvSpPr txBox="1"/>
          <p:nvPr/>
        </p:nvSpPr>
        <p:spPr>
          <a:xfrm>
            <a:off x="3097227" y="2254349"/>
            <a:ext cx="4497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https://highschl.educa.nagoya-u.ac.jp/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8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BCA097A4-EE71-7F4F-B37D-15E725DCE69A}"/>
              </a:ext>
            </a:extLst>
          </p:cNvPr>
          <p:cNvSpPr/>
          <p:nvPr/>
        </p:nvSpPr>
        <p:spPr>
          <a:xfrm>
            <a:off x="790422" y="211992"/>
            <a:ext cx="9681670" cy="692854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16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D38340-87E1-72E6-EF55-88FA60C25AFB}"/>
              </a:ext>
            </a:extLst>
          </p:cNvPr>
          <p:cNvSpPr txBox="1"/>
          <p:nvPr/>
        </p:nvSpPr>
        <p:spPr>
          <a:xfrm>
            <a:off x="1421009" y="419140"/>
            <a:ext cx="8044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6</a:t>
            </a:r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The types of fees for high school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84FB141-28CE-09F1-FF6F-C4DDFE661C35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912" y="889190"/>
            <a:ext cx="7200000" cy="648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7F24AFD0-A37E-D8E1-FAB8-0A19B75DF5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6740">
            <a:off x="874576" y="291905"/>
            <a:ext cx="500263" cy="743362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93E3F2E0-3ABC-429D-2AE3-B14D55E338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15" y="136759"/>
            <a:ext cx="283500" cy="504000"/>
          </a:xfrm>
          <a:prstGeom prst="rect">
            <a:avLst/>
          </a:prstGeom>
        </p:spPr>
      </p:pic>
      <p:graphicFrame>
        <p:nvGraphicFramePr>
          <p:cNvPr id="225" name="表 224">
            <a:extLst>
              <a:ext uri="{FF2B5EF4-FFF2-40B4-BE49-F238E27FC236}">
                <a16:creationId xmlns:a16="http://schemas.microsoft.com/office/drawing/2014/main" id="{AC1DDA9D-E788-38E1-9A06-A6233CCBB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363258"/>
              </p:ext>
            </p:extLst>
          </p:nvPr>
        </p:nvGraphicFramePr>
        <p:xfrm>
          <a:off x="991925" y="1111561"/>
          <a:ext cx="9283571" cy="492181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265908141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2038933338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2840290565"/>
                    </a:ext>
                  </a:extLst>
                </a:gridCol>
                <a:gridCol w="1939571">
                  <a:extLst>
                    <a:ext uri="{9D8B030D-6E8A-4147-A177-3AD203B41FA5}">
                      <a16:colId xmlns:a16="http://schemas.microsoft.com/office/drawing/2014/main" val="677832052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3335863799"/>
                    </a:ext>
                  </a:extLst>
                </a:gridCol>
              </a:tblGrid>
              <a:tr h="3735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Types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of fee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Public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Private</a:t>
                      </a:r>
                      <a:endParaRPr kumimoji="1" lang="en-US" altLang="ja-JP" sz="18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669504"/>
                  </a:ext>
                </a:extLst>
              </a:tr>
              <a:tr h="35959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Full-time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Part-time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4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Correspondence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Full-time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31697"/>
                  </a:ext>
                </a:extLst>
              </a:tr>
              <a:tr h="7082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Tuition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118,800</a:t>
                      </a: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/y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22,800</a:t>
                      </a:r>
                      <a:r>
                        <a:rPr kumimoji="1" lang="ja-JP" altLang="en-US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～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32,400</a:t>
                      </a:r>
                      <a:r>
                        <a:rPr kumimoji="1" lang="ja-JP" altLang="en-US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/y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336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per credit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approx.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JPY 400,000 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/y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07937893"/>
                  </a:ext>
                </a:extLst>
              </a:tr>
              <a:tr h="5914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6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Admisshion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5,650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2,100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500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approx.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200,000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8037753"/>
                  </a:ext>
                </a:extLst>
              </a:tr>
              <a:tr h="14629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PTA membership, student council</a:t>
                      </a: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approx.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JPY 6,000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per month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Day Course: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7,550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/y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Evening Course: 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4,350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/y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(include deposit)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approx.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JPY 35,000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/p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(School Levies, etc.)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approx.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20,000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/y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38484983"/>
                  </a:ext>
                </a:extLst>
              </a:tr>
              <a:tr h="8347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School meal</a:t>
                      </a: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0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</a:t>
                      </a: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No school meal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)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5,300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/m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(evening course only)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0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</a:t>
                      </a: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No school meal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)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0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</a:t>
                      </a: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No school meal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)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69425652"/>
                  </a:ext>
                </a:extLst>
              </a:tr>
              <a:tr h="5914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Exam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fees</a:t>
                      </a: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2,200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950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approx.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14,000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12654316"/>
                  </a:ext>
                </a:extLst>
              </a:tr>
            </a:tbl>
          </a:graphicData>
        </a:graphic>
      </p:graphicFrame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8C6374FF-1075-D8B7-AA4E-FB6E74BF35C4}"/>
              </a:ext>
            </a:extLst>
          </p:cNvPr>
          <p:cNvSpPr txBox="1"/>
          <p:nvPr/>
        </p:nvSpPr>
        <p:spPr>
          <a:xfrm>
            <a:off x="1196822" y="6120333"/>
            <a:ext cx="8914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buClr>
                <a:srgbClr val="FF3399"/>
              </a:buClr>
            </a:pP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※Examination fee for fiscal year 2025(Reiwa 7)  entrance examinations will be announced in November.</a:t>
            </a:r>
          </a:p>
          <a:p>
            <a:pPr marL="108000" indent="-108000">
              <a:buClr>
                <a:srgbClr val="FF3399"/>
              </a:buClr>
            </a:pP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※Textbook fees, school trip fees, teaching material fees, uniform fees, and transportation fees will be charged additionally.</a:t>
            </a:r>
          </a:p>
          <a:p>
            <a:pPr algn="r">
              <a:buClr>
                <a:srgbClr val="FF3399"/>
              </a:buClr>
            </a:pPr>
            <a:r>
              <a:rPr kumimoji="1" lang="ja-JP" altLang="en-US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★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Ref: Website of board of education in Aichi prefecture (As of July 2024),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etc</a:t>
            </a:r>
            <a:endParaRPr kumimoji="1" lang="en-US" altLang="ja-JP" sz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179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18831" y="507999"/>
            <a:ext cx="9583033" cy="6585501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187083" y="965055"/>
            <a:ext cx="432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s-ES_tradnl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Subsidies Available</a:t>
            </a:r>
            <a:endParaRPr kumimoji="1"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5604740" y="954212"/>
            <a:ext cx="4645496" cy="508635"/>
          </a:xfrm>
          <a:prstGeom prst="roundRect">
            <a:avLst>
              <a:gd name="adj" fmla="val 4733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>
              <a:buClr>
                <a:srgbClr val="FF3399"/>
              </a:buClr>
            </a:pP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Apply at the enrolled high school</a:t>
            </a:r>
          </a:p>
        </p:txBody>
      </p:sp>
      <p:sp>
        <p:nvSpPr>
          <p:cNvPr id="3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17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B779928E-25FC-EF50-E789-2EFFF409B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335343"/>
              </p:ext>
            </p:extLst>
          </p:nvPr>
        </p:nvGraphicFramePr>
        <p:xfrm>
          <a:off x="1149420" y="1636564"/>
          <a:ext cx="9100816" cy="52341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09326">
                  <a:extLst>
                    <a:ext uri="{9D8B030D-6E8A-4147-A177-3AD203B41FA5}">
                      <a16:colId xmlns:a16="http://schemas.microsoft.com/office/drawing/2014/main" val="3265908141"/>
                    </a:ext>
                  </a:extLst>
                </a:gridCol>
                <a:gridCol w="1692876">
                  <a:extLst>
                    <a:ext uri="{9D8B030D-6E8A-4147-A177-3AD203B41FA5}">
                      <a16:colId xmlns:a16="http://schemas.microsoft.com/office/drawing/2014/main" val="2038933338"/>
                    </a:ext>
                  </a:extLst>
                </a:gridCol>
                <a:gridCol w="1408670">
                  <a:extLst>
                    <a:ext uri="{9D8B030D-6E8A-4147-A177-3AD203B41FA5}">
                      <a16:colId xmlns:a16="http://schemas.microsoft.com/office/drawing/2014/main" val="2840290565"/>
                    </a:ext>
                  </a:extLst>
                </a:gridCol>
                <a:gridCol w="3589944">
                  <a:extLst>
                    <a:ext uri="{9D8B030D-6E8A-4147-A177-3AD203B41FA5}">
                      <a16:colId xmlns:a16="http://schemas.microsoft.com/office/drawing/2014/main" val="3335863799"/>
                    </a:ext>
                  </a:extLst>
                </a:gridCol>
              </a:tblGrid>
              <a:tr h="7431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Subsidies and scholarships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Eligibility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Repayment obligation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Description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31697"/>
                  </a:ext>
                </a:extLst>
              </a:tr>
              <a:tr h="10662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High school tuition support fund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National, Public,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_tradnl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Private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Not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required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Exempt from tuition </a:t>
                      </a:r>
                    </a:p>
                    <a:p>
                      <a:pPr marL="444500" indent="-266700" algn="l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※The fund has an upper limit.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07937893"/>
                  </a:ext>
                </a:extLst>
              </a:tr>
              <a:tr h="7431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Admission Fee Subsidy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Private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Not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required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Partial admission fees are subsidized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8037753"/>
                  </a:ext>
                </a:extLst>
              </a:tr>
              <a:tr h="7431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Tuition Fee Subsidy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Private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Not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required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Partial tuition fees are subsidized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38484983"/>
                  </a:ext>
                </a:extLst>
              </a:tr>
              <a:tr h="8723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Scholarship Fund Loans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National, Public,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_tradnl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Private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solidFill>
                            <a:srgbClr val="FF0000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Required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11,000 to 35,000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/m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69425652"/>
                  </a:ext>
                </a:extLst>
              </a:tr>
              <a:tr h="10662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Scholarship for high school student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National, Public,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_tradnl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Private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Not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required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Finical aid for textbooks and etc. other than tuition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12654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08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2FD42157-BCB3-A40B-E82A-435C7B130169}"/>
              </a:ext>
            </a:extLst>
          </p:cNvPr>
          <p:cNvSpPr/>
          <p:nvPr/>
        </p:nvSpPr>
        <p:spPr>
          <a:xfrm>
            <a:off x="757196" y="305758"/>
            <a:ext cx="9624963" cy="6921732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Noto Sans JP"/>
            </a:endParaRPr>
          </a:p>
          <a:p>
            <a:pPr algn="ctr"/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豊田西高校</a:t>
            </a:r>
            <a:endParaRPr kumimoji="1" lang="ja-JP" altLang="en-US" dirty="0"/>
          </a:p>
        </p:txBody>
      </p:sp>
      <p:sp>
        <p:nvSpPr>
          <p:cNvPr id="8" name="四角形: 角を丸くする 2">
            <a:extLst>
              <a:ext uri="{FF2B5EF4-FFF2-40B4-BE49-F238E27FC236}">
                <a16:creationId xmlns:a16="http://schemas.microsoft.com/office/drawing/2014/main" id="{6E27DC12-4212-493A-995C-A3C1BF9B2F5D}"/>
              </a:ext>
            </a:extLst>
          </p:cNvPr>
          <p:cNvSpPr/>
          <p:nvPr/>
        </p:nvSpPr>
        <p:spPr>
          <a:xfrm>
            <a:off x="960402" y="1158272"/>
            <a:ext cx="9218296" cy="770842"/>
          </a:xfrm>
          <a:prstGeom prst="roundRect">
            <a:avLst>
              <a:gd name="adj" fmla="val 43918"/>
            </a:avLst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Is Admission Decided by the Academic Test Alone? </a:t>
            </a:r>
            <a:endParaRPr kumimoji="1" lang="ja-JP" altLang="en-US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792414" y="2069714"/>
            <a:ext cx="95156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＜</a:t>
            </a:r>
            <a:r>
              <a:rPr kumimoji="1" lang="es-ES_tradnl" altLang="ja-JP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Answer</a:t>
            </a:r>
            <a:r>
              <a:rPr kumimoji="1" lang="ja-JP" altLang="en-US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＞ </a:t>
            </a:r>
            <a:r>
              <a:rPr kumimoji="1" lang="en-US" altLang="ja-JP" sz="26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It is NOT determined solely based on the test.</a:t>
            </a:r>
            <a:endParaRPr kumimoji="1" lang="ja-JP" altLang="en-US" sz="26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046397" y="2562157"/>
            <a:ext cx="9132301" cy="1536513"/>
          </a:xfrm>
          <a:prstGeom prst="roundRect">
            <a:avLst>
              <a:gd name="adj" fmla="val 4558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444500" indent="-269875">
              <a:lnSpc>
                <a:spcPts val="3000"/>
              </a:lnSpc>
              <a:tabLst>
                <a:tab pos="2147888" algn="l"/>
              </a:tabLst>
            </a:pPr>
            <a:r>
              <a:rPr kumimoji="1" lang="es-ES_tradnl" altLang="ja-JP" sz="2800" u="sng" dirty="0">
                <a:solidFill>
                  <a:schemeClr val="accent6">
                    <a:lumMod val="50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School Transcript</a:t>
            </a:r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… The contents of the documents submitted from the junior high school to the high school are </a:t>
            </a:r>
            <a:r>
              <a:rPr kumimoji="1" lang="en-US" altLang="ja-JP" sz="2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“</a:t>
            </a:r>
            <a:r>
              <a:rPr kumimoji="1" lang="en-US" altLang="ja-JP" sz="2000" u="sng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Report Card</a:t>
            </a:r>
            <a:r>
              <a:rPr kumimoji="1" lang="en-US" altLang="ja-JP" sz="2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”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and </a:t>
            </a:r>
            <a:r>
              <a:rPr kumimoji="1" lang="en-US" altLang="ja-JP" sz="2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“</a:t>
            </a:r>
            <a:r>
              <a:rPr kumimoji="1" lang="en-US" altLang="ja-JP" sz="2000" u="sng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Student Behavior and Activity</a:t>
            </a:r>
            <a:r>
              <a:rPr kumimoji="1" lang="en-US" altLang="ja-JP" sz="2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”</a:t>
            </a:r>
            <a:r>
              <a:rPr kumimoji="1" lang="en-US" altLang="ja-JP" sz="20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  <a:endParaRPr kumimoji="1" lang="en-US" altLang="ja-JP" sz="2000" b="1" u="sng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6796668" y="4662650"/>
            <a:ext cx="3074584" cy="976908"/>
          </a:xfrm>
          <a:prstGeom prst="roundRect">
            <a:avLst>
              <a:gd name="adj" fmla="val 9877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698625" algn="l"/>
              </a:tabLst>
            </a:pP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Days attended, club activities, student council activities, etc.</a:t>
            </a:r>
            <a:endParaRPr kumimoji="1" lang="en-US" altLang="ja-JP" u="sng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177945" y="4495525"/>
            <a:ext cx="5107816" cy="1269980"/>
          </a:xfrm>
          <a:prstGeom prst="roundRect">
            <a:avLst>
              <a:gd name="adj" fmla="val 9877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52000" indent="-252000">
              <a:buFont typeface="Arial" panose="020B0604020202020204" pitchFamily="34" charset="0"/>
              <a:buChar char="•"/>
              <a:tabLst>
                <a:tab pos="1698625" algn="l"/>
              </a:tabLst>
            </a:pP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Total of grades (5 to 1) for 9 subjects in the report card.</a:t>
            </a:r>
            <a:b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※The highest score is 45.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252000" indent="-252000">
              <a:buFont typeface="Arial" panose="020B0604020202020204" pitchFamily="34" charset="0"/>
              <a:buChar char="•"/>
              <a:tabLst>
                <a:tab pos="1698625" algn="l"/>
              </a:tabLst>
            </a:pP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Grades of junior high school 3rd year</a:t>
            </a:r>
            <a:endParaRPr kumimoji="1" lang="en-US" altLang="ja-JP" u="sng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866556" y="5858693"/>
            <a:ext cx="951560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3399"/>
              </a:buClr>
            </a:pPr>
            <a:r>
              <a:rPr kumimoji="1" lang="en-US" altLang="ja-JP" sz="33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Daily school life is VERY important!</a:t>
            </a:r>
          </a:p>
          <a:p>
            <a:pPr algn="ctr">
              <a:buClr>
                <a:srgbClr val="FF3399"/>
              </a:buClr>
            </a:pP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“</a:t>
            </a:r>
            <a:r>
              <a:rPr kumimoji="1"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Punctuality,” “submissions,” and </a:t>
            </a:r>
            <a:br>
              <a:rPr kumimoji="1"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“classroom </a:t>
            </a:r>
            <a:r>
              <a:rPr kumimoji="1" lang="en-US" altLang="ja-JP" sz="20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attitude”will</a:t>
            </a:r>
            <a:r>
              <a:rPr kumimoji="1"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be evaluated.</a:t>
            </a:r>
            <a:endParaRPr kumimoji="1" lang="ja-JP" altLang="en-US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0" name="スライド番号プレースホルダー 3">
            <a:extLst>
              <a:ext uri="{FF2B5EF4-FFF2-40B4-BE49-F238E27FC236}">
                <a16:creationId xmlns:a16="http://schemas.microsoft.com/office/drawing/2014/main" id="{5C366C4A-394D-4536-A7F7-D1FB32A4B489}"/>
              </a:ext>
            </a:extLst>
          </p:cNvPr>
          <p:cNvSpPr txBox="1">
            <a:spLocks/>
          </p:cNvSpPr>
          <p:nvPr/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18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" name="右矢印 1"/>
          <p:cNvSpPr/>
          <p:nvPr/>
        </p:nvSpPr>
        <p:spPr>
          <a:xfrm rot="5913329">
            <a:off x="2520067" y="4052396"/>
            <a:ext cx="612000" cy="329792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 rot="14318101" flipH="1">
            <a:off x="6670319" y="4066824"/>
            <a:ext cx="792000" cy="3600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FDEA1AA-CEE7-4173-B758-D5397DAC8FF8}"/>
              </a:ext>
            </a:extLst>
          </p:cNvPr>
          <p:cNvSpPr txBox="1"/>
          <p:nvPr/>
        </p:nvSpPr>
        <p:spPr>
          <a:xfrm>
            <a:off x="777895" y="470122"/>
            <a:ext cx="768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7</a:t>
            </a:r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Entrance exams for High Schools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D4908B93-AE13-44EA-B5DD-29F00F5A7415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43" b="-69031"/>
          <a:stretch/>
        </p:blipFill>
        <p:spPr>
          <a:xfrm>
            <a:off x="960402" y="918223"/>
            <a:ext cx="7452000" cy="10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4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9BC21F87-1F94-4C35-AA2B-1F802996D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28" y="351478"/>
            <a:ext cx="9203669" cy="678914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</a:t>
            </a:fld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7BB9EA39-C97C-B12F-851F-1765CFE3F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554823"/>
              </p:ext>
            </p:extLst>
          </p:nvPr>
        </p:nvGraphicFramePr>
        <p:xfrm>
          <a:off x="2283696" y="489997"/>
          <a:ext cx="7783504" cy="651163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84904">
                  <a:extLst>
                    <a:ext uri="{9D8B030D-6E8A-4147-A177-3AD203B41FA5}">
                      <a16:colId xmlns:a16="http://schemas.microsoft.com/office/drawing/2014/main" val="356765379"/>
                    </a:ext>
                  </a:extLst>
                </a:gridCol>
                <a:gridCol w="3113685">
                  <a:extLst>
                    <a:ext uri="{9D8B030D-6E8A-4147-A177-3AD203B41FA5}">
                      <a16:colId xmlns:a16="http://schemas.microsoft.com/office/drawing/2014/main" val="2073606517"/>
                    </a:ext>
                  </a:extLst>
                </a:gridCol>
                <a:gridCol w="3464915">
                  <a:extLst>
                    <a:ext uri="{9D8B030D-6E8A-4147-A177-3AD203B41FA5}">
                      <a16:colId xmlns:a16="http://schemas.microsoft.com/office/drawing/2014/main" val="127775974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384275019"/>
                    </a:ext>
                  </a:extLst>
                </a:gridCol>
              </a:tblGrid>
              <a:tr h="407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/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/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Future career paths after graduating from Junior High Schools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/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P.2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146835"/>
                  </a:ext>
                </a:extLst>
              </a:tr>
              <a:tr h="407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2.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Available career paths after graduating from Junior High Schools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P.3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6567241"/>
                  </a:ext>
                </a:extLst>
              </a:tr>
              <a:tr h="407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Academic Pathways after graduating from Junior High Schools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P.5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55615636"/>
                  </a:ext>
                </a:extLst>
              </a:tr>
              <a:tr h="232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4.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About High School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P.6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522424"/>
                  </a:ext>
                </a:extLst>
              </a:tr>
              <a:tr h="424244">
                <a:tc gridSpan="2">
                  <a:txBody>
                    <a:bodyPr/>
                    <a:lstStyle/>
                    <a:p>
                      <a:pPr marL="542925" indent="-365125">
                        <a:lnSpc>
                          <a:spcPts val="1500"/>
                        </a:lnSpc>
                        <a:tabLst>
                          <a:tab pos="3319463" algn="r"/>
                        </a:tabLs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(1) </a:t>
                      </a:r>
                      <a:r>
                        <a:rPr kumimoji="1" lang="en-US" altLang="ja-JP" sz="14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Differences between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	P. 6</a:t>
                      </a:r>
                      <a:b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4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junior and senior high schools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	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55600" indent="-355600">
                        <a:lnSpc>
                          <a:spcPts val="1500"/>
                        </a:lnSpc>
                        <a:tabLst>
                          <a:tab pos="3852863" algn="r"/>
                        </a:tabLs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(5) </a:t>
                      </a:r>
                      <a:r>
                        <a:rPr kumimoji="1" lang="en-US" altLang="ja-JP" sz="14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How to choose the High School	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P.15</a:t>
                      </a:r>
                      <a:br>
                        <a:rPr kumimoji="1" lang="en-US" altLang="ja-JP" sz="14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4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most suitable for you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55600" indent="-355600">
                        <a:lnSpc>
                          <a:spcPts val="1500"/>
                        </a:lnSpc>
                        <a:tabLst>
                          <a:tab pos="3411538" algn="r"/>
                        </a:tabLst>
                      </a:pP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579035"/>
                  </a:ext>
                </a:extLst>
              </a:tr>
              <a:tr h="302962">
                <a:tc gridSpan="2">
                  <a:txBody>
                    <a:bodyPr/>
                    <a:lstStyle/>
                    <a:p>
                      <a:pPr marL="177800" indent="0">
                        <a:lnSpc>
                          <a:spcPts val="1500"/>
                        </a:lnSpc>
                        <a:tabLst>
                          <a:tab pos="3319463" algn="r"/>
                        </a:tabLs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(2)</a:t>
                      </a: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s-ES_tradnl" altLang="ja-JP" sz="14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Types of High Schools</a:t>
                      </a: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	P. 7</a:t>
                      </a:r>
                    </a:p>
                  </a:txBody>
                  <a:tcPr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58775" indent="-358775">
                        <a:lnSpc>
                          <a:spcPts val="1500"/>
                        </a:lnSpc>
                        <a:tabLst>
                          <a:tab pos="3852863" algn="r"/>
                        </a:tabLs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(6) </a:t>
                      </a:r>
                      <a:r>
                        <a:rPr kumimoji="1" lang="en-US" altLang="ja-JP" sz="14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The types of fees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for high school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	P.16</a:t>
                      </a:r>
                      <a:endParaRPr kumimoji="1" lang="ja-JP" altLang="en-US" sz="1400" spc="-5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58775" indent="-358775">
                        <a:lnSpc>
                          <a:spcPts val="1500"/>
                        </a:lnSpc>
                        <a:tabLst>
                          <a:tab pos="3411538" algn="r"/>
                        </a:tabLst>
                      </a:pPr>
                      <a:endParaRPr kumimoji="1" lang="ja-JP" altLang="en-US" sz="1400" spc="-5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608833"/>
                  </a:ext>
                </a:extLst>
              </a:tr>
              <a:tr h="302962">
                <a:tc gridSpan="2">
                  <a:txBody>
                    <a:bodyPr/>
                    <a:lstStyle/>
                    <a:p>
                      <a:pPr marL="533400" indent="-355600">
                        <a:lnSpc>
                          <a:spcPts val="1500"/>
                        </a:lnSpc>
                        <a:tabLst>
                          <a:tab pos="3319463" algn="r"/>
                        </a:tabLs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(3) </a:t>
                      </a:r>
                      <a:r>
                        <a:rPr kumimoji="1" lang="en-US" altLang="ja-JP" sz="14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Course of education in	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P.13</a:t>
                      </a:r>
                      <a:b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4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High School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	</a:t>
                      </a:r>
                    </a:p>
                  </a:txBody>
                  <a:tcPr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55600" indent="-355600">
                        <a:lnSpc>
                          <a:spcPts val="1500"/>
                        </a:lnSpc>
                        <a:tabLst>
                          <a:tab pos="3852863" algn="r"/>
                        </a:tabLs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(7) </a:t>
                      </a:r>
                      <a:r>
                        <a:rPr kumimoji="1" lang="en-US" altLang="ja-JP" sz="14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Entrance exams for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High Schools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	P.18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55600" indent="-355600">
                        <a:lnSpc>
                          <a:spcPts val="1500"/>
                        </a:lnSpc>
                        <a:tabLst>
                          <a:tab pos="3411538" algn="r"/>
                        </a:tabLst>
                      </a:pP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113100"/>
                  </a:ext>
                </a:extLst>
              </a:tr>
              <a:tr h="181680">
                <a:tc gridSpan="4">
                  <a:txBody>
                    <a:bodyPr/>
                    <a:lstStyle/>
                    <a:p>
                      <a:pPr marL="177800" marR="0" lvl="0" indent="0" algn="l" defTabSz="1007943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54338" algn="r"/>
                        </a:tabLst>
                        <a:defRPr/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(4) Tips for selecting a High School	P.14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7800" marR="0" lvl="0" indent="0" algn="l" defTabSz="1007943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54338" algn="r"/>
                        </a:tabLst>
                        <a:defRPr/>
                      </a:pP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872175"/>
                  </a:ext>
                </a:extLst>
              </a:tr>
              <a:tr h="232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5.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National Institute of Technology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spc="-7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P.27</a:t>
                      </a:r>
                      <a:endParaRPr kumimoji="1" lang="ja-JP" altLang="en-US" sz="1800" spc="-7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375760"/>
                  </a:ext>
                </a:extLst>
              </a:tr>
              <a:tr h="407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6.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1800" spc="-50" baseline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Vocational Training Schools and College of Technology</a:t>
                      </a:r>
                      <a:endParaRPr kumimoji="1" lang="en-US" altLang="ja-JP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spc="-70" baseline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P.29</a:t>
                      </a:r>
                      <a:endParaRPr kumimoji="1" lang="en-US" altLang="ja-JP" sz="1800" spc="-7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445462"/>
                  </a:ext>
                </a:extLst>
              </a:tr>
              <a:tr h="232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7.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Guideline for choosing  the future course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spc="-70" baseline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P.32</a:t>
                      </a:r>
                      <a:endParaRPr kumimoji="1" lang="ja-JP" altLang="en-US" sz="1800" spc="-7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418225"/>
                  </a:ext>
                </a:extLst>
              </a:tr>
              <a:tr h="2493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8.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What do you need for your future education?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spc="-70" baseline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P.35</a:t>
                      </a:r>
                      <a:endParaRPr kumimoji="1" lang="ja-JP" altLang="en-US" sz="1800" spc="-7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176262"/>
                  </a:ext>
                </a:extLst>
              </a:tr>
              <a:tr h="232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9.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For your future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spc="-70" baseline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P.37</a:t>
                      </a:r>
                      <a:endParaRPr kumimoji="1" lang="ja-JP" altLang="en-US" sz="1800" spc="-7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79600"/>
                  </a:ext>
                </a:extLst>
              </a:tr>
              <a:tr h="407507"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kumimoji="1" lang="en-US" altLang="ja-JP" sz="12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Additional information 1  </a:t>
                      </a:r>
                      <a:r>
                        <a:rPr kumimoji="1" lang="en-US" altLang="ja-JP" sz="16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Aichi Prefectural Night Junior High Schools</a:t>
                      </a:r>
                      <a:endParaRPr kumimoji="1" lang="ja-JP" altLang="en-US" sz="1600" spc="-5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kumimoji="1" lang="en-US" altLang="ja-JP" sz="1800" spc="-70" baseline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P.39</a:t>
                      </a:r>
                      <a:endParaRPr kumimoji="1" lang="ja-JP" altLang="en-US" sz="1800" spc="-7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27434"/>
                  </a:ext>
                </a:extLst>
              </a:tr>
              <a:tr h="407507">
                <a:tc gridSpan="3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t-IT" altLang="ja-JP" sz="12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Additional information 2</a:t>
                      </a:r>
                      <a:r>
                        <a:rPr kumimoji="1" lang="it-IT" altLang="ja-JP" sz="18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 </a:t>
                      </a:r>
                      <a:r>
                        <a:rPr kumimoji="1" lang="it-IT" altLang="ja-JP" sz="16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International Baccalaureate Diploma Program</a:t>
                      </a:r>
                      <a:endParaRPr kumimoji="1" lang="ja-JP" altLang="en-US" sz="1600" spc="-5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spc="-7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P.40</a:t>
                      </a:r>
                      <a:endParaRPr kumimoji="1" lang="ja-JP" altLang="en-US" sz="1800" spc="-7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586103"/>
                  </a:ext>
                </a:extLst>
              </a:tr>
            </a:tbl>
          </a:graphicData>
        </a:graphic>
      </p:graphicFrame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E27DC12-4212-493A-995C-A3C1BF9B2F5D}"/>
              </a:ext>
            </a:extLst>
          </p:cNvPr>
          <p:cNvSpPr/>
          <p:nvPr/>
        </p:nvSpPr>
        <p:spPr>
          <a:xfrm>
            <a:off x="1036844" y="505673"/>
            <a:ext cx="1188000" cy="851636"/>
          </a:xfrm>
          <a:prstGeom prst="roundRect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kumimoji="1" lang="es-ES_tradnl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Table of Contents 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5659B92-2B19-FE27-48D0-385AD9A602F9}"/>
              </a:ext>
            </a:extLst>
          </p:cNvPr>
          <p:cNvGrpSpPr/>
          <p:nvPr/>
        </p:nvGrpSpPr>
        <p:grpSpPr>
          <a:xfrm>
            <a:off x="1102108" y="1327423"/>
            <a:ext cx="1019883" cy="5760000"/>
            <a:chOff x="1142172" y="1193522"/>
            <a:chExt cx="1019883" cy="554400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6B7054E0-821A-9399-49D9-2F8B472E2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rcRect l="37491" r="2619"/>
            <a:stretch/>
          </p:blipFill>
          <p:spPr>
            <a:xfrm rot="5400000">
              <a:off x="-1305832" y="3641526"/>
              <a:ext cx="5544000" cy="647992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E43588F1-FB6F-46BE-B907-A779A0755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rcRect l="37491" r="2619"/>
            <a:stretch/>
          </p:blipFill>
          <p:spPr>
            <a:xfrm rot="5400000">
              <a:off x="-933941" y="3641526"/>
              <a:ext cx="5544000" cy="647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21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BCA097A4-EE71-7F4F-B37D-15E725DCE69A}"/>
              </a:ext>
            </a:extLst>
          </p:cNvPr>
          <p:cNvSpPr/>
          <p:nvPr/>
        </p:nvSpPr>
        <p:spPr>
          <a:xfrm>
            <a:off x="772515" y="233305"/>
            <a:ext cx="9681670" cy="692788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sp>
        <p:nvSpPr>
          <p:cNvPr id="1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19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F24AFD0-A37E-D8E1-FAB8-0A19B75DF5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6740">
            <a:off x="1004248" y="290494"/>
            <a:ext cx="500263" cy="743362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93E3F2E0-3ABC-429D-2AE3-B14D55E33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48" y="167801"/>
            <a:ext cx="283500" cy="504000"/>
          </a:xfrm>
          <a:prstGeom prst="rect">
            <a:avLst/>
          </a:prstGeom>
        </p:spPr>
      </p:pic>
      <p:graphicFrame>
        <p:nvGraphicFramePr>
          <p:cNvPr id="225" name="表 224">
            <a:extLst>
              <a:ext uri="{FF2B5EF4-FFF2-40B4-BE49-F238E27FC236}">
                <a16:creationId xmlns:a16="http://schemas.microsoft.com/office/drawing/2014/main" id="{AC1DDA9D-E788-38E1-9A06-A6233CCBB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804675"/>
              </p:ext>
            </p:extLst>
          </p:nvPr>
        </p:nvGraphicFramePr>
        <p:xfrm>
          <a:off x="919351" y="1031234"/>
          <a:ext cx="9385497" cy="59410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27049">
                  <a:extLst>
                    <a:ext uri="{9D8B030D-6E8A-4147-A177-3AD203B41FA5}">
                      <a16:colId xmlns:a16="http://schemas.microsoft.com/office/drawing/2014/main" val="3265908141"/>
                    </a:ext>
                  </a:extLst>
                </a:gridCol>
                <a:gridCol w="4813300">
                  <a:extLst>
                    <a:ext uri="{9D8B030D-6E8A-4147-A177-3AD203B41FA5}">
                      <a16:colId xmlns:a16="http://schemas.microsoft.com/office/drawing/2014/main" val="3335863799"/>
                    </a:ext>
                  </a:extLst>
                </a:gridCol>
                <a:gridCol w="2545148">
                  <a:extLst>
                    <a:ext uri="{9D8B030D-6E8A-4147-A177-3AD203B41FA5}">
                      <a16:colId xmlns:a16="http://schemas.microsoft.com/office/drawing/2014/main" val="1243525496"/>
                    </a:ext>
                  </a:extLst>
                </a:gridCol>
              </a:tblGrid>
              <a:tr h="3565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Types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Characteristics</a:t>
                      </a:r>
                      <a:endParaRPr kumimoji="1" lang="en-US" altLang="ja-JP" sz="18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Applicable Schools</a:t>
                      </a:r>
                      <a:endParaRPr kumimoji="1" lang="en-US" altLang="ja-JP" sz="18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517669504"/>
                  </a:ext>
                </a:extLst>
              </a:tr>
              <a:tr h="7455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General Selection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Applicants may choose up to two preferred schools. The exam is given once 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→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refer to page 20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Conducted in all high schools and courses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　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707937893"/>
                  </a:ext>
                </a:extLst>
              </a:tr>
              <a:tr h="967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Recommendation</a:t>
                      </a: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Selection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The selection is made by an overall assessment of a recommendation from the junior high school, an interview, etc.  No academic achievement test is conducted. 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Conducted in all high schools and courses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828037753"/>
                  </a:ext>
                </a:extLst>
              </a:tr>
              <a:tr h="7455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Special Selection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The selection focuses on willingness to learn and ability and achievement in areas related to  the course.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Some schools have the selection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238484983"/>
                  </a:ext>
                </a:extLst>
              </a:tr>
              <a:tr h="967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Selection for Foreign Students, etc.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The applicant or the guardian must be a foreign national and the period of stay in Japan after entry  must be less than 6 years, etc. 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→ 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refer to page 21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Some schools have the selection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(12 schools have the selection in 2025)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4269425652"/>
                  </a:ext>
                </a:extLst>
              </a:tr>
              <a:tr h="11900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Full-time Credit System Selection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Applies to students who have approximately 30 days of absences per year in either the second or third year or both in their respective grades of junior high schools.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Full-time and credit-based high schools have the selection (Including full-time flexible high schools)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612654316"/>
                  </a:ext>
                </a:extLst>
              </a:tr>
              <a:tr h="967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Returned Overseas Students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Applies to students who have resided abroad with their guardians for 2 or more consecutive years and within 2 years of returning to Japan. 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Some schools have the selection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881821927"/>
                  </a:ext>
                </a:extLst>
              </a:tr>
            </a:tbl>
          </a:graphicData>
        </a:graphic>
      </p:graphicFrame>
      <p:sp>
        <p:nvSpPr>
          <p:cNvPr id="282" name="テキスト ボックス 281">
            <a:extLst>
              <a:ext uri="{FF2B5EF4-FFF2-40B4-BE49-F238E27FC236}">
                <a16:creationId xmlns:a16="http://schemas.microsoft.com/office/drawing/2014/main" id="{220CDFC9-BC78-3BB1-3CD0-EBF24B550175}"/>
              </a:ext>
            </a:extLst>
          </p:cNvPr>
          <p:cNvSpPr txBox="1"/>
          <p:nvPr/>
        </p:nvSpPr>
        <p:spPr>
          <a:xfrm>
            <a:off x="1447413" y="311668"/>
            <a:ext cx="8882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kumimoji="1" lang="ja-JP" altLang="en-US" sz="2200" b="1" dirty="0">
                <a:solidFill>
                  <a:srgbClr val="FF0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◆ 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Types of Entrance Examinations for Public High Schools </a:t>
            </a:r>
            <a:r>
              <a:rPr kumimoji="1"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(Full-time)</a:t>
            </a:r>
            <a:endParaRPr kumimoji="1" lang="ja-JP" altLang="en-US" sz="2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108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013217" y="578850"/>
            <a:ext cx="9233867" cy="6338144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61205" y="794557"/>
            <a:ext cx="8729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/>
            <a:r>
              <a:rPr kumimoji="1" lang="ja-JP" altLang="en-US" sz="30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kumimoji="1" lang="ja-JP" altLang="en-US" sz="3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s-ES_tradnl" altLang="ja-JP" sz="3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Public High Schools </a:t>
            </a:r>
            <a:r>
              <a:rPr kumimoji="1" lang="ja-JP" altLang="es-ES_tradnl" sz="3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 </a:t>
            </a:r>
            <a:r>
              <a:rPr kumimoji="1" lang="es-ES_tradnl" altLang="ja-JP" sz="3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General selection</a:t>
            </a:r>
            <a:br>
              <a:rPr kumimoji="1" lang="es-ES_tradnl" altLang="ja-JP" sz="3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s-ES_tradnl" altLang="ja-JP" sz="3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for Full-time courses</a:t>
            </a:r>
            <a:endParaRPr kumimoji="1" lang="ja-JP" altLang="en-US" sz="3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20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B72C685-85CF-9D0B-1859-0DC8027A9791}"/>
              </a:ext>
            </a:extLst>
          </p:cNvPr>
          <p:cNvSpPr txBox="1"/>
          <p:nvPr/>
        </p:nvSpPr>
        <p:spPr>
          <a:xfrm>
            <a:off x="1381703" y="1875360"/>
            <a:ext cx="87293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○ </a:t>
            </a:r>
            <a:r>
              <a:rPr kumimoji="1"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One can apply for up to 2 schools.</a:t>
            </a:r>
            <a:endParaRPr kumimoji="1" lang="en-US" altLang="ja-JP" sz="11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spcBef>
                <a:spcPts val="1200"/>
              </a:spcBef>
              <a:buClr>
                <a:srgbClr val="FF3399"/>
              </a:buClr>
            </a:pPr>
            <a:r>
              <a:rPr kumimoji="1"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○ </a:t>
            </a:r>
            <a:r>
              <a:rPr kumimoji="1" lang="es-ES_tradnl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Subjects for examination:</a:t>
            </a:r>
            <a:endParaRPr kumimoji="1"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442913" indent="-179388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5 subjects including Japanese, </a:t>
            </a:r>
            <a:b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Math, Social studies, Science, </a:t>
            </a:r>
            <a:b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and English</a:t>
            </a:r>
          </a:p>
          <a:p>
            <a:pPr marL="442913" indent="-179388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English test includes a listening </a:t>
            </a:r>
            <a:b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comprehension test.</a:t>
            </a:r>
          </a:p>
          <a:p>
            <a:pPr marL="442913" indent="-179388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Some high schools conduct interviews </a:t>
            </a:r>
            <a:b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and some do not.</a:t>
            </a:r>
            <a:endParaRPr kumimoji="1" lang="ja-JP" altLang="en-US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444500" indent="-444500">
              <a:spcBef>
                <a:spcPts val="1200"/>
              </a:spcBef>
              <a:buClr>
                <a:srgbClr val="FF3399"/>
              </a:buClr>
            </a:pPr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○ </a:t>
            </a:r>
            <a:r>
              <a:rPr kumimoji="1"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Date of the entrance exam:</a:t>
            </a:r>
            <a:endParaRPr kumimoji="1"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indent="442913">
              <a:buClr>
                <a:srgbClr val="FF3399"/>
              </a:buClr>
            </a:pPr>
            <a:r>
              <a:rPr kumimoji="1" lang="es-ES_tradnl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Wednesday, February 26th, 2025</a:t>
            </a:r>
            <a:endParaRPr kumimoji="1" lang="es-ES_tradnl" altLang="ja-JP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indent="442913">
              <a:buClr>
                <a:srgbClr val="FF3399"/>
              </a:buClr>
            </a:pP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(The exam is given once even if applicants apply to 2 schools.)</a:t>
            </a: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A43C62BE-A33D-FEDF-F6D4-77C481D50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188" y="2329143"/>
            <a:ext cx="2455951" cy="235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013217" y="210115"/>
            <a:ext cx="9233867" cy="7017375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66855" y="520567"/>
            <a:ext cx="8966541" cy="764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lnSpc>
                <a:spcPts val="2600"/>
              </a:lnSpc>
            </a:pPr>
            <a:r>
              <a:rPr kumimoji="1" lang="ja-JP" altLang="en-US" sz="25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kumimoji="1" lang="ja-JP" altLang="en-US" sz="2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s-ES_tradnl" altLang="ja-JP" sz="2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Public High Schools </a:t>
            </a:r>
            <a:r>
              <a:rPr kumimoji="1" lang="ja-JP" altLang="es-ES_tradnl" sz="2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 </a:t>
            </a:r>
            <a:r>
              <a:rPr kumimoji="1" lang="es-ES_tradnl" altLang="ja-JP" sz="2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Entrance exams for</a:t>
            </a:r>
            <a:br>
              <a:rPr kumimoji="1" lang="en-US" altLang="ja-JP" sz="2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s-ES_tradnl" altLang="ja-JP" sz="2500" b="1" dirty="0">
                <a:solidFill>
                  <a:schemeClr val="accent2">
                    <a:lumMod val="75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Part-time courses</a:t>
            </a:r>
            <a:endParaRPr kumimoji="1" lang="ja-JP" altLang="en-US" sz="25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21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FD6FBA2-1CAC-C4C7-B1C1-65609EB53548}"/>
              </a:ext>
            </a:extLst>
          </p:cNvPr>
          <p:cNvSpPr txBox="1"/>
          <p:nvPr/>
        </p:nvSpPr>
        <p:spPr>
          <a:xfrm>
            <a:off x="1318768" y="3446839"/>
            <a:ext cx="8914627" cy="114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lnSpc>
                <a:spcPts val="2700"/>
              </a:lnSpc>
            </a:pPr>
            <a:r>
              <a:rPr kumimoji="1" lang="ja-JP" altLang="en-US" sz="26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kumimoji="1" lang="ja-JP" altLang="en-US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s-ES_tradnl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Public High Schools </a:t>
            </a:r>
            <a:r>
              <a:rPr kumimoji="1" lang="ja-JP" altLang="es-ES_tradnl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 </a:t>
            </a:r>
            <a:r>
              <a:rPr kumimoji="1" lang="es-ES_tradnl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Entrance exams for </a:t>
            </a:r>
            <a:r>
              <a:rPr kumimoji="1" lang="es-ES_tradnl" altLang="ja-JP" sz="2600" b="1" dirty="0">
                <a:solidFill>
                  <a:srgbClr val="0099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Correspondence courses</a:t>
            </a:r>
          </a:p>
          <a:p>
            <a:pPr marL="357188">
              <a:lnSpc>
                <a:spcPts val="2000"/>
              </a:lnSpc>
              <a:spcBef>
                <a:spcPts val="600"/>
              </a:spcBef>
            </a:pPr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</a:t>
            </a:r>
            <a:r>
              <a:rPr kumimoji="1" lang="es-ES_tradnl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Kyokuryo High School</a:t>
            </a:r>
            <a:r>
              <a:rPr kumimoji="1" lang="ja-JP" altLang="es-ES_tradnl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Kariya Higashi High School</a:t>
            </a:r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</a:t>
            </a: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82FD1C5C-7B17-EF37-8935-476558B0756A}"/>
              </a:ext>
            </a:extLst>
          </p:cNvPr>
          <p:cNvCxnSpPr>
            <a:cxnSpLocks/>
          </p:cNvCxnSpPr>
          <p:nvPr/>
        </p:nvCxnSpPr>
        <p:spPr>
          <a:xfrm>
            <a:off x="1710008" y="1198912"/>
            <a:ext cx="3168000" cy="0"/>
          </a:xfrm>
          <a:prstGeom prst="line">
            <a:avLst/>
          </a:prstGeom>
          <a:ln w="57150" cmpd="dbl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A2C3820E-35FD-80FF-9F53-CF0CE149976A}"/>
              </a:ext>
            </a:extLst>
          </p:cNvPr>
          <p:cNvCxnSpPr>
            <a:cxnSpLocks/>
          </p:cNvCxnSpPr>
          <p:nvPr/>
        </p:nvCxnSpPr>
        <p:spPr>
          <a:xfrm>
            <a:off x="1710008" y="4143796"/>
            <a:ext cx="4428000" cy="0"/>
          </a:xfrm>
          <a:prstGeom prst="line">
            <a:avLst/>
          </a:prstGeom>
          <a:ln w="57150" cmpd="dbl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0DB5404-497B-47D5-BD3D-ABF2D668137F}"/>
              </a:ext>
            </a:extLst>
          </p:cNvPr>
          <p:cNvSpPr txBox="1"/>
          <p:nvPr/>
        </p:nvSpPr>
        <p:spPr>
          <a:xfrm>
            <a:off x="6510685" y="210996"/>
            <a:ext cx="3722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※See p. 23 for Flexible High Schools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id="{A92861F7-E282-4AA2-A244-A73F7A9CF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142493"/>
              </p:ext>
            </p:extLst>
          </p:nvPr>
        </p:nvGraphicFramePr>
        <p:xfrm>
          <a:off x="1357939" y="1286789"/>
          <a:ext cx="8654712" cy="197889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92000">
                  <a:extLst>
                    <a:ext uri="{9D8B030D-6E8A-4147-A177-3AD203B41FA5}">
                      <a16:colId xmlns:a16="http://schemas.microsoft.com/office/drawing/2014/main" val="4008848342"/>
                    </a:ext>
                  </a:extLst>
                </a:gridCol>
                <a:gridCol w="3788183">
                  <a:extLst>
                    <a:ext uri="{9D8B030D-6E8A-4147-A177-3AD203B41FA5}">
                      <a16:colId xmlns:a16="http://schemas.microsoft.com/office/drawing/2014/main" val="3764346450"/>
                    </a:ext>
                  </a:extLst>
                </a:gridCol>
                <a:gridCol w="3174529">
                  <a:extLst>
                    <a:ext uri="{9D8B030D-6E8A-4147-A177-3AD203B41FA5}">
                      <a16:colId xmlns:a16="http://schemas.microsoft.com/office/drawing/2014/main" val="1885835517"/>
                    </a:ext>
                  </a:extLst>
                </a:gridCol>
              </a:tblGrid>
              <a:tr h="335934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Types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Characteristics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Contents of exams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44030515"/>
                  </a:ext>
                </a:extLst>
              </a:tr>
              <a:tr h="66208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Selection of entrants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Applicants may not apply to full-time courses.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marL="180975" indent="-180975" algn="l" fontAlgn="ctr">
                        <a:lnSpc>
                          <a:spcPct val="100000"/>
                        </a:lnSpc>
                      </a:pP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 interview </a:t>
                      </a:r>
                      <a:b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(some schools require a basic academic skills exam and an essay)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26774035"/>
                  </a:ext>
                </a:extLst>
              </a:tr>
              <a:tr h="98087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Second selection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Conducted when the number of applicants is not enough.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370752"/>
                  </a:ext>
                </a:extLst>
              </a:tr>
            </a:tbl>
          </a:graphicData>
        </a:graphic>
      </p:graphicFrame>
      <p:graphicFrame>
        <p:nvGraphicFramePr>
          <p:cNvPr id="3" name="表 4">
            <a:extLst>
              <a:ext uri="{FF2B5EF4-FFF2-40B4-BE49-F238E27FC236}">
                <a16:creationId xmlns:a16="http://schemas.microsoft.com/office/drawing/2014/main" id="{3DF1DD72-DD6E-4BC6-8602-C76EAC397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761011"/>
              </p:ext>
            </p:extLst>
          </p:nvPr>
        </p:nvGraphicFramePr>
        <p:xfrm>
          <a:off x="1409592" y="4526431"/>
          <a:ext cx="8613128" cy="25789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8684">
                  <a:extLst>
                    <a:ext uri="{9D8B030D-6E8A-4147-A177-3AD203B41FA5}">
                      <a16:colId xmlns:a16="http://schemas.microsoft.com/office/drawing/2014/main" val="2250434166"/>
                    </a:ext>
                  </a:extLst>
                </a:gridCol>
                <a:gridCol w="4019115">
                  <a:extLst>
                    <a:ext uri="{9D8B030D-6E8A-4147-A177-3AD203B41FA5}">
                      <a16:colId xmlns:a16="http://schemas.microsoft.com/office/drawing/2014/main" val="268732571"/>
                    </a:ext>
                  </a:extLst>
                </a:gridCol>
                <a:gridCol w="3065329">
                  <a:extLst>
                    <a:ext uri="{9D8B030D-6E8A-4147-A177-3AD203B41FA5}">
                      <a16:colId xmlns:a16="http://schemas.microsoft.com/office/drawing/2014/main" val="2706528353"/>
                    </a:ext>
                  </a:extLst>
                </a:gridCol>
              </a:tblGrid>
              <a:tr h="328373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Types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altLang="ja-JP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Characteristics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altLang="ja-JP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Contents of exams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>
                    <a:solidFill>
                      <a:srgbClr val="00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070291"/>
                  </a:ext>
                </a:extLst>
              </a:tr>
              <a:tr h="64873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First selection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Applicants may not apply to full-time or part-time courses.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marL="72000" lvl="0" algn="l" fontAlgn="ctr">
                        <a:lnSpc>
                          <a:spcPct val="100000"/>
                        </a:lnSpc>
                      </a:pP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Successful applicants are chosen by a school transcript and a personal statement.  If needed, an essay and an interview may be conducted.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10882805"/>
                  </a:ext>
                </a:extLst>
              </a:tr>
              <a:tr h="160181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Second selection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Applicants may apply to after receiving the results of full-time or part-time courses.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119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2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013217" y="294649"/>
            <a:ext cx="9233867" cy="689909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9F7BF5E5-BD53-2D66-0580-BFE76A9C4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421003"/>
              </p:ext>
            </p:extLst>
          </p:nvPr>
        </p:nvGraphicFramePr>
        <p:xfrm>
          <a:off x="1261206" y="1377678"/>
          <a:ext cx="8748000" cy="5569221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910207413"/>
                    </a:ext>
                  </a:extLst>
                </a:gridCol>
                <a:gridCol w="7128000">
                  <a:extLst>
                    <a:ext uri="{9D8B030D-6E8A-4147-A177-3AD203B41FA5}">
                      <a16:colId xmlns:a16="http://schemas.microsoft.com/office/drawing/2014/main" val="3142313478"/>
                    </a:ext>
                  </a:extLst>
                </a:gridCol>
              </a:tblGrid>
              <a:tr h="13923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="1" spc="0" baseline="0" dirty="0">
                          <a:solidFill>
                            <a:prstClr val="black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Eligibility</a:t>
                      </a:r>
                      <a:endParaRPr kumimoji="1" lang="ja-JP" altLang="en-US" sz="1800" spc="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Foreign national students who are the residents of Aichi Prefecture with their guardians and have transferred to a Japanese elementary school as fourth grade or above</a:t>
                      </a:r>
                      <a:r>
                        <a:rPr kumimoji="1" lang="ja-JP" altLang="en-US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(Must be less than 6 years after entering Japan)</a:t>
                      </a: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3104718314"/>
                  </a:ext>
                </a:extLst>
              </a:tr>
              <a:tr h="10710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Subjects for Examination</a:t>
                      </a:r>
                      <a:endParaRPr kumimoji="1" lang="ja-JP" altLang="en-US" sz="1800" spc="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271463" indent="-185738">
                        <a:lnSpc>
                          <a:spcPct val="100000"/>
                        </a:lnSpc>
                      </a:pPr>
                      <a:r>
                        <a:rPr kumimoji="1" lang="ja-JP" altLang="en-US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・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 academic test with Hiragana that includes</a:t>
                      </a:r>
                      <a:b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Japanese, Mathematics and English</a:t>
                      </a:r>
                    </a:p>
                    <a:p>
                      <a:pPr marL="271463" indent="-185738">
                        <a:lnSpc>
                          <a:spcPct val="100000"/>
                        </a:lnSpc>
                      </a:pPr>
                      <a:r>
                        <a:rPr kumimoji="1" lang="ja-JP" altLang="en-US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・</a:t>
                      </a:r>
                      <a:r>
                        <a:rPr kumimoji="1" lang="es-ES_tradnl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Interview</a:t>
                      </a: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3056310914"/>
                  </a:ext>
                </a:extLst>
              </a:tr>
              <a:tr h="7497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Date of the exam</a:t>
                      </a:r>
                      <a:endParaRPr kumimoji="1" lang="ja-JP" altLang="en-US" sz="1800" spc="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</a:pPr>
                      <a:r>
                        <a:rPr kumimoji="1" lang="es-ES_tradnl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Thursday, February 6th, 2025</a:t>
                      </a:r>
                      <a:endParaRPr kumimoji="1" lang="ja-JP" altLang="en-US" sz="1800" spc="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2454958284"/>
                  </a:ext>
                </a:extLst>
              </a:tr>
              <a:tr h="2356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Applicable Schools</a:t>
                      </a: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</a:pP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Nagoya Minami High School, Komaki High School,</a:t>
                      </a:r>
                      <a:b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Higashiura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High School,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Koromodai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High School, </a:t>
                      </a:r>
                      <a:b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Anjo Minami High School, Mito Aoba High School,</a:t>
                      </a:r>
                      <a:b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Toyota High School of Technology, </a:t>
                      </a:r>
                      <a:b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Toyokawa Toyota High School of Technology, </a:t>
                      </a:r>
                      <a:b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Iwakura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Sogo High School,</a:t>
                      </a:r>
                      <a:r>
                        <a:rPr kumimoji="1" lang="ja-JP" altLang="en-US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Nakagawa Seiwa High School,</a:t>
                      </a:r>
                      <a:b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Chiryu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High School, Toyohashi Nishi High School</a:t>
                      </a:r>
                      <a:endParaRPr kumimoji="1" lang="ja-JP" altLang="en-US" sz="1800" spc="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1773001801"/>
                  </a:ext>
                </a:extLst>
              </a:tr>
            </a:tbl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61206" y="440623"/>
            <a:ext cx="8760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542925"/>
            <a:r>
              <a:rPr kumimoji="1" lang="ja-JP" altLang="en-US" sz="28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kumimoji="1"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Selective examination for foreign students etc. at public high school</a:t>
            </a:r>
            <a:endParaRPr kumimoji="1" lang="ja-JP" altLang="en-US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22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85844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1DF64F8-640B-4E89-91A4-A0A9BABD5C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23</a:t>
            </a:fld>
            <a:r>
              <a:rPr lang="ja-JP" altLang="en-US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ECA4C915-724F-4C99-8011-4441A26A1EE0}"/>
              </a:ext>
            </a:extLst>
          </p:cNvPr>
          <p:cNvSpPr/>
          <p:nvPr/>
        </p:nvSpPr>
        <p:spPr>
          <a:xfrm>
            <a:off x="1013216" y="294649"/>
            <a:ext cx="9233867" cy="689909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9A1F013-6FDB-49CE-AD8E-EF8028C31646}"/>
              </a:ext>
            </a:extLst>
          </p:cNvPr>
          <p:cNvSpPr txBox="1"/>
          <p:nvPr/>
        </p:nvSpPr>
        <p:spPr>
          <a:xfrm>
            <a:off x="1075076" y="700230"/>
            <a:ext cx="91016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5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 </a:t>
            </a:r>
            <a:r>
              <a:rPr kumimoji="1" lang="en-US" altLang="ja-JP" sz="2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Types of entrance exams for Flexible High Schools</a:t>
            </a:r>
            <a:endParaRPr kumimoji="1" lang="ja-JP" altLang="en-US" sz="25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1250B8-E974-4DD0-B14B-37961107924E}"/>
              </a:ext>
            </a:extLst>
          </p:cNvPr>
          <p:cNvSpPr txBox="1"/>
          <p:nvPr/>
        </p:nvSpPr>
        <p:spPr>
          <a:xfrm>
            <a:off x="1203638" y="5633973"/>
            <a:ext cx="6899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kumimoji="1" lang="ja-JP" altLang="en-US" sz="2100" dirty="0"/>
              <a:t>● </a:t>
            </a:r>
            <a:r>
              <a:rPr kumimoji="1" lang="en-US" altLang="ja-JP" sz="2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Changing courses and taking classes in different courses are not allowed in the middle of the school years (terms). </a:t>
            </a:r>
            <a:br>
              <a:rPr kumimoji="1" lang="en-US" altLang="ja-JP" sz="2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Please choose courses carefully.</a:t>
            </a:r>
            <a:endParaRPr kumimoji="1" lang="ja-JP" altLang="en-US" sz="21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BEE4EEB5-69B8-4B26-A07C-3D8BA5652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561837"/>
              </p:ext>
            </p:extLst>
          </p:nvPr>
        </p:nvGraphicFramePr>
        <p:xfrm>
          <a:off x="1163199" y="1223449"/>
          <a:ext cx="8875512" cy="4259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000">
                  <a:extLst>
                    <a:ext uri="{9D8B030D-6E8A-4147-A177-3AD203B41FA5}">
                      <a16:colId xmlns:a16="http://schemas.microsoft.com/office/drawing/2014/main" val="3250945523"/>
                    </a:ext>
                  </a:extLst>
                </a:gridCol>
                <a:gridCol w="6319512">
                  <a:extLst>
                    <a:ext uri="{9D8B030D-6E8A-4147-A177-3AD203B41FA5}">
                      <a16:colId xmlns:a16="http://schemas.microsoft.com/office/drawing/2014/main" val="709443601"/>
                    </a:ext>
                  </a:extLst>
                </a:gridCol>
              </a:tblGrid>
              <a:tr h="48471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3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Types</a:t>
                      </a:r>
                      <a:endParaRPr lang="ja-JP" altLang="en-US" sz="23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3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Contents of exams</a:t>
                      </a:r>
                      <a:endParaRPr lang="ja-JP" altLang="en-US" sz="23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84300273"/>
                  </a:ext>
                </a:extLst>
              </a:tr>
              <a:tr h="150817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Full-time</a:t>
                      </a: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Credit System</a:t>
                      </a: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ja-JP" altLang="en-US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（</a:t>
                      </a:r>
                      <a:r>
                        <a:rPr lang="es-ES_tradnl" altLang="ja-JP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Special Selection</a:t>
                      </a:r>
                      <a:r>
                        <a:rPr lang="ja-JP" altLang="en-US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）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00000"/>
                        </a:lnSpc>
                      </a:pPr>
                      <a:r>
                        <a:rPr lang="es-ES_tradnl" altLang="ja-JP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Conduct an interview.</a:t>
                      </a:r>
                      <a:br>
                        <a:rPr lang="ja-JP" altLang="en-US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lang="en-US" altLang="ja-JP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Choose one from an essay, a basic academic skills exam, and a presentation.</a:t>
                      </a:r>
                      <a:endParaRPr lang="ja-JP" alt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0642088"/>
                  </a:ext>
                </a:extLst>
              </a:tr>
              <a:tr h="11330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Part-</a:t>
                      </a:r>
                      <a:r>
                        <a:rPr lang="en-US" altLang="ja-JP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</a:t>
                      </a:r>
                      <a:r>
                        <a:rPr lang="es-ES_tradnl" altLang="ja-JP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ime </a:t>
                      </a: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Day Course</a:t>
                      </a:r>
                      <a:endParaRPr lang="ja-JP" alt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00000"/>
                        </a:lnSpc>
                      </a:pPr>
                      <a:r>
                        <a:rPr lang="es-ES_tradnl" altLang="ja-JP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Conduct an interview.</a:t>
                      </a:r>
                      <a:br>
                        <a:rPr lang="ja-JP" altLang="en-US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lang="en-US" altLang="ja-JP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One or both of an essay and a basic academic skills exam.</a:t>
                      </a:r>
                      <a:endParaRPr lang="ja-JP" alt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8801753"/>
                  </a:ext>
                </a:extLst>
              </a:tr>
              <a:tr h="11330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3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Correspondence</a:t>
                      </a:r>
                      <a:endParaRPr lang="ja-JP" altLang="en-US" sz="2300" b="0" i="0" u="none" strike="noStrike" spc="-100" baseline="0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00000"/>
                        </a:lnSpc>
                      </a:pPr>
                      <a:r>
                        <a:rPr lang="en-US" altLang="ja-JP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One, two, all, or none of the following : an interview, an essay, and a basic academic skills exam..</a:t>
                      </a:r>
                      <a:endParaRPr lang="ja-JP" alt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83092511"/>
                  </a:ext>
                </a:extLst>
              </a:tr>
            </a:tbl>
          </a:graphicData>
        </a:graphic>
      </p:graphicFrame>
      <p:pic>
        <p:nvPicPr>
          <p:cNvPr id="20" name="図 19">
            <a:extLst>
              <a:ext uri="{FF2B5EF4-FFF2-40B4-BE49-F238E27FC236}">
                <a16:creationId xmlns:a16="http://schemas.microsoft.com/office/drawing/2014/main" id="{E90AE7EB-EE37-4701-84A9-C6FE775FA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336" y="5482507"/>
            <a:ext cx="1925341" cy="161969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EFB1D90-674E-4310-ACAB-3056E4112B53}"/>
              </a:ext>
            </a:extLst>
          </p:cNvPr>
          <p:cNvSpPr txBox="1"/>
          <p:nvPr/>
        </p:nvSpPr>
        <p:spPr>
          <a:xfrm>
            <a:off x="8399454" y="5803251"/>
            <a:ext cx="162910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s-ES_tradnl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Flexible High School</a:t>
            </a:r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959580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609600" y="300831"/>
            <a:ext cx="9963807" cy="689909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ECD8143B-55F5-CABC-252B-3D06D42E6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337418"/>
              </p:ext>
            </p:extLst>
          </p:nvPr>
        </p:nvGraphicFramePr>
        <p:xfrm>
          <a:off x="724364" y="967488"/>
          <a:ext cx="9656759" cy="5706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862">
                  <a:extLst>
                    <a:ext uri="{9D8B030D-6E8A-4147-A177-3AD203B41FA5}">
                      <a16:colId xmlns:a16="http://schemas.microsoft.com/office/drawing/2014/main" val="1875635956"/>
                    </a:ext>
                  </a:extLst>
                </a:gridCol>
                <a:gridCol w="1917424">
                  <a:extLst>
                    <a:ext uri="{9D8B030D-6E8A-4147-A177-3AD203B41FA5}">
                      <a16:colId xmlns:a16="http://schemas.microsoft.com/office/drawing/2014/main" val="4105484560"/>
                    </a:ext>
                  </a:extLst>
                </a:gridCol>
                <a:gridCol w="2543175">
                  <a:extLst>
                    <a:ext uri="{9D8B030D-6E8A-4147-A177-3AD203B41FA5}">
                      <a16:colId xmlns:a16="http://schemas.microsoft.com/office/drawing/2014/main" val="4020748869"/>
                    </a:ext>
                  </a:extLst>
                </a:gridCol>
                <a:gridCol w="3018298">
                  <a:extLst>
                    <a:ext uri="{9D8B030D-6E8A-4147-A177-3AD203B41FA5}">
                      <a16:colId xmlns:a16="http://schemas.microsoft.com/office/drawing/2014/main" val="3710741550"/>
                    </a:ext>
                  </a:extLst>
                </a:gridCol>
              </a:tblGrid>
              <a:tr h="5584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Types</a:t>
                      </a:r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180975">
                        <a:tabLst>
                          <a:tab pos="1616075" algn="l"/>
                          <a:tab pos="2867025" algn="l"/>
                          <a:tab pos="4121150" algn="l"/>
                          <a:tab pos="5287963" algn="l"/>
                          <a:tab pos="6546850" algn="l"/>
                        </a:tabLst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／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15	2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／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	2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／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15	3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／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	3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／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15	3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／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31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CECFF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CEC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72264"/>
                  </a:ext>
                </a:extLst>
              </a:tr>
              <a:tr h="88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700" spc="-3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Full-time course  General selection</a:t>
                      </a:r>
                      <a:endParaRPr kumimoji="1" lang="ja-JP" altLang="en-US" sz="1700" spc="-3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368103"/>
                  </a:ext>
                </a:extLst>
              </a:tr>
              <a:tr h="10874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700" b="1" spc="-3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Selective examination</a:t>
                      </a:r>
                      <a:br>
                        <a:rPr kumimoji="1" lang="en-US" altLang="ja-JP" sz="1700" b="1" spc="-3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700" b="1" spc="-3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for foreign students etc. </a:t>
                      </a:r>
                      <a:endParaRPr kumimoji="1" lang="ja-JP" altLang="en-US" sz="1700" spc="-3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29272"/>
                  </a:ext>
                </a:extLst>
              </a:tr>
              <a:tr h="8824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700" spc="-3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Part-time course  Selection of entrants</a:t>
                      </a:r>
                      <a:endParaRPr kumimoji="1" lang="ja-JP" altLang="en-US" sz="1700" spc="-3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972248"/>
                  </a:ext>
                </a:extLst>
              </a:tr>
              <a:tr h="10874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700" spc="-3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Correspondence course  Selection of entrants   First selection</a:t>
                      </a:r>
                      <a:endParaRPr kumimoji="1" lang="ja-JP" altLang="en-US" sz="1700" spc="-3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258785"/>
                  </a:ext>
                </a:extLst>
              </a:tr>
              <a:tr h="10874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700" spc="-3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Correspondence course  Selection of entrants   Second selection</a:t>
                      </a:r>
                      <a:endParaRPr kumimoji="1" lang="ja-JP" altLang="en-US" sz="1700" spc="-3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132045"/>
                  </a:ext>
                </a:extLst>
              </a:tr>
            </a:tbl>
          </a:graphicData>
        </a:graphic>
      </p:graphicFrame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24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0D3DAFD4-A809-0B9D-EBA0-33697A0C4EF1}"/>
              </a:ext>
            </a:extLst>
          </p:cNvPr>
          <p:cNvCxnSpPr>
            <a:cxnSpLocks/>
          </p:cNvCxnSpPr>
          <p:nvPr/>
        </p:nvCxnSpPr>
        <p:spPr>
          <a:xfrm>
            <a:off x="724364" y="6906137"/>
            <a:ext cx="864000" cy="0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星: 5 pt 104">
            <a:extLst>
              <a:ext uri="{FF2B5EF4-FFF2-40B4-BE49-F238E27FC236}">
                <a16:creationId xmlns:a16="http://schemas.microsoft.com/office/drawing/2014/main" id="{66D1A479-6C2F-F245-2E7F-5C248BDFEC1A}"/>
              </a:ext>
            </a:extLst>
          </p:cNvPr>
          <p:cNvSpPr>
            <a:spLocks noChangeAspect="1"/>
          </p:cNvSpPr>
          <p:nvPr/>
        </p:nvSpPr>
        <p:spPr>
          <a:xfrm>
            <a:off x="4116944" y="6696536"/>
            <a:ext cx="360000" cy="360000"/>
          </a:xfrm>
          <a:prstGeom prst="star5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6" name="スマイル 105">
            <a:extLst>
              <a:ext uri="{FF2B5EF4-FFF2-40B4-BE49-F238E27FC236}">
                <a16:creationId xmlns:a16="http://schemas.microsoft.com/office/drawing/2014/main" id="{8B300EC4-7569-3BDC-919E-05EAF79C4ACA}"/>
              </a:ext>
            </a:extLst>
          </p:cNvPr>
          <p:cNvSpPr/>
          <p:nvPr/>
        </p:nvSpPr>
        <p:spPr>
          <a:xfrm>
            <a:off x="7074506" y="6726137"/>
            <a:ext cx="360000" cy="360000"/>
          </a:xfrm>
          <a:prstGeom prst="smileyFac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EE224903-1315-EE8C-70B2-F92B487EE821}"/>
              </a:ext>
            </a:extLst>
          </p:cNvPr>
          <p:cNvSpPr txBox="1"/>
          <p:nvPr/>
        </p:nvSpPr>
        <p:spPr>
          <a:xfrm>
            <a:off x="1564747" y="6739594"/>
            <a:ext cx="2448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s-ES_tradnl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Application period</a:t>
            </a:r>
            <a:endParaRPr kumimoji="1" lang="ja-JP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AD8D4FB5-F256-8FA0-3A63-DCF14DA3DB61}"/>
              </a:ext>
            </a:extLst>
          </p:cNvPr>
          <p:cNvSpPr txBox="1"/>
          <p:nvPr/>
        </p:nvSpPr>
        <p:spPr>
          <a:xfrm>
            <a:off x="7434505" y="6656844"/>
            <a:ext cx="2946618" cy="5850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Announcement of </a:t>
            </a:r>
            <a:br>
              <a:rPr kumimoji="1"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the successful applicants</a:t>
            </a:r>
            <a:endParaRPr kumimoji="1" lang="ja-JP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151965BC-7CB4-5284-D944-D5608322A2C0}"/>
              </a:ext>
            </a:extLst>
          </p:cNvPr>
          <p:cNvSpPr txBox="1"/>
          <p:nvPr/>
        </p:nvSpPr>
        <p:spPr>
          <a:xfrm>
            <a:off x="4458956" y="6739594"/>
            <a:ext cx="2556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s-ES_tradnl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Exam and interview</a:t>
            </a:r>
            <a:endParaRPr kumimoji="1" lang="ja-JP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127" name="グループ化 126">
            <a:extLst>
              <a:ext uri="{FF2B5EF4-FFF2-40B4-BE49-F238E27FC236}">
                <a16:creationId xmlns:a16="http://schemas.microsoft.com/office/drawing/2014/main" id="{22DB4C9C-A1D7-71AF-C5B2-ABBDAB52E0F8}"/>
              </a:ext>
            </a:extLst>
          </p:cNvPr>
          <p:cNvGrpSpPr/>
          <p:nvPr/>
        </p:nvGrpSpPr>
        <p:grpSpPr>
          <a:xfrm>
            <a:off x="4286968" y="2833422"/>
            <a:ext cx="1509147" cy="360000"/>
            <a:chOff x="4003442" y="1936698"/>
            <a:chExt cx="1509147" cy="360000"/>
          </a:xfrm>
          <a:solidFill>
            <a:schemeClr val="accent2"/>
          </a:solidFill>
        </p:grpSpPr>
        <p:cxnSp>
          <p:nvCxnSpPr>
            <p:cNvPr id="128" name="直線矢印コネクタ 127">
              <a:extLst>
                <a:ext uri="{FF2B5EF4-FFF2-40B4-BE49-F238E27FC236}">
                  <a16:creationId xmlns:a16="http://schemas.microsoft.com/office/drawing/2014/main" id="{424BA510-322C-BCE5-60B5-87BC84C82D6B}"/>
                </a:ext>
              </a:extLst>
            </p:cNvPr>
            <p:cNvCxnSpPr>
              <a:cxnSpLocks/>
            </p:cNvCxnSpPr>
            <p:nvPr/>
          </p:nvCxnSpPr>
          <p:spPr>
            <a:xfrm>
              <a:off x="4003442" y="2116698"/>
              <a:ext cx="720000" cy="0"/>
            </a:xfrm>
            <a:prstGeom prst="straightConnector1">
              <a:avLst/>
            </a:prstGeom>
            <a:grpFill/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星: 5 pt 128">
              <a:extLst>
                <a:ext uri="{FF2B5EF4-FFF2-40B4-BE49-F238E27FC236}">
                  <a16:creationId xmlns:a16="http://schemas.microsoft.com/office/drawing/2014/main" id="{504EB9CB-C1A2-32CE-94A2-A29EDE5E9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1037" y="1936698"/>
              <a:ext cx="360000" cy="360000"/>
            </a:xfrm>
            <a:prstGeom prst="star5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0" name="スマイル 129">
              <a:extLst>
                <a:ext uri="{FF2B5EF4-FFF2-40B4-BE49-F238E27FC236}">
                  <a16:creationId xmlns:a16="http://schemas.microsoft.com/office/drawing/2014/main" id="{6246C5D4-3A9F-7215-6471-D5C14B945D14}"/>
                </a:ext>
              </a:extLst>
            </p:cNvPr>
            <p:cNvSpPr/>
            <p:nvPr/>
          </p:nvSpPr>
          <p:spPr>
            <a:xfrm>
              <a:off x="5152589" y="1936698"/>
              <a:ext cx="360000" cy="360000"/>
            </a:xfrm>
            <a:prstGeom prst="smileyFac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121" name="グループ化 120">
            <a:extLst>
              <a:ext uri="{FF2B5EF4-FFF2-40B4-BE49-F238E27FC236}">
                <a16:creationId xmlns:a16="http://schemas.microsoft.com/office/drawing/2014/main" id="{D8C13E69-47DC-1A6A-507B-B236D66F71FA}"/>
              </a:ext>
            </a:extLst>
          </p:cNvPr>
          <p:cNvGrpSpPr/>
          <p:nvPr/>
        </p:nvGrpSpPr>
        <p:grpSpPr>
          <a:xfrm>
            <a:off x="5043768" y="1806731"/>
            <a:ext cx="3129721" cy="368184"/>
            <a:chOff x="5212209" y="2584138"/>
            <a:chExt cx="3129721" cy="368184"/>
          </a:xfrm>
        </p:grpSpPr>
        <p:cxnSp>
          <p:nvCxnSpPr>
            <p:cNvPr id="117" name="直線矢印コネクタ 116">
              <a:extLst>
                <a:ext uri="{FF2B5EF4-FFF2-40B4-BE49-F238E27FC236}">
                  <a16:creationId xmlns:a16="http://schemas.microsoft.com/office/drawing/2014/main" id="{85984733-6435-342C-BECD-7F68A8AA3660}"/>
                </a:ext>
              </a:extLst>
            </p:cNvPr>
            <p:cNvCxnSpPr>
              <a:cxnSpLocks/>
            </p:cNvCxnSpPr>
            <p:nvPr/>
          </p:nvCxnSpPr>
          <p:spPr>
            <a:xfrm>
              <a:off x="5212209" y="2764138"/>
              <a:ext cx="1029156" cy="8184"/>
            </a:xfrm>
            <a:prstGeom prst="straightConnector1">
              <a:avLst/>
            </a:prstGeom>
            <a:ln w="7620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星: 5 pt 117">
              <a:extLst>
                <a:ext uri="{FF2B5EF4-FFF2-40B4-BE49-F238E27FC236}">
                  <a16:creationId xmlns:a16="http://schemas.microsoft.com/office/drawing/2014/main" id="{F77C2B6E-AAAE-A7C3-3E98-C113D9312D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36469" y="2584138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9" name="スマイル 118">
              <a:extLst>
                <a:ext uri="{FF2B5EF4-FFF2-40B4-BE49-F238E27FC236}">
                  <a16:creationId xmlns:a16="http://schemas.microsoft.com/office/drawing/2014/main" id="{E8A9D3F6-BBF5-B4BB-BE51-D3D715A734C4}"/>
                </a:ext>
              </a:extLst>
            </p:cNvPr>
            <p:cNvSpPr/>
            <p:nvPr/>
          </p:nvSpPr>
          <p:spPr>
            <a:xfrm>
              <a:off x="7981930" y="2592322"/>
              <a:ext cx="360000" cy="360000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120" name="星: 5 pt 119">
              <a:extLst>
                <a:ext uri="{FF2B5EF4-FFF2-40B4-BE49-F238E27FC236}">
                  <a16:creationId xmlns:a16="http://schemas.microsoft.com/office/drawing/2014/main" id="{4E789D56-6394-6B20-CE4A-93CBE177BE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2425" y="2584138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23" name="グループ化 122">
            <a:extLst>
              <a:ext uri="{FF2B5EF4-FFF2-40B4-BE49-F238E27FC236}">
                <a16:creationId xmlns:a16="http://schemas.microsoft.com/office/drawing/2014/main" id="{50A7AC4B-D233-9D85-4F27-86D825C8E05C}"/>
              </a:ext>
            </a:extLst>
          </p:cNvPr>
          <p:cNvGrpSpPr/>
          <p:nvPr/>
        </p:nvGrpSpPr>
        <p:grpSpPr>
          <a:xfrm>
            <a:off x="4674117" y="3834074"/>
            <a:ext cx="1665063" cy="360000"/>
            <a:chOff x="3950892" y="1936698"/>
            <a:chExt cx="1665063" cy="360000"/>
          </a:xfrm>
        </p:grpSpPr>
        <p:cxnSp>
          <p:nvCxnSpPr>
            <p:cNvPr id="124" name="直線矢印コネクタ 123">
              <a:extLst>
                <a:ext uri="{FF2B5EF4-FFF2-40B4-BE49-F238E27FC236}">
                  <a16:creationId xmlns:a16="http://schemas.microsoft.com/office/drawing/2014/main" id="{833D2F00-1B84-F485-913A-1D99577F527D}"/>
                </a:ext>
              </a:extLst>
            </p:cNvPr>
            <p:cNvCxnSpPr>
              <a:cxnSpLocks/>
            </p:cNvCxnSpPr>
            <p:nvPr/>
          </p:nvCxnSpPr>
          <p:spPr>
            <a:xfrm>
              <a:off x="3950892" y="2116698"/>
              <a:ext cx="792000" cy="0"/>
            </a:xfrm>
            <a:prstGeom prst="straightConnector1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星: 5 pt 124">
              <a:extLst>
                <a:ext uri="{FF2B5EF4-FFF2-40B4-BE49-F238E27FC236}">
                  <a16:creationId xmlns:a16="http://schemas.microsoft.com/office/drawing/2014/main" id="{CF80E79F-C4E4-158B-5D69-F527D9D66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2873" y="1936698"/>
              <a:ext cx="360000" cy="360000"/>
            </a:xfrm>
            <a:prstGeom prst="star5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6" name="スマイル 125">
              <a:extLst>
                <a:ext uri="{FF2B5EF4-FFF2-40B4-BE49-F238E27FC236}">
                  <a16:creationId xmlns:a16="http://schemas.microsoft.com/office/drawing/2014/main" id="{3BC8A8B9-877F-FD62-756B-D6ED00AFAE9A}"/>
                </a:ext>
              </a:extLst>
            </p:cNvPr>
            <p:cNvSpPr/>
            <p:nvPr/>
          </p:nvSpPr>
          <p:spPr>
            <a:xfrm>
              <a:off x="5255955" y="1936698"/>
              <a:ext cx="360000" cy="360000"/>
            </a:xfrm>
            <a:prstGeom prst="smileyFac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132" name="グループ化 131">
            <a:extLst>
              <a:ext uri="{FF2B5EF4-FFF2-40B4-BE49-F238E27FC236}">
                <a16:creationId xmlns:a16="http://schemas.microsoft.com/office/drawing/2014/main" id="{46DC2556-E1AE-29D5-4304-7A27E7C20B58}"/>
              </a:ext>
            </a:extLst>
          </p:cNvPr>
          <p:cNvGrpSpPr/>
          <p:nvPr/>
        </p:nvGrpSpPr>
        <p:grpSpPr>
          <a:xfrm>
            <a:off x="3071201" y="4934530"/>
            <a:ext cx="1519657" cy="360000"/>
            <a:chOff x="3751199" y="1936698"/>
            <a:chExt cx="1519657" cy="360000"/>
          </a:xfrm>
          <a:solidFill>
            <a:schemeClr val="accent6"/>
          </a:solidFill>
        </p:grpSpPr>
        <p:cxnSp>
          <p:nvCxnSpPr>
            <p:cNvPr id="133" name="直線矢印コネクタ 132">
              <a:extLst>
                <a:ext uri="{FF2B5EF4-FFF2-40B4-BE49-F238E27FC236}">
                  <a16:creationId xmlns:a16="http://schemas.microsoft.com/office/drawing/2014/main" id="{4676565E-7155-6A6A-3010-16D5CF4F64DA}"/>
                </a:ext>
              </a:extLst>
            </p:cNvPr>
            <p:cNvCxnSpPr>
              <a:cxnSpLocks/>
            </p:cNvCxnSpPr>
            <p:nvPr/>
          </p:nvCxnSpPr>
          <p:spPr>
            <a:xfrm>
              <a:off x="3751199" y="2116698"/>
              <a:ext cx="720000" cy="0"/>
            </a:xfrm>
            <a:prstGeom prst="straightConnector1">
              <a:avLst/>
            </a:prstGeom>
            <a:grpFill/>
            <a:ln w="762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星: 5 pt 133">
              <a:extLst>
                <a:ext uri="{FF2B5EF4-FFF2-40B4-BE49-F238E27FC236}">
                  <a16:creationId xmlns:a16="http://schemas.microsoft.com/office/drawing/2014/main" id="{690B8CD8-88AA-7A58-6754-2FAC91102F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0835" y="1936698"/>
              <a:ext cx="360000" cy="360000"/>
            </a:xfrm>
            <a:prstGeom prst="star5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5" name="スマイル 134">
              <a:extLst>
                <a:ext uri="{FF2B5EF4-FFF2-40B4-BE49-F238E27FC236}">
                  <a16:creationId xmlns:a16="http://schemas.microsoft.com/office/drawing/2014/main" id="{62C6CCE9-938C-A95F-B78D-0054977638E5}"/>
                </a:ext>
              </a:extLst>
            </p:cNvPr>
            <p:cNvSpPr/>
            <p:nvPr/>
          </p:nvSpPr>
          <p:spPr>
            <a:xfrm>
              <a:off x="4910856" y="1936698"/>
              <a:ext cx="360000" cy="360000"/>
            </a:xfrm>
            <a:prstGeom prst="smileyFac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8396B7D-BAE5-632A-17AE-A56C90D801EA}"/>
              </a:ext>
            </a:extLst>
          </p:cNvPr>
          <p:cNvGrpSpPr/>
          <p:nvPr/>
        </p:nvGrpSpPr>
        <p:grpSpPr>
          <a:xfrm>
            <a:off x="7974915" y="5986345"/>
            <a:ext cx="1477617" cy="360000"/>
            <a:chOff x="7974915" y="5893581"/>
            <a:chExt cx="1477617" cy="360000"/>
          </a:xfrm>
        </p:grpSpPr>
        <p:cxnSp>
          <p:nvCxnSpPr>
            <p:cNvPr id="137" name="直線矢印コネクタ 136">
              <a:extLst>
                <a:ext uri="{FF2B5EF4-FFF2-40B4-BE49-F238E27FC236}">
                  <a16:creationId xmlns:a16="http://schemas.microsoft.com/office/drawing/2014/main" id="{1CA4F931-61CD-25AE-9CBE-0988DD7BDE77}"/>
                </a:ext>
              </a:extLst>
            </p:cNvPr>
            <p:cNvCxnSpPr>
              <a:cxnSpLocks/>
            </p:cNvCxnSpPr>
            <p:nvPr/>
          </p:nvCxnSpPr>
          <p:spPr>
            <a:xfrm>
              <a:off x="7974915" y="6073581"/>
              <a:ext cx="720000" cy="0"/>
            </a:xfrm>
            <a:prstGeom prst="straightConnector1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星: 5 pt 137">
              <a:extLst>
                <a:ext uri="{FF2B5EF4-FFF2-40B4-BE49-F238E27FC236}">
                  <a16:creationId xmlns:a16="http://schemas.microsoft.com/office/drawing/2014/main" id="{7D4E851B-CE1E-4CDF-26B4-339EB4C73C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92000" y="5893581"/>
              <a:ext cx="360000" cy="360000"/>
            </a:xfrm>
            <a:prstGeom prst="star5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9" name="スマイル 138">
              <a:extLst>
                <a:ext uri="{FF2B5EF4-FFF2-40B4-BE49-F238E27FC236}">
                  <a16:creationId xmlns:a16="http://schemas.microsoft.com/office/drawing/2014/main" id="{C85BA4A6-A1CD-0EA5-1A73-49111BC1D434}"/>
                </a:ext>
              </a:extLst>
            </p:cNvPr>
            <p:cNvSpPr/>
            <p:nvPr/>
          </p:nvSpPr>
          <p:spPr>
            <a:xfrm>
              <a:off x="9092532" y="5893581"/>
              <a:ext cx="360000" cy="360000"/>
            </a:xfrm>
            <a:prstGeom prst="smileyFac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874643" y="436805"/>
            <a:ext cx="96567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5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kumimoji="1" lang="ja-JP" altLang="en-US" sz="2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Entrance exam schedule of Public High Schools 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(image)</a:t>
            </a:r>
            <a:endParaRPr kumimoji="1" lang="ja-JP" altLang="en-US" sz="2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71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1DF64F8-640B-4E89-91A4-A0A9BABD5C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25</a:t>
            </a:fld>
            <a:r>
              <a:rPr lang="ja-JP" altLang="en-US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7A9BC1D8-8A32-41F7-BF81-169A63661529}"/>
              </a:ext>
            </a:extLst>
          </p:cNvPr>
          <p:cNvSpPr/>
          <p:nvPr/>
        </p:nvSpPr>
        <p:spPr>
          <a:xfrm>
            <a:off x="693683" y="78270"/>
            <a:ext cx="9774620" cy="717230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・名古屋大学教育学部付属高等学校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CBC00A-90BE-4A3F-BCF0-14F37DEE9A48}"/>
              </a:ext>
            </a:extLst>
          </p:cNvPr>
          <p:cNvSpPr txBox="1"/>
          <p:nvPr/>
        </p:nvSpPr>
        <p:spPr>
          <a:xfrm>
            <a:off x="726895" y="204534"/>
            <a:ext cx="905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 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Types of entrance exams for National High Schools</a:t>
            </a:r>
            <a:endParaRPr kumimoji="1" lang="ja-JP" altLang="en-US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D236BB-9B61-4129-88E4-71A9B71E1EFA}"/>
              </a:ext>
            </a:extLst>
          </p:cNvPr>
          <p:cNvSpPr txBox="1"/>
          <p:nvPr/>
        </p:nvSpPr>
        <p:spPr>
          <a:xfrm>
            <a:off x="906141" y="637838"/>
            <a:ext cx="9443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dirty="0"/>
              <a:t>● 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Nagoya University School of Education, affiliated Upper and Lower Secondary Schools (Academic year 2024)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6D2BA43-FBB3-486A-8664-636855DCA1B3}"/>
              </a:ext>
            </a:extLst>
          </p:cNvPr>
          <p:cNvSpPr txBox="1"/>
          <p:nvPr/>
        </p:nvSpPr>
        <p:spPr>
          <a:xfrm>
            <a:off x="906142" y="4331141"/>
            <a:ext cx="9443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4638"/>
            <a:r>
              <a:rPr kumimoji="1" lang="ja-JP" altLang="en-US" dirty="0"/>
              <a:t>● 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Senior High School affiliated to Aichi University of Education</a:t>
            </a:r>
            <a:b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(Academic year 2024)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49B41E2C-7AF9-41D6-9C14-4A269EC59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030304"/>
              </p:ext>
            </p:extLst>
          </p:nvPr>
        </p:nvGraphicFramePr>
        <p:xfrm>
          <a:off x="809296" y="1188632"/>
          <a:ext cx="9540000" cy="31381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43404">
                  <a:extLst>
                    <a:ext uri="{9D8B030D-6E8A-4147-A177-3AD203B41FA5}">
                      <a16:colId xmlns:a16="http://schemas.microsoft.com/office/drawing/2014/main" val="3995219302"/>
                    </a:ext>
                  </a:extLst>
                </a:gridCol>
                <a:gridCol w="4330700">
                  <a:extLst>
                    <a:ext uri="{9D8B030D-6E8A-4147-A177-3AD203B41FA5}">
                      <a16:colId xmlns:a16="http://schemas.microsoft.com/office/drawing/2014/main" val="1428729598"/>
                    </a:ext>
                  </a:extLst>
                </a:gridCol>
                <a:gridCol w="3465896">
                  <a:extLst>
                    <a:ext uri="{9D8B030D-6E8A-4147-A177-3AD203B41FA5}">
                      <a16:colId xmlns:a16="http://schemas.microsoft.com/office/drawing/2014/main" val="2483598560"/>
                    </a:ext>
                  </a:extLst>
                </a:gridCol>
              </a:tblGrid>
              <a:tr h="20323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Types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Characteristics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Contents of exams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292179377"/>
                  </a:ext>
                </a:extLst>
              </a:tr>
              <a:tr h="66820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General Selection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600"/>
                        </a:lnSpc>
                      </a:pPr>
                      <a:r>
                        <a:rPr lang="en-US" altLang="ja-JP" sz="1500" b="0" i="0" u="none" strike="noStrike" spc="-4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Conduct an academic achievement exam, an essay, and a group interview. Subjects that do not require exams are screened by a school transcript.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600"/>
                        </a:lnSpc>
                      </a:pPr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Japanese, English, Math, Essay, </a:t>
                      </a:r>
                      <a:r>
                        <a:rPr lang="es-ES_tradnl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 group interview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3069844760"/>
                  </a:ext>
                </a:extLst>
              </a:tr>
              <a:tr h="83243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zh-CN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Returned Overseas Students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600"/>
                        </a:lnSpc>
                      </a:pPr>
                      <a:r>
                        <a:rPr lang="en-US" altLang="ja-JP" sz="1500" b="0" i="0" u="none" strike="noStrike" spc="-4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Applies to students who have resided abroad for 2 years or more and within 2 years of returning to Japan. A school transcript, personal information, and a certificate of residence abroad are required. </a:t>
                      </a:r>
                      <a:endParaRPr lang="ja-JP" altLang="en-US" sz="1500" b="0" i="0" u="none" strike="noStrike" spc="-40" baseline="0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600"/>
                        </a:lnSpc>
                      </a:pPr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Japanese, English, Math, Essay, </a:t>
                      </a:r>
                      <a:r>
                        <a:rPr lang="es-ES_tradnl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 individual interview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642523021"/>
                  </a:ext>
                </a:extLst>
              </a:tr>
              <a:tr h="99666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zh-TW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Special </a:t>
                      </a:r>
                      <a:r>
                        <a:rPr lang="es-ES_tradnl" altLang="ja-JP" sz="15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Recommendation</a:t>
                      </a:r>
                      <a:r>
                        <a:rPr lang="es-ES_tradnl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Selection</a:t>
                      </a:r>
                      <a:endParaRPr lang="zh-TW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600"/>
                        </a:lnSpc>
                      </a:pPr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Applies to students with outstanding grades and personalities. A school transcript, a recommendation from the principal of the junior high school, and a personal statement are required.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600"/>
                        </a:lnSpc>
                      </a:pPr>
                      <a:r>
                        <a:rPr lang="en-US" altLang="ja-JP" sz="1500" b="0" i="0" u="none" strike="noStrike" spc="-4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 document screening (a school transcript, a recommendation from the principal of the junior high school, and a personal statement) and an individual interview</a:t>
                      </a:r>
                      <a:endParaRPr lang="ja-JP" altLang="en-US" sz="1500" b="0" i="0" u="none" strike="noStrike" spc="-40" baseline="0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3459187980"/>
                  </a:ext>
                </a:extLst>
              </a:tr>
            </a:tbl>
          </a:graphicData>
        </a:graphic>
      </p:graphicFrame>
      <p:graphicFrame>
        <p:nvGraphicFramePr>
          <p:cNvPr id="4" name="表 5">
            <a:extLst>
              <a:ext uri="{FF2B5EF4-FFF2-40B4-BE49-F238E27FC236}">
                <a16:creationId xmlns:a16="http://schemas.microsoft.com/office/drawing/2014/main" id="{CFBCAA6A-4C0F-4C06-B402-B36FBDC10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294595"/>
              </p:ext>
            </p:extLst>
          </p:nvPr>
        </p:nvGraphicFramePr>
        <p:xfrm>
          <a:off x="821245" y="4902412"/>
          <a:ext cx="9540000" cy="22364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50537">
                  <a:extLst>
                    <a:ext uri="{9D8B030D-6E8A-4147-A177-3AD203B41FA5}">
                      <a16:colId xmlns:a16="http://schemas.microsoft.com/office/drawing/2014/main" val="1158603553"/>
                    </a:ext>
                  </a:extLst>
                </a:gridCol>
                <a:gridCol w="4911058">
                  <a:extLst>
                    <a:ext uri="{9D8B030D-6E8A-4147-A177-3AD203B41FA5}">
                      <a16:colId xmlns:a16="http://schemas.microsoft.com/office/drawing/2014/main" val="142726001"/>
                    </a:ext>
                  </a:extLst>
                </a:gridCol>
                <a:gridCol w="2878405">
                  <a:extLst>
                    <a:ext uri="{9D8B030D-6E8A-4147-A177-3AD203B41FA5}">
                      <a16:colId xmlns:a16="http://schemas.microsoft.com/office/drawing/2014/main" val="2838499978"/>
                    </a:ext>
                  </a:extLst>
                </a:gridCol>
              </a:tblGrid>
              <a:tr h="10946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Types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Characteristics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Contents of exams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532694477"/>
                  </a:ext>
                </a:extLst>
              </a:tr>
              <a:tr h="17050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General Selection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600"/>
                        </a:lnSpc>
                      </a:pPr>
                      <a:r>
                        <a:rPr lang="es-ES_tradnl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No interview is conducted. 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600"/>
                        </a:lnSpc>
                      </a:pPr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Japanese, Math, English, Science, Social studies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739434322"/>
                  </a:ext>
                </a:extLst>
              </a:tr>
              <a:tr h="2544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Returned Overseas Students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600"/>
                        </a:lnSpc>
                      </a:pPr>
                      <a:r>
                        <a:rPr lang="en-US" altLang="ja-JP" sz="1500" b="0" i="0" u="none" strike="noStrike" spc="-4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Applies to students who have resided abroad for 2 years or more and within 2 years of returning to Japan. A school transcript is required. </a:t>
                      </a:r>
                      <a:endParaRPr lang="ja-JP" altLang="en-US" sz="1500" b="0" i="0" u="none" strike="noStrike" spc="-40" baseline="0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600"/>
                        </a:lnSpc>
                      </a:pPr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Japanese, Math, English, Science, Social studies, </a:t>
                      </a:r>
                      <a:r>
                        <a:rPr lang="es-ES_tradnl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 individual interview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2293117605"/>
                  </a:ext>
                </a:extLst>
              </a:tr>
              <a:tr h="31319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5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Recommendation</a:t>
                      </a:r>
                      <a:r>
                        <a:rPr lang="es-ES_tradnl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Selection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600"/>
                        </a:lnSpc>
                      </a:pPr>
                      <a:r>
                        <a:rPr lang="en-US" altLang="ja-JP" sz="1500" b="0" i="0" u="none" strike="noStrike" spc="-4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Applies to students with outstanding personalities and academic abilities or students with outstanding abilities, aptitudes, and achievements in athletics, culture, special activities, etc. </a:t>
                      </a:r>
                      <a:endParaRPr lang="ja-JP" altLang="en-US" sz="1500" b="0" i="0" u="none" strike="noStrike" spc="-40" baseline="0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600"/>
                        </a:lnSpc>
                      </a:pPr>
                      <a:r>
                        <a:rPr lang="en-US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Essay, </a:t>
                      </a:r>
                      <a:r>
                        <a:rPr lang="es-ES_tradnl" altLang="ja-JP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 individual interview</a:t>
                      </a:r>
                      <a:endParaRPr lang="ja-JP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215290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83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E28FA24-3446-4BC7-BCE3-6E9C4989B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26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6BC3E3D-B79E-431A-BF4F-D5C9968669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図プレースホルダー 3">
            <a:extLst>
              <a:ext uri="{FF2B5EF4-FFF2-40B4-BE49-F238E27FC236}">
                <a16:creationId xmlns:a16="http://schemas.microsoft.com/office/drawing/2014/main" id="{D58FDEC3-88F3-469F-8A79-617E953CCA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角丸四角形 3">
            <a:extLst>
              <a:ext uri="{FF2B5EF4-FFF2-40B4-BE49-F238E27FC236}">
                <a16:creationId xmlns:a16="http://schemas.microsoft.com/office/drawing/2014/main" id="{4B9AB5BB-6642-458D-9F85-F8D34D183C8B}"/>
              </a:ext>
            </a:extLst>
          </p:cNvPr>
          <p:cNvSpPr/>
          <p:nvPr/>
        </p:nvSpPr>
        <p:spPr>
          <a:xfrm>
            <a:off x="777343" y="498887"/>
            <a:ext cx="9774620" cy="6538917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＊試験内容 は学校 によって異 なる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03C3C3-9FEE-4458-AF76-0C53CE600287}"/>
              </a:ext>
            </a:extLst>
          </p:cNvPr>
          <p:cNvSpPr txBox="1"/>
          <p:nvPr/>
        </p:nvSpPr>
        <p:spPr>
          <a:xfrm>
            <a:off x="904692" y="855219"/>
            <a:ext cx="5313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1325" indent="-441325"/>
            <a:r>
              <a:rPr kumimoji="1" lang="ja-JP" altLang="en-US" sz="24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 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Types of entrance exams</a:t>
            </a:r>
            <a:b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for Private High Schools</a:t>
            </a:r>
            <a:endParaRPr kumimoji="1" lang="ja-JP" altLang="en-US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0C9EE07-2ED0-4E1A-B0E7-05B844A0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191" y="560235"/>
            <a:ext cx="1266366" cy="121571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0377800-C08A-4242-9985-EA877CA67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565" y="459169"/>
            <a:ext cx="1753832" cy="1363604"/>
          </a:xfrm>
          <a:prstGeom prst="rect">
            <a:avLst/>
          </a:prstGeom>
        </p:spPr>
      </p:pic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653F90BA-AE5F-40A8-A762-5DEDF0A21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846249"/>
              </p:ext>
            </p:extLst>
          </p:nvPr>
        </p:nvGraphicFramePr>
        <p:xfrm>
          <a:off x="966351" y="1822773"/>
          <a:ext cx="9427328" cy="4687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184">
                  <a:extLst>
                    <a:ext uri="{9D8B030D-6E8A-4147-A177-3AD203B41FA5}">
                      <a16:colId xmlns:a16="http://schemas.microsoft.com/office/drawing/2014/main" val="3645356877"/>
                    </a:ext>
                  </a:extLst>
                </a:gridCol>
                <a:gridCol w="3930529">
                  <a:extLst>
                    <a:ext uri="{9D8B030D-6E8A-4147-A177-3AD203B41FA5}">
                      <a16:colId xmlns:a16="http://schemas.microsoft.com/office/drawing/2014/main" val="2870414111"/>
                    </a:ext>
                  </a:extLst>
                </a:gridCol>
                <a:gridCol w="3138615">
                  <a:extLst>
                    <a:ext uri="{9D8B030D-6E8A-4147-A177-3AD203B41FA5}">
                      <a16:colId xmlns:a16="http://schemas.microsoft.com/office/drawing/2014/main" val="4125592735"/>
                    </a:ext>
                  </a:extLst>
                </a:gridCol>
              </a:tblGrid>
              <a:tr h="45257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Types</a:t>
                      </a:r>
                      <a:endParaRPr lang="ja-JP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Characteristics</a:t>
                      </a:r>
                      <a:endParaRPr lang="ja-JP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Contents of exams</a:t>
                      </a:r>
                      <a:endParaRPr lang="ja-JP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63396429"/>
                  </a:ext>
                </a:extLst>
              </a:tr>
              <a:tr h="121114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General Selection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Applicants may apply to up to 3 schools with different exam dates.  Applicants may apply to both private and public high schools.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Achievement exams (3 or 5 subjects, </a:t>
                      </a:r>
                      <a:r>
                        <a:rPr lang="en-US" altLang="ja-JP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etc</a:t>
                      </a:r>
                      <a:r>
                        <a:rPr lang="en-US" altLang="ja-JP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)</a:t>
                      </a: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Some schools conduct a practical skills exam. </a:t>
                      </a:r>
                      <a:endParaRPr lang="ja-JP" alt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5249178"/>
                  </a:ext>
                </a:extLst>
              </a:tr>
              <a:tr h="121114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Recommendation</a:t>
                      </a: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Selection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 recommendation from the principal of the junior high school is required. Applicants must enroll if accepted.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 interview, an essay, etc.</a:t>
                      </a: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Basic academic skills exams (3 subjects of English, Math, Japanese, etc.)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6202157"/>
                  </a:ext>
                </a:extLst>
              </a:tr>
              <a:tr h="18123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Special Selection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 self-recommendation type that does not require a recommendation from the principal of the junior high school. A school transcript is required.  Applicants must enroll if accepted.</a:t>
                      </a:r>
                      <a:endParaRPr lang="ja-JP" alt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 interview, an essay, etc.</a:t>
                      </a: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Basic academic skills exams (3 subjects of English, Math, Japanese, etc.)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79483211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53DACF-3BD4-D24A-3A7A-4847B9A5DF75}"/>
              </a:ext>
            </a:extLst>
          </p:cNvPr>
          <p:cNvSpPr txBox="1"/>
          <p:nvPr/>
        </p:nvSpPr>
        <p:spPr>
          <a:xfrm>
            <a:off x="3603513" y="6603590"/>
            <a:ext cx="68574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5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＊</a:t>
            </a:r>
            <a:r>
              <a:rPr kumimoji="1" lang="en-US" altLang="ja-JP" sz="15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Contents of exams vary depending on schools</a:t>
            </a:r>
            <a:endParaRPr kumimoji="1" lang="ja-JP" altLang="en-US" sz="15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955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0A33F53-58FA-48E9-A9FD-A6836D438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27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59F6AEC-00A7-4412-9E92-57B7271252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887" y="379766"/>
            <a:ext cx="9390741" cy="78238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B80A069-B83E-4CCC-A7A6-C8486C20E2BA}"/>
              </a:ext>
            </a:extLst>
          </p:cNvPr>
          <p:cNvSpPr txBox="1"/>
          <p:nvPr/>
        </p:nvSpPr>
        <p:spPr>
          <a:xfrm>
            <a:off x="899887" y="510378"/>
            <a:ext cx="7984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5</a:t>
            </a:r>
            <a:r>
              <a:rPr kumimoji="1" lang="ja-JP" altLang="en-US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．</a:t>
            </a:r>
            <a:r>
              <a:rPr kumimoji="1" lang="es-ES_tradnl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National Institute of Technology</a:t>
            </a:r>
            <a:endParaRPr kumimoji="1" lang="ja-JP" altLang="en-US" sz="32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38437A22-D92D-4FDE-A598-9016DE61C1B5}"/>
              </a:ext>
            </a:extLst>
          </p:cNvPr>
          <p:cNvSpPr/>
          <p:nvPr/>
        </p:nvSpPr>
        <p:spPr>
          <a:xfrm>
            <a:off x="899887" y="1327575"/>
            <a:ext cx="9390742" cy="5652555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EF3DA83-0103-4F5D-A96F-D84FA80AE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693" y="266481"/>
            <a:ext cx="1231499" cy="79864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028FA8A-B48E-4FA8-8486-20C617A8BE98}"/>
              </a:ext>
            </a:extLst>
          </p:cNvPr>
          <p:cNvSpPr txBox="1"/>
          <p:nvPr/>
        </p:nvSpPr>
        <p:spPr>
          <a:xfrm>
            <a:off x="1338566" y="4165994"/>
            <a:ext cx="879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● 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National institute of technology in Aichi Prefecture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DA0D854-C460-4B07-A238-6051AFCDE6DE}"/>
              </a:ext>
            </a:extLst>
          </p:cNvPr>
          <p:cNvSpPr txBox="1"/>
          <p:nvPr/>
        </p:nvSpPr>
        <p:spPr>
          <a:xfrm>
            <a:off x="1270750" y="1590839"/>
            <a:ext cx="886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+mn-cs"/>
              </a:rPr>
              <a:t>◆ </a:t>
            </a:r>
            <a:r>
              <a:rPr kumimoji="1"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What is National Institute of Technology? 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CED8D62-48E9-444D-94D9-0292FBA4F3A8}"/>
              </a:ext>
            </a:extLst>
          </p:cNvPr>
          <p:cNvSpPr txBox="1"/>
          <p:nvPr/>
        </p:nvSpPr>
        <p:spPr>
          <a:xfrm>
            <a:off x="1661160" y="2059385"/>
            <a:ext cx="8473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The school is a combination of a high school and a college, aiming to train engineers with practical knowledge.  5-year course.</a:t>
            </a:r>
          </a:p>
          <a:p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Actively conduct classes, experiments, and practical training in specialized subjects from the first year.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193ABC6-D7CE-4C58-A3E4-516D8A0081D7}"/>
              </a:ext>
            </a:extLst>
          </p:cNvPr>
          <p:cNvSpPr txBox="1"/>
          <p:nvPr/>
        </p:nvSpPr>
        <p:spPr>
          <a:xfrm>
            <a:off x="1849820" y="4575955"/>
            <a:ext cx="76935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National Institute of Technology, </a:t>
            </a:r>
            <a:br>
              <a:rPr kumimoji="1"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Toyota College</a:t>
            </a:r>
            <a:endParaRPr kumimoji="1" lang="ja-JP" altLang="en-US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8B4F036-BBE5-4C2D-BD46-6A5EBFE9084C}"/>
              </a:ext>
            </a:extLst>
          </p:cNvPr>
          <p:cNvSpPr txBox="1"/>
          <p:nvPr/>
        </p:nvSpPr>
        <p:spPr>
          <a:xfrm>
            <a:off x="2145425" y="5459802"/>
            <a:ext cx="7693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It has a Department of Mechanical Engineering, </a:t>
            </a:r>
            <a:b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 Department of Electrical and Electronic Engineering,  </a:t>
            </a:r>
            <a:b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 Department of Information and Computer Engineering, </a:t>
            </a:r>
            <a:b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 Department of Civil Engineering, </a:t>
            </a:r>
            <a:b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and a Department of Architecture.</a:t>
            </a:r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endParaRPr kumimoji="1" lang="en-US" altLang="ja-JP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9EFAEE1-0E15-4001-B1D5-BA5E59CC8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807" y="4492706"/>
            <a:ext cx="1311188" cy="131118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F2FE59-E073-4F5A-8BEF-05C21853CDBC}"/>
              </a:ext>
            </a:extLst>
          </p:cNvPr>
          <p:cNvSpPr txBox="1"/>
          <p:nvPr/>
        </p:nvSpPr>
        <p:spPr>
          <a:xfrm>
            <a:off x="4656827" y="5073031"/>
            <a:ext cx="3783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https://www.toyota-ct.ac.jp/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7204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65096F0-0BCC-4F29-A841-A16078814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28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10" name="角丸四角形 11">
            <a:extLst>
              <a:ext uri="{FF2B5EF4-FFF2-40B4-BE49-F238E27FC236}">
                <a16:creationId xmlns:a16="http://schemas.microsoft.com/office/drawing/2014/main" id="{94EF4EC9-9135-4978-891C-64CE2AC9502F}"/>
              </a:ext>
            </a:extLst>
          </p:cNvPr>
          <p:cNvSpPr/>
          <p:nvPr/>
        </p:nvSpPr>
        <p:spPr>
          <a:xfrm>
            <a:off x="899887" y="578069"/>
            <a:ext cx="9390742" cy="6311132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9F26372-00A2-40EA-A22F-52B9C7ACF012}"/>
              </a:ext>
            </a:extLst>
          </p:cNvPr>
          <p:cNvSpPr txBox="1"/>
          <p:nvPr/>
        </p:nvSpPr>
        <p:spPr>
          <a:xfrm>
            <a:off x="1039446" y="670474"/>
            <a:ext cx="90251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1325" indent="-441325"/>
            <a:r>
              <a:rPr kumimoji="1" lang="ja-JP" altLang="en-US" sz="26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 </a:t>
            </a:r>
            <a:r>
              <a:rPr kumimoji="1"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Types of entrance exams for National Institute of Technology, Toyota College</a:t>
            </a:r>
            <a:endParaRPr kumimoji="1" lang="ja-JP" altLang="en-US" sz="2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667C073-0BDA-475D-A0FD-75692DE4EBF3}"/>
              </a:ext>
            </a:extLst>
          </p:cNvPr>
          <p:cNvSpPr txBox="1"/>
          <p:nvPr/>
        </p:nvSpPr>
        <p:spPr>
          <a:xfrm>
            <a:off x="1404398" y="5989876"/>
            <a:ext cx="8649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/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● 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Applicants may take public high school entrance exams if not accepted.</a:t>
            </a:r>
            <a:endParaRPr kumimoji="1" lang="ja-JP" altLang="en-US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9E141F-ABC2-4F58-BE0E-8299EEE0D687}"/>
              </a:ext>
            </a:extLst>
          </p:cNvPr>
          <p:cNvSpPr txBox="1"/>
          <p:nvPr/>
        </p:nvSpPr>
        <p:spPr>
          <a:xfrm>
            <a:off x="1404398" y="5565464"/>
            <a:ext cx="8404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● 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Applicants must enroll if accepted.</a:t>
            </a:r>
            <a:endParaRPr kumimoji="1" lang="ja-JP" altLang="en-US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98E0B767-3EE9-4C84-8E7F-333C3CE41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655106"/>
              </p:ext>
            </p:extLst>
          </p:nvPr>
        </p:nvGraphicFramePr>
        <p:xfrm>
          <a:off x="1089492" y="1524080"/>
          <a:ext cx="9025138" cy="39730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68108">
                  <a:extLst>
                    <a:ext uri="{9D8B030D-6E8A-4147-A177-3AD203B41FA5}">
                      <a16:colId xmlns:a16="http://schemas.microsoft.com/office/drawing/2014/main" val="4257471786"/>
                    </a:ext>
                  </a:extLst>
                </a:gridCol>
                <a:gridCol w="3642360">
                  <a:extLst>
                    <a:ext uri="{9D8B030D-6E8A-4147-A177-3AD203B41FA5}">
                      <a16:colId xmlns:a16="http://schemas.microsoft.com/office/drawing/2014/main" val="943851407"/>
                    </a:ext>
                  </a:extLst>
                </a:gridCol>
                <a:gridCol w="2814670">
                  <a:extLst>
                    <a:ext uri="{9D8B030D-6E8A-4147-A177-3AD203B41FA5}">
                      <a16:colId xmlns:a16="http://schemas.microsoft.com/office/drawing/2014/main" val="2972136865"/>
                    </a:ext>
                  </a:extLst>
                </a:gridCol>
              </a:tblGrid>
              <a:tr h="36070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Types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Characteristics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Contents of exams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2159727110"/>
                  </a:ext>
                </a:extLst>
              </a:tr>
              <a:tr h="159769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Achievement exam selection</a:t>
                      </a:r>
                      <a:endParaRPr lang="ja-JP" alt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Applicants may apply to up to the third department of their choice.</a:t>
                      </a:r>
                      <a:endParaRPr lang="ja-JP" alt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5 subjects including Japanese, Social studies, Math, Science, and English</a:t>
                      </a:r>
                      <a:endParaRPr lang="ja-JP" alt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3265005339"/>
                  </a:ext>
                </a:extLst>
              </a:tr>
              <a:tr h="20146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3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Recommendation</a:t>
                      </a:r>
                      <a:r>
                        <a:rPr lang="es-ES_tradnl" altLang="ja-JP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Selection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Conducted only in the department of the first choice. A school transcript and a recommendation from the principal of the junior high school are required.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Interview</a:t>
                      </a:r>
                      <a:br>
                        <a:rPr lang="ja-JP" alt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lang="ja-JP" alt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1438527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443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正方形/長方形 304">
            <a:extLst>
              <a:ext uri="{FF2B5EF4-FFF2-40B4-BE49-F238E27FC236}">
                <a16:creationId xmlns:a16="http://schemas.microsoft.com/office/drawing/2014/main" id="{F2A2BC69-528E-720B-BB1B-1A4FDFE70E27}"/>
              </a:ext>
            </a:extLst>
          </p:cNvPr>
          <p:cNvSpPr/>
          <p:nvPr/>
        </p:nvSpPr>
        <p:spPr>
          <a:xfrm>
            <a:off x="767634" y="1202617"/>
            <a:ext cx="9720000" cy="5941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1EA441EC-DA4E-1524-75A0-FE5F77AF9EE2}"/>
              </a:ext>
            </a:extLst>
          </p:cNvPr>
          <p:cNvGrpSpPr/>
          <p:nvPr/>
        </p:nvGrpSpPr>
        <p:grpSpPr>
          <a:xfrm>
            <a:off x="2478150" y="1878317"/>
            <a:ext cx="6886003" cy="4468863"/>
            <a:chOff x="2478150" y="1802115"/>
            <a:chExt cx="6886003" cy="4468863"/>
          </a:xfrm>
        </p:grpSpPr>
        <p:cxnSp>
          <p:nvCxnSpPr>
            <p:cNvPr id="395" name="直線矢印コネクタ 394">
              <a:extLst>
                <a:ext uri="{FF2B5EF4-FFF2-40B4-BE49-F238E27FC236}">
                  <a16:creationId xmlns:a16="http://schemas.microsoft.com/office/drawing/2014/main" id="{8C26FCEC-0F53-7CC2-98EC-E88DF505D709}"/>
                </a:ext>
              </a:extLst>
            </p:cNvPr>
            <p:cNvCxnSpPr>
              <a:cxnSpLocks/>
            </p:cNvCxnSpPr>
            <p:nvPr/>
          </p:nvCxnSpPr>
          <p:spPr>
            <a:xfrm>
              <a:off x="6822207" y="1802115"/>
              <a:ext cx="0" cy="4468863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直線矢印コネクタ 368">
              <a:extLst>
                <a:ext uri="{FF2B5EF4-FFF2-40B4-BE49-F238E27FC236}">
                  <a16:creationId xmlns:a16="http://schemas.microsoft.com/office/drawing/2014/main" id="{6D5CD98C-2440-6EA5-465E-09397559D2F3}"/>
                </a:ext>
              </a:extLst>
            </p:cNvPr>
            <p:cNvCxnSpPr>
              <a:cxnSpLocks/>
            </p:cNvCxnSpPr>
            <p:nvPr/>
          </p:nvCxnSpPr>
          <p:spPr>
            <a:xfrm>
              <a:off x="9364153" y="2728181"/>
              <a:ext cx="0" cy="178415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直線矢印コネクタ 370">
              <a:extLst>
                <a:ext uri="{FF2B5EF4-FFF2-40B4-BE49-F238E27FC236}">
                  <a16:creationId xmlns:a16="http://schemas.microsoft.com/office/drawing/2014/main" id="{EE462576-1382-8635-5728-1577D0220E9F}"/>
                </a:ext>
              </a:extLst>
            </p:cNvPr>
            <p:cNvCxnSpPr>
              <a:cxnSpLocks/>
            </p:cNvCxnSpPr>
            <p:nvPr/>
          </p:nvCxnSpPr>
          <p:spPr>
            <a:xfrm>
              <a:off x="8618554" y="2728181"/>
              <a:ext cx="0" cy="156502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直線矢印コネクタ 371">
              <a:extLst>
                <a:ext uri="{FF2B5EF4-FFF2-40B4-BE49-F238E27FC236}">
                  <a16:creationId xmlns:a16="http://schemas.microsoft.com/office/drawing/2014/main" id="{9ECB78DB-7393-7892-5CFC-C627E1CE1ED0}"/>
                </a:ext>
              </a:extLst>
            </p:cNvPr>
            <p:cNvCxnSpPr>
              <a:cxnSpLocks/>
            </p:cNvCxnSpPr>
            <p:nvPr/>
          </p:nvCxnSpPr>
          <p:spPr>
            <a:xfrm>
              <a:off x="7872956" y="3646830"/>
              <a:ext cx="0" cy="90211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直線矢印コネクタ 374">
              <a:extLst>
                <a:ext uri="{FF2B5EF4-FFF2-40B4-BE49-F238E27FC236}">
                  <a16:creationId xmlns:a16="http://schemas.microsoft.com/office/drawing/2014/main" id="{FBA3041A-2A85-F6A4-9126-0A81EE7490CF}"/>
                </a:ext>
              </a:extLst>
            </p:cNvPr>
            <p:cNvCxnSpPr>
              <a:cxnSpLocks/>
            </p:cNvCxnSpPr>
            <p:nvPr/>
          </p:nvCxnSpPr>
          <p:spPr>
            <a:xfrm>
              <a:off x="6268005" y="6248972"/>
              <a:ext cx="554202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直線矢印コネクタ 381">
              <a:extLst>
                <a:ext uri="{FF2B5EF4-FFF2-40B4-BE49-F238E27FC236}">
                  <a16:creationId xmlns:a16="http://schemas.microsoft.com/office/drawing/2014/main" id="{8A020DBF-326A-2514-574C-4DA45B6AADD9}"/>
                </a:ext>
              </a:extLst>
            </p:cNvPr>
            <p:cNvCxnSpPr>
              <a:cxnSpLocks/>
            </p:cNvCxnSpPr>
            <p:nvPr/>
          </p:nvCxnSpPr>
          <p:spPr>
            <a:xfrm>
              <a:off x="6359900" y="5527612"/>
              <a:ext cx="880485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直線矢印コネクタ 391">
              <a:extLst>
                <a:ext uri="{FF2B5EF4-FFF2-40B4-BE49-F238E27FC236}">
                  <a16:creationId xmlns:a16="http://schemas.microsoft.com/office/drawing/2014/main" id="{5A8A63A1-F8FB-055F-AFA1-ADDD27B332B7}"/>
                </a:ext>
              </a:extLst>
            </p:cNvPr>
            <p:cNvCxnSpPr>
              <a:cxnSpLocks/>
            </p:cNvCxnSpPr>
            <p:nvPr/>
          </p:nvCxnSpPr>
          <p:spPr>
            <a:xfrm>
              <a:off x="5389994" y="4673595"/>
              <a:ext cx="1432213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直線矢印コネクタ 398">
              <a:extLst>
                <a:ext uri="{FF2B5EF4-FFF2-40B4-BE49-F238E27FC236}">
                  <a16:creationId xmlns:a16="http://schemas.microsoft.com/office/drawing/2014/main" id="{F6E92284-05B1-72A1-062A-46967C260986}"/>
                </a:ext>
              </a:extLst>
            </p:cNvPr>
            <p:cNvCxnSpPr>
              <a:cxnSpLocks/>
            </p:cNvCxnSpPr>
            <p:nvPr/>
          </p:nvCxnSpPr>
          <p:spPr>
            <a:xfrm>
              <a:off x="5268096" y="3913711"/>
              <a:ext cx="1554111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直線矢印コネクタ 400">
              <a:extLst>
                <a:ext uri="{FF2B5EF4-FFF2-40B4-BE49-F238E27FC236}">
                  <a16:creationId xmlns:a16="http://schemas.microsoft.com/office/drawing/2014/main" id="{85937BA7-52FF-75C6-A110-3C3D6EC47341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3255934"/>
              <a:ext cx="231167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直線矢印コネクタ 402">
              <a:extLst>
                <a:ext uri="{FF2B5EF4-FFF2-40B4-BE49-F238E27FC236}">
                  <a16:creationId xmlns:a16="http://schemas.microsoft.com/office/drawing/2014/main" id="{C51391F4-18C7-1262-0F85-88FA2197C77B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2411715"/>
              <a:ext cx="231167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直線矢印コネクタ 403">
              <a:extLst>
                <a:ext uri="{FF2B5EF4-FFF2-40B4-BE49-F238E27FC236}">
                  <a16:creationId xmlns:a16="http://schemas.microsoft.com/office/drawing/2014/main" id="{AC36BC85-71DF-C420-9A27-024BEC1C9D2F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1802115"/>
              <a:ext cx="231167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90A080EF-22D6-49D3-7EAE-91EE9966EFD5}"/>
                </a:ext>
              </a:extLst>
            </p:cNvPr>
            <p:cNvGrpSpPr/>
            <p:nvPr/>
          </p:nvGrpSpPr>
          <p:grpSpPr>
            <a:xfrm>
              <a:off x="4475593" y="5087502"/>
              <a:ext cx="2346614" cy="404533"/>
              <a:chOff x="4475593" y="5087502"/>
              <a:chExt cx="2346614" cy="404533"/>
            </a:xfrm>
          </p:grpSpPr>
          <p:cxnSp>
            <p:nvCxnSpPr>
              <p:cNvPr id="384" name="直線矢印コネクタ 383">
                <a:extLst>
                  <a:ext uri="{FF2B5EF4-FFF2-40B4-BE49-F238E27FC236}">
                    <a16:creationId xmlns:a16="http://schemas.microsoft.com/office/drawing/2014/main" id="{17DF69FA-87A8-A0BA-F48B-5472BE8EA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5593" y="5469058"/>
                <a:ext cx="216000" cy="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6F4E8F27-E9E3-7150-5FD9-B183E492B9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5352" y="5087502"/>
                <a:ext cx="0" cy="404533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7704F164-06CF-012A-2190-F0283317C4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7578" y="5087502"/>
                <a:ext cx="2154629" cy="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F6307967-1B7F-A7BA-F68E-D383674CDED4}"/>
                </a:ext>
              </a:extLst>
            </p:cNvPr>
            <p:cNvCxnSpPr>
              <a:cxnSpLocks/>
            </p:cNvCxnSpPr>
            <p:nvPr/>
          </p:nvCxnSpPr>
          <p:spPr>
            <a:xfrm>
              <a:off x="2478150" y="6052840"/>
              <a:ext cx="4344057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00" y="280749"/>
            <a:ext cx="9207500" cy="83821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175019" y="290773"/>
            <a:ext cx="8745542" cy="86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>
              <a:lnSpc>
                <a:spcPts val="30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１．</a:t>
            </a:r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Future career paths after graduating</a:t>
            </a:r>
            <a:b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from Junior High Schools</a:t>
            </a:r>
            <a:endParaRPr kumimoji="1" lang="ja-JP" altLang="en-US" sz="28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5987" y="416642"/>
            <a:ext cx="924813" cy="596997"/>
          </a:xfrm>
          <a:prstGeom prst="rect">
            <a:avLst/>
          </a:prstGeom>
        </p:spPr>
      </p:pic>
      <p:sp>
        <p:nvSpPr>
          <p:cNvPr id="4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cxnSp>
        <p:nvCxnSpPr>
          <p:cNvPr id="309" name="直線コネクタ 308">
            <a:extLst>
              <a:ext uri="{FF2B5EF4-FFF2-40B4-BE49-F238E27FC236}">
                <a16:creationId xmlns:a16="http://schemas.microsoft.com/office/drawing/2014/main" id="{DBF34EA1-2D66-8B7E-9CB4-93321B9EFADD}"/>
              </a:ext>
            </a:extLst>
          </p:cNvPr>
          <p:cNvCxnSpPr>
            <a:cxnSpLocks/>
          </p:cNvCxnSpPr>
          <p:nvPr/>
        </p:nvCxnSpPr>
        <p:spPr>
          <a:xfrm flipV="1">
            <a:off x="1003300" y="1356286"/>
            <a:ext cx="0" cy="5423692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2" name="直線コネクタ 341">
            <a:extLst>
              <a:ext uri="{FF2B5EF4-FFF2-40B4-BE49-F238E27FC236}">
                <a16:creationId xmlns:a16="http://schemas.microsoft.com/office/drawing/2014/main" id="{D27D5014-FF19-6E2C-6A0B-A25E76417565}"/>
              </a:ext>
            </a:extLst>
          </p:cNvPr>
          <p:cNvCxnSpPr>
            <a:cxnSpLocks/>
          </p:cNvCxnSpPr>
          <p:nvPr/>
        </p:nvCxnSpPr>
        <p:spPr>
          <a:xfrm>
            <a:off x="4602509" y="1368611"/>
            <a:ext cx="0" cy="5768667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8" name="テキスト ボックス 407">
            <a:extLst>
              <a:ext uri="{FF2B5EF4-FFF2-40B4-BE49-F238E27FC236}">
                <a16:creationId xmlns:a16="http://schemas.microsoft.com/office/drawing/2014/main" id="{8FCA19CF-F25D-90DF-5552-CF29FC8BABC1}"/>
              </a:ext>
            </a:extLst>
          </p:cNvPr>
          <p:cNvSpPr txBox="1"/>
          <p:nvPr/>
        </p:nvSpPr>
        <p:spPr>
          <a:xfrm>
            <a:off x="1252504" y="6750864"/>
            <a:ext cx="1385739" cy="672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kumimoji="1" lang="es-ES_tradnl" altLang="ja-JP" sz="1300" dirty="0">
                <a:solidFill>
                  <a:schemeClr val="accent2">
                    <a:lumMod val="75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Compulsory education</a:t>
            </a:r>
            <a:br>
              <a:rPr kumimoji="1" lang="es-ES_tradnl" altLang="ja-JP" sz="1400" dirty="0">
                <a:solidFill>
                  <a:schemeClr val="accent2">
                    <a:lumMod val="75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sz="1300" dirty="0">
                <a:solidFill>
                  <a:schemeClr val="accent2">
                    <a:lumMod val="75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～ </a:t>
            </a:r>
            <a:r>
              <a:rPr kumimoji="1" lang="en-US" altLang="ja-JP" sz="1300" dirty="0">
                <a:solidFill>
                  <a:schemeClr val="accent2">
                    <a:lumMod val="75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age of 15</a:t>
            </a:r>
            <a:endParaRPr kumimoji="1" lang="ja-JP" altLang="en-US" sz="1300" dirty="0">
              <a:solidFill>
                <a:schemeClr val="accent2">
                  <a:lumMod val="75000"/>
                </a:schemeClr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307" name="直線コネクタ 306">
            <a:extLst>
              <a:ext uri="{FF2B5EF4-FFF2-40B4-BE49-F238E27FC236}">
                <a16:creationId xmlns:a16="http://schemas.microsoft.com/office/drawing/2014/main" id="{19335D56-93E0-E5E7-EDA2-37E4A5111F12}"/>
              </a:ext>
            </a:extLst>
          </p:cNvPr>
          <p:cNvCxnSpPr/>
          <p:nvPr/>
        </p:nvCxnSpPr>
        <p:spPr>
          <a:xfrm>
            <a:off x="1003300" y="6779978"/>
            <a:ext cx="92075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7826A059-EECB-E17A-E5EB-D2912C100BEB}"/>
              </a:ext>
            </a:extLst>
          </p:cNvPr>
          <p:cNvSpPr/>
          <p:nvPr/>
        </p:nvSpPr>
        <p:spPr>
          <a:xfrm>
            <a:off x="2738120" y="2985964"/>
            <a:ext cx="2741777" cy="1491052"/>
          </a:xfrm>
          <a:custGeom>
            <a:avLst/>
            <a:gdLst>
              <a:gd name="connsiteX0" fmla="*/ 0 w 2741777"/>
              <a:gd name="connsiteY0" fmla="*/ 5647 h 1491052"/>
              <a:gd name="connsiteX1" fmla="*/ 0 w 2741777"/>
              <a:gd name="connsiteY1" fmla="*/ 515636 h 1491052"/>
              <a:gd name="connsiteX2" fmla="*/ 0 w 2741777"/>
              <a:gd name="connsiteY2" fmla="*/ 1010771 h 1491052"/>
              <a:gd name="connsiteX3" fmla="*/ 0 w 2741777"/>
              <a:gd name="connsiteY3" fmla="*/ 1491052 h 1491052"/>
              <a:gd name="connsiteX4" fmla="*/ 548355 w 2741777"/>
              <a:gd name="connsiteY4" fmla="*/ 1491052 h 1491052"/>
              <a:gd name="connsiteX5" fmla="*/ 1069293 w 2741777"/>
              <a:gd name="connsiteY5" fmla="*/ 1491052 h 1491052"/>
              <a:gd name="connsiteX6" fmla="*/ 1645066 w 2741777"/>
              <a:gd name="connsiteY6" fmla="*/ 1491052 h 1491052"/>
              <a:gd name="connsiteX7" fmla="*/ 2193422 w 2741777"/>
              <a:gd name="connsiteY7" fmla="*/ 1491052 h 1491052"/>
              <a:gd name="connsiteX8" fmla="*/ 2741777 w 2741777"/>
              <a:gd name="connsiteY8" fmla="*/ 1491052 h 1491052"/>
              <a:gd name="connsiteX9" fmla="*/ 2741777 w 2741777"/>
              <a:gd name="connsiteY9" fmla="*/ 1070282 h 1491052"/>
              <a:gd name="connsiteX10" fmla="*/ 2741777 w 2741777"/>
              <a:gd name="connsiteY10" fmla="*/ 649511 h 1491052"/>
              <a:gd name="connsiteX11" fmla="*/ 2322541 w 2741777"/>
              <a:gd name="connsiteY11" fmla="*/ 649511 h 1491052"/>
              <a:gd name="connsiteX12" fmla="*/ 1919745 w 2741777"/>
              <a:gd name="connsiteY12" fmla="*/ 649511 h 1491052"/>
              <a:gd name="connsiteX13" fmla="*/ 1919745 w 2741777"/>
              <a:gd name="connsiteY13" fmla="*/ 344241 h 1491052"/>
              <a:gd name="connsiteX14" fmla="*/ 1919745 w 2741777"/>
              <a:gd name="connsiteY14" fmla="*/ 0 h 1491052"/>
              <a:gd name="connsiteX15" fmla="*/ 1401414 w 2741777"/>
              <a:gd name="connsiteY15" fmla="*/ 1525 h 1491052"/>
              <a:gd name="connsiteX16" fmla="*/ 959873 w 2741777"/>
              <a:gd name="connsiteY16" fmla="*/ 2824 h 1491052"/>
              <a:gd name="connsiteX17" fmla="*/ 518331 w 2741777"/>
              <a:gd name="connsiteY17" fmla="*/ 4122 h 1491052"/>
              <a:gd name="connsiteX18" fmla="*/ 0 w 2741777"/>
              <a:gd name="connsiteY18" fmla="*/ 5647 h 149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41777" h="1491052" extrusionOk="0">
                <a:moveTo>
                  <a:pt x="0" y="5647"/>
                </a:moveTo>
                <a:cubicBezTo>
                  <a:pt x="29120" y="183234"/>
                  <a:pt x="-56513" y="309970"/>
                  <a:pt x="0" y="515636"/>
                </a:cubicBezTo>
                <a:cubicBezTo>
                  <a:pt x="56513" y="721302"/>
                  <a:pt x="-2307" y="774739"/>
                  <a:pt x="0" y="1010771"/>
                </a:cubicBezTo>
                <a:cubicBezTo>
                  <a:pt x="2307" y="1246804"/>
                  <a:pt x="-26593" y="1327118"/>
                  <a:pt x="0" y="1491052"/>
                </a:cubicBezTo>
                <a:cubicBezTo>
                  <a:pt x="270933" y="1472326"/>
                  <a:pt x="363702" y="1494194"/>
                  <a:pt x="548355" y="1491052"/>
                </a:cubicBezTo>
                <a:cubicBezTo>
                  <a:pt x="733009" y="1487910"/>
                  <a:pt x="941079" y="1546966"/>
                  <a:pt x="1069293" y="1491052"/>
                </a:cubicBezTo>
                <a:cubicBezTo>
                  <a:pt x="1197507" y="1435138"/>
                  <a:pt x="1506764" y="1538995"/>
                  <a:pt x="1645066" y="1491052"/>
                </a:cubicBezTo>
                <a:cubicBezTo>
                  <a:pt x="1783368" y="1443109"/>
                  <a:pt x="1958191" y="1528949"/>
                  <a:pt x="2193422" y="1491052"/>
                </a:cubicBezTo>
                <a:cubicBezTo>
                  <a:pt x="2428653" y="1453155"/>
                  <a:pt x="2480962" y="1549248"/>
                  <a:pt x="2741777" y="1491052"/>
                </a:cubicBezTo>
                <a:cubicBezTo>
                  <a:pt x="2716822" y="1319963"/>
                  <a:pt x="2769958" y="1211225"/>
                  <a:pt x="2741777" y="1070282"/>
                </a:cubicBezTo>
                <a:cubicBezTo>
                  <a:pt x="2713596" y="929339"/>
                  <a:pt x="2755739" y="805237"/>
                  <a:pt x="2741777" y="649511"/>
                </a:cubicBezTo>
                <a:cubicBezTo>
                  <a:pt x="2538433" y="686044"/>
                  <a:pt x="2461813" y="633971"/>
                  <a:pt x="2322541" y="649511"/>
                </a:cubicBezTo>
                <a:cubicBezTo>
                  <a:pt x="2183269" y="665051"/>
                  <a:pt x="2046139" y="618340"/>
                  <a:pt x="1919745" y="649511"/>
                </a:cubicBezTo>
                <a:cubicBezTo>
                  <a:pt x="1901870" y="572826"/>
                  <a:pt x="1929924" y="463987"/>
                  <a:pt x="1919745" y="344241"/>
                </a:cubicBezTo>
                <a:cubicBezTo>
                  <a:pt x="1909566" y="224495"/>
                  <a:pt x="1959863" y="106904"/>
                  <a:pt x="1919745" y="0"/>
                </a:cubicBezTo>
                <a:cubicBezTo>
                  <a:pt x="1720376" y="40133"/>
                  <a:pt x="1606497" y="-28314"/>
                  <a:pt x="1401414" y="1525"/>
                </a:cubicBezTo>
                <a:cubicBezTo>
                  <a:pt x="1196331" y="31364"/>
                  <a:pt x="1168886" y="-12513"/>
                  <a:pt x="959873" y="2824"/>
                </a:cubicBezTo>
                <a:cubicBezTo>
                  <a:pt x="750860" y="18161"/>
                  <a:pt x="674655" y="-2994"/>
                  <a:pt x="518331" y="4122"/>
                </a:cubicBezTo>
                <a:cubicBezTo>
                  <a:pt x="362007" y="11238"/>
                  <a:pt x="172027" y="-4800"/>
                  <a:pt x="0" y="5647"/>
                </a:cubicBezTo>
                <a:close/>
              </a:path>
            </a:pathLst>
          </a:custGeom>
          <a:noFill/>
          <a:ln w="28575">
            <a:solidFill>
              <a:srgbClr val="0000FF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35631084">
                  <a:custGeom>
                    <a:avLst/>
                    <a:gdLst>
                      <a:gd name="connsiteX0" fmla="*/ 0 w 2778760"/>
                      <a:gd name="connsiteY0" fmla="*/ 5080 h 1341120"/>
                      <a:gd name="connsiteX1" fmla="*/ 0 w 2778760"/>
                      <a:gd name="connsiteY1" fmla="*/ 1341120 h 1341120"/>
                      <a:gd name="connsiteX2" fmla="*/ 2778760 w 2778760"/>
                      <a:gd name="connsiteY2" fmla="*/ 1341120 h 1341120"/>
                      <a:gd name="connsiteX3" fmla="*/ 2778760 w 2778760"/>
                      <a:gd name="connsiteY3" fmla="*/ 584200 h 1341120"/>
                      <a:gd name="connsiteX4" fmla="*/ 1945640 w 2778760"/>
                      <a:gd name="connsiteY4" fmla="*/ 584200 h 1341120"/>
                      <a:gd name="connsiteX5" fmla="*/ 1945640 w 2778760"/>
                      <a:gd name="connsiteY5" fmla="*/ 0 h 1341120"/>
                      <a:gd name="connsiteX6" fmla="*/ 0 w 2778760"/>
                      <a:gd name="connsiteY6" fmla="*/ 5080 h 1341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78760" h="1341120">
                        <a:moveTo>
                          <a:pt x="0" y="5080"/>
                        </a:moveTo>
                        <a:lnTo>
                          <a:pt x="0" y="1341120"/>
                        </a:lnTo>
                        <a:lnTo>
                          <a:pt x="2778760" y="1341120"/>
                        </a:lnTo>
                        <a:lnTo>
                          <a:pt x="2778760" y="584200"/>
                        </a:lnTo>
                        <a:lnTo>
                          <a:pt x="1945640" y="584200"/>
                        </a:lnTo>
                        <a:lnTo>
                          <a:pt x="1945640" y="0"/>
                        </a:lnTo>
                        <a:lnTo>
                          <a:pt x="0" y="508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D6B0A01-3CE9-BE5C-F942-06C278AD8503}"/>
              </a:ext>
            </a:extLst>
          </p:cNvPr>
          <p:cNvGrpSpPr/>
          <p:nvPr/>
        </p:nvGrpSpPr>
        <p:grpSpPr>
          <a:xfrm>
            <a:off x="2428146" y="1709160"/>
            <a:ext cx="6575900" cy="4805503"/>
            <a:chOff x="2428146" y="1632958"/>
            <a:chExt cx="6575900" cy="4805503"/>
          </a:xfrm>
        </p:grpSpPr>
        <p:cxnSp>
          <p:nvCxnSpPr>
            <p:cNvPr id="347" name="直線矢印コネクタ 346">
              <a:extLst>
                <a:ext uri="{FF2B5EF4-FFF2-40B4-BE49-F238E27FC236}">
                  <a16:creationId xmlns:a16="http://schemas.microsoft.com/office/drawing/2014/main" id="{3C055C26-9590-A7AC-4564-1946F4128DC6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1632958"/>
              <a:ext cx="20745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直線矢印コネクタ 348">
              <a:extLst>
                <a:ext uri="{FF2B5EF4-FFF2-40B4-BE49-F238E27FC236}">
                  <a16:creationId xmlns:a16="http://schemas.microsoft.com/office/drawing/2014/main" id="{3A3879C6-B450-C6DF-D2BC-1A8C1155D5E5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2269470"/>
              <a:ext cx="254510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直線矢印コネクタ 349">
              <a:extLst>
                <a:ext uri="{FF2B5EF4-FFF2-40B4-BE49-F238E27FC236}">
                  <a16:creationId xmlns:a16="http://schemas.microsoft.com/office/drawing/2014/main" id="{9F186BB6-FF2C-3030-6C21-C71AA86A9954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3422909"/>
              <a:ext cx="208589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直線矢印コネクタ 355">
              <a:extLst>
                <a:ext uri="{FF2B5EF4-FFF2-40B4-BE49-F238E27FC236}">
                  <a16:creationId xmlns:a16="http://schemas.microsoft.com/office/drawing/2014/main" id="{3C82E6B1-FE69-4921-0CFF-FC759141BA6B}"/>
                </a:ext>
              </a:extLst>
            </p:cNvPr>
            <p:cNvCxnSpPr>
              <a:cxnSpLocks/>
            </p:cNvCxnSpPr>
            <p:nvPr/>
          </p:nvCxnSpPr>
          <p:spPr>
            <a:xfrm>
              <a:off x="5389994" y="4848782"/>
              <a:ext cx="119505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直線矢印コネクタ 356">
              <a:extLst>
                <a:ext uri="{FF2B5EF4-FFF2-40B4-BE49-F238E27FC236}">
                  <a16:creationId xmlns:a16="http://schemas.microsoft.com/office/drawing/2014/main" id="{B2775E8C-2B06-9FEB-F02F-DE19F70B2B88}"/>
                </a:ext>
              </a:extLst>
            </p:cNvPr>
            <p:cNvCxnSpPr>
              <a:cxnSpLocks/>
            </p:cNvCxnSpPr>
            <p:nvPr/>
          </p:nvCxnSpPr>
          <p:spPr>
            <a:xfrm>
              <a:off x="5319880" y="4120764"/>
              <a:ext cx="126516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直線矢印コネクタ 357">
              <a:extLst>
                <a:ext uri="{FF2B5EF4-FFF2-40B4-BE49-F238E27FC236}">
                  <a16:creationId xmlns:a16="http://schemas.microsoft.com/office/drawing/2014/main" id="{4417AE2F-4123-07A0-9D96-247DAEDC2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5195" y="6438461"/>
              <a:ext cx="360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直線矢印コネクタ 361">
              <a:extLst>
                <a:ext uri="{FF2B5EF4-FFF2-40B4-BE49-F238E27FC236}">
                  <a16:creationId xmlns:a16="http://schemas.microsoft.com/office/drawing/2014/main" id="{070F68BF-E75C-C92C-7145-F358880B4166}"/>
                </a:ext>
              </a:extLst>
            </p:cNvPr>
            <p:cNvCxnSpPr>
              <a:cxnSpLocks/>
            </p:cNvCxnSpPr>
            <p:nvPr/>
          </p:nvCxnSpPr>
          <p:spPr>
            <a:xfrm>
              <a:off x="6359900" y="5693171"/>
              <a:ext cx="23653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直線矢印コネクタ 362">
              <a:extLst>
                <a:ext uri="{FF2B5EF4-FFF2-40B4-BE49-F238E27FC236}">
                  <a16:creationId xmlns:a16="http://schemas.microsoft.com/office/drawing/2014/main" id="{D5B70B36-7BFA-23DE-6EE2-DFFFED75EC4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044" y="1632958"/>
              <a:ext cx="0" cy="480550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直線矢印コネクタ 365">
              <a:extLst>
                <a:ext uri="{FF2B5EF4-FFF2-40B4-BE49-F238E27FC236}">
                  <a16:creationId xmlns:a16="http://schemas.microsoft.com/office/drawing/2014/main" id="{310C44DF-11F6-977F-5CCA-BDD6C6D6A42D}"/>
                </a:ext>
              </a:extLst>
            </p:cNvPr>
            <p:cNvCxnSpPr>
              <a:cxnSpLocks/>
            </p:cNvCxnSpPr>
            <p:nvPr/>
          </p:nvCxnSpPr>
          <p:spPr>
            <a:xfrm>
              <a:off x="6596432" y="3422909"/>
              <a:ext cx="45921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直線矢印コネクタ 366">
              <a:extLst>
                <a:ext uri="{FF2B5EF4-FFF2-40B4-BE49-F238E27FC236}">
                  <a16:creationId xmlns:a16="http://schemas.microsoft.com/office/drawing/2014/main" id="{2A597EF2-3EB3-70B4-4137-B5A4EC3D002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449138" y="2994759"/>
              <a:ext cx="432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直線矢印コネクタ 367">
              <a:extLst>
                <a:ext uri="{FF2B5EF4-FFF2-40B4-BE49-F238E27FC236}">
                  <a16:creationId xmlns:a16="http://schemas.microsoft.com/office/drawing/2014/main" id="{1F60C3A8-A256-55DD-EB08-FECA2EDEFA30}"/>
                </a:ext>
              </a:extLst>
            </p:cNvPr>
            <p:cNvCxnSpPr>
              <a:cxnSpLocks/>
            </p:cNvCxnSpPr>
            <p:nvPr/>
          </p:nvCxnSpPr>
          <p:spPr>
            <a:xfrm>
              <a:off x="8680046" y="2302589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直線矢印コネクタ 386">
              <a:extLst>
                <a:ext uri="{FF2B5EF4-FFF2-40B4-BE49-F238E27FC236}">
                  <a16:creationId xmlns:a16="http://schemas.microsoft.com/office/drawing/2014/main" id="{5F48DB5F-34EE-A3C4-EF45-E9F0B66C227C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3403152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直線矢印コネクタ 387">
              <a:extLst>
                <a:ext uri="{FF2B5EF4-FFF2-40B4-BE49-F238E27FC236}">
                  <a16:creationId xmlns:a16="http://schemas.microsoft.com/office/drawing/2014/main" id="{6CBACBD7-0E62-74A3-56B5-96F5C572723B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4120764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直線矢印コネクタ 388">
              <a:extLst>
                <a:ext uri="{FF2B5EF4-FFF2-40B4-BE49-F238E27FC236}">
                  <a16:creationId xmlns:a16="http://schemas.microsoft.com/office/drawing/2014/main" id="{A4916A1A-9160-78D0-2689-4A1212E76261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4818180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直線矢印コネクタ 389">
              <a:extLst>
                <a:ext uri="{FF2B5EF4-FFF2-40B4-BE49-F238E27FC236}">
                  <a16:creationId xmlns:a16="http://schemas.microsoft.com/office/drawing/2014/main" id="{52154A0F-AAAC-D7DD-29C4-CEC1865A9142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5693171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直線矢印コネクタ 390">
              <a:extLst>
                <a:ext uri="{FF2B5EF4-FFF2-40B4-BE49-F238E27FC236}">
                  <a16:creationId xmlns:a16="http://schemas.microsoft.com/office/drawing/2014/main" id="{CE1EFD2D-F81A-FEAF-FA68-5904CF2923F7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6411492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直線矢印コネクタ 385">
              <a:extLst>
                <a:ext uri="{FF2B5EF4-FFF2-40B4-BE49-F238E27FC236}">
                  <a16:creationId xmlns:a16="http://schemas.microsoft.com/office/drawing/2014/main" id="{0E9031BE-54AB-4D82-EE7B-6FB2C126D7C7}"/>
                </a:ext>
              </a:extLst>
            </p:cNvPr>
            <p:cNvCxnSpPr>
              <a:cxnSpLocks/>
            </p:cNvCxnSpPr>
            <p:nvPr/>
          </p:nvCxnSpPr>
          <p:spPr>
            <a:xfrm>
              <a:off x="4408779" y="5693171"/>
              <a:ext cx="3219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5" name="星: 32 pt 344">
            <a:extLst>
              <a:ext uri="{FF2B5EF4-FFF2-40B4-BE49-F238E27FC236}">
                <a16:creationId xmlns:a16="http://schemas.microsoft.com/office/drawing/2014/main" id="{99E4C8DF-980A-2372-9466-761F3A0B982E}"/>
              </a:ext>
            </a:extLst>
          </p:cNvPr>
          <p:cNvSpPr/>
          <p:nvPr/>
        </p:nvSpPr>
        <p:spPr>
          <a:xfrm>
            <a:off x="7308002" y="4588537"/>
            <a:ext cx="2624248" cy="1554866"/>
          </a:xfrm>
          <a:prstGeom prst="star32">
            <a:avLst>
              <a:gd name="adj" fmla="val 47210"/>
            </a:avLst>
          </a:prstGeom>
          <a:solidFill>
            <a:srgbClr val="FFFF00"/>
          </a:solidFill>
          <a:ln w="60325" cmpd="thickThin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s-ES_tradnl" altLang="ja-JP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Finding a job, etc.</a:t>
            </a:r>
            <a:endParaRPr kumimoji="1" lang="ja-JP" altLang="en-US" sz="14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11" name="四角形: 角を丸くする 310">
            <a:extLst>
              <a:ext uri="{FF2B5EF4-FFF2-40B4-BE49-F238E27FC236}">
                <a16:creationId xmlns:a16="http://schemas.microsoft.com/office/drawing/2014/main" id="{2E41B47D-3D05-F9F6-060C-06532AF44354}"/>
              </a:ext>
            </a:extLst>
          </p:cNvPr>
          <p:cNvSpPr/>
          <p:nvPr/>
        </p:nvSpPr>
        <p:spPr>
          <a:xfrm>
            <a:off x="1104763" y="3100785"/>
            <a:ext cx="1451245" cy="3569151"/>
          </a:xfrm>
          <a:prstGeom prst="roundRect">
            <a:avLst>
              <a:gd name="adj" fmla="val 754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ct val="150000"/>
              </a:lnSpc>
            </a:pPr>
            <a:r>
              <a:rPr kumimoji="1" lang="es-ES_tradnl" altLang="ja-JP" sz="1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Junior </a:t>
            </a:r>
          </a:p>
          <a:p>
            <a:pPr algn="ctr">
              <a:lnSpc>
                <a:spcPct val="150000"/>
              </a:lnSpc>
            </a:pPr>
            <a:r>
              <a:rPr kumimoji="1" lang="es-ES_tradnl" altLang="ja-JP" sz="1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High School</a:t>
            </a:r>
            <a:endParaRPr kumimoji="1" lang="en-US" altLang="ja-JP" sz="14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 years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39" name="四角形: 角を丸くする 338">
            <a:extLst>
              <a:ext uri="{FF2B5EF4-FFF2-40B4-BE49-F238E27FC236}">
                <a16:creationId xmlns:a16="http://schemas.microsoft.com/office/drawing/2014/main" id="{1BA54D96-3FE0-A64D-5C60-FE10BC7323E8}"/>
              </a:ext>
            </a:extLst>
          </p:cNvPr>
          <p:cNvSpPr/>
          <p:nvPr/>
        </p:nvSpPr>
        <p:spPr>
          <a:xfrm>
            <a:off x="7055642" y="1434186"/>
            <a:ext cx="1792931" cy="1420776"/>
          </a:xfrm>
          <a:prstGeom prst="roundRect">
            <a:avLst>
              <a:gd name="adj" fmla="val 75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s-ES_tradnl" altLang="ja-JP" sz="1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University</a:t>
            </a:r>
            <a:endParaRPr kumimoji="1" lang="en-US" altLang="ja-JP" sz="14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4 years</a:t>
            </a: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(6 years for some faculties such as medical school)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41" name="四角形: 角を丸くする 340">
            <a:extLst>
              <a:ext uri="{FF2B5EF4-FFF2-40B4-BE49-F238E27FC236}">
                <a16:creationId xmlns:a16="http://schemas.microsoft.com/office/drawing/2014/main" id="{CB4AEB8F-41E7-B2D2-B9D5-3675E8EB147C}"/>
              </a:ext>
            </a:extLst>
          </p:cNvPr>
          <p:cNvSpPr/>
          <p:nvPr/>
        </p:nvSpPr>
        <p:spPr>
          <a:xfrm>
            <a:off x="9013489" y="1978494"/>
            <a:ext cx="1276732" cy="876467"/>
          </a:xfrm>
          <a:prstGeom prst="roundRect">
            <a:avLst>
              <a:gd name="adj" fmla="val 75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s-ES_tradnl" altLang="ja-JP" sz="1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Graduate School</a:t>
            </a:r>
            <a:endParaRPr kumimoji="1" lang="en-US" altLang="ja-JP" sz="14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 to 5 years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40" name="四角形: 角を丸くする 339">
            <a:extLst>
              <a:ext uri="{FF2B5EF4-FFF2-40B4-BE49-F238E27FC236}">
                <a16:creationId xmlns:a16="http://schemas.microsoft.com/office/drawing/2014/main" id="{CB4FDFF2-DBEF-183C-244A-98182796C444}"/>
              </a:ext>
            </a:extLst>
          </p:cNvPr>
          <p:cNvSpPr/>
          <p:nvPr/>
        </p:nvSpPr>
        <p:spPr>
          <a:xfrm>
            <a:off x="7100625" y="3100785"/>
            <a:ext cx="1177355" cy="827748"/>
          </a:xfrm>
          <a:prstGeom prst="roundRect">
            <a:avLst>
              <a:gd name="adj" fmla="val 75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s-ES_tradnl" altLang="ja-JP" sz="1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Junior College</a:t>
            </a:r>
            <a:endParaRPr kumimoji="1" lang="en-US" altLang="ja-JP" sz="14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 years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13" name="四角形: 角を丸くする 312">
            <a:extLst>
              <a:ext uri="{FF2B5EF4-FFF2-40B4-BE49-F238E27FC236}">
                <a16:creationId xmlns:a16="http://schemas.microsoft.com/office/drawing/2014/main" id="{6099B0F8-29E0-1C1C-17AB-DE6873C51235}"/>
              </a:ext>
            </a:extLst>
          </p:cNvPr>
          <p:cNvSpPr/>
          <p:nvPr/>
        </p:nvSpPr>
        <p:spPr>
          <a:xfrm>
            <a:off x="1082040" y="1234440"/>
            <a:ext cx="3459647" cy="7762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ctr"/>
            <a:endParaRPr kumimoji="1" lang="en-US" altLang="ja-JP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30" name="テキスト ボックス 329">
            <a:extLst>
              <a:ext uri="{FF2B5EF4-FFF2-40B4-BE49-F238E27FC236}">
                <a16:creationId xmlns:a16="http://schemas.microsoft.com/office/drawing/2014/main" id="{7050E29D-1E0A-663E-7895-EB06B5C996BE}"/>
              </a:ext>
            </a:extLst>
          </p:cNvPr>
          <p:cNvSpPr txBox="1"/>
          <p:nvPr/>
        </p:nvSpPr>
        <p:spPr>
          <a:xfrm>
            <a:off x="1110423" y="1307403"/>
            <a:ext cx="1618491" cy="733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s-ES_tradnl" altLang="ja-JP" sz="1400" spc="-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Lower Secondary School</a:t>
            </a:r>
          </a:p>
          <a:p>
            <a:pPr algn="ctr">
              <a:lnSpc>
                <a:spcPct val="150000"/>
              </a:lnSpc>
            </a:pPr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 years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32" name="テキスト ボックス 331">
            <a:extLst>
              <a:ext uri="{FF2B5EF4-FFF2-40B4-BE49-F238E27FC236}">
                <a16:creationId xmlns:a16="http://schemas.microsoft.com/office/drawing/2014/main" id="{545B01C4-80BD-D869-4B29-A1F2DF0965F9}"/>
              </a:ext>
            </a:extLst>
          </p:cNvPr>
          <p:cNvSpPr txBox="1"/>
          <p:nvPr/>
        </p:nvSpPr>
        <p:spPr>
          <a:xfrm>
            <a:off x="2775476" y="1307403"/>
            <a:ext cx="1618491" cy="733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s-ES_tradnl" altLang="ja-JP" sz="1400" spc="-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Upper Secondary School</a:t>
            </a:r>
            <a:endParaRPr kumimoji="1" lang="en-US" altLang="ja-JP" sz="1400" spc="-1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 years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3BEE87DE-BD2C-145E-E4B0-B4A3960CCDC9}"/>
              </a:ext>
            </a:extLst>
          </p:cNvPr>
          <p:cNvGrpSpPr/>
          <p:nvPr/>
        </p:nvGrpSpPr>
        <p:grpSpPr>
          <a:xfrm>
            <a:off x="1084612" y="2094638"/>
            <a:ext cx="3471155" cy="551816"/>
            <a:chOff x="1084612" y="2018436"/>
            <a:chExt cx="3471155" cy="551816"/>
          </a:xfrm>
        </p:grpSpPr>
        <p:sp>
          <p:nvSpPr>
            <p:cNvPr id="316" name="四角形: 角を丸くする 315">
              <a:extLst>
                <a:ext uri="{FF2B5EF4-FFF2-40B4-BE49-F238E27FC236}">
                  <a16:creationId xmlns:a16="http://schemas.microsoft.com/office/drawing/2014/main" id="{DF3831B9-3958-18D3-5C65-71F5D97CE875}"/>
                </a:ext>
              </a:extLst>
            </p:cNvPr>
            <p:cNvSpPr/>
            <p:nvPr/>
          </p:nvSpPr>
          <p:spPr>
            <a:xfrm>
              <a:off x="1084612" y="2018436"/>
              <a:ext cx="3471155" cy="53796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317" name="テキスト ボックス 316">
              <a:extLst>
                <a:ext uri="{FF2B5EF4-FFF2-40B4-BE49-F238E27FC236}">
                  <a16:creationId xmlns:a16="http://schemas.microsoft.com/office/drawing/2014/main" id="{63891657-3661-4478-4399-839DC8947A1B}"/>
                </a:ext>
              </a:extLst>
            </p:cNvPr>
            <p:cNvSpPr txBox="1"/>
            <p:nvPr/>
          </p:nvSpPr>
          <p:spPr>
            <a:xfrm>
              <a:off x="1252504" y="2139365"/>
              <a:ext cx="130870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s-ES_tradnl" altLang="ja-JP" sz="12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Middle School</a:t>
              </a:r>
              <a:r>
                <a:rPr kumimoji="1" lang="ja-JP" altLang="en-US" sz="12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r>
                <a:rPr kumimoji="1" lang="en-US" altLang="ja-JP" sz="1000" i="1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3 years</a:t>
              </a:r>
              <a:endParaRPr kumimoji="1" lang="ja-JP" altLang="en-US" sz="12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318" name="テキスト ボックス 317">
              <a:extLst>
                <a:ext uri="{FF2B5EF4-FFF2-40B4-BE49-F238E27FC236}">
                  <a16:creationId xmlns:a16="http://schemas.microsoft.com/office/drawing/2014/main" id="{BFA61581-F60C-C6A6-0372-133182921A65}"/>
                </a:ext>
              </a:extLst>
            </p:cNvPr>
            <p:cNvSpPr txBox="1"/>
            <p:nvPr/>
          </p:nvSpPr>
          <p:spPr>
            <a:xfrm>
              <a:off x="2884653" y="2139365"/>
              <a:ext cx="130870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s-ES_tradnl" altLang="ja-JP" sz="12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High School </a:t>
              </a:r>
              <a:r>
                <a:rPr kumimoji="1" lang="ja-JP" altLang="en-US" sz="12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endPara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pPr algn="ctr"/>
              <a:r>
                <a:rPr kumimoji="1" lang="en-US" altLang="ja-JP" sz="1000" i="1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3 years</a:t>
              </a:r>
              <a:endParaRPr kumimoji="1" lang="ja-JP" altLang="en-US" sz="12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314" name="四角形: 角を丸くする 313">
            <a:extLst>
              <a:ext uri="{FF2B5EF4-FFF2-40B4-BE49-F238E27FC236}">
                <a16:creationId xmlns:a16="http://schemas.microsoft.com/office/drawing/2014/main" id="{EA7D029C-9DF6-FFF3-E152-E31B9B830D1D}"/>
              </a:ext>
            </a:extLst>
          </p:cNvPr>
          <p:cNvSpPr/>
          <p:nvPr/>
        </p:nvSpPr>
        <p:spPr>
          <a:xfrm>
            <a:off x="2782493" y="3014479"/>
            <a:ext cx="1787206" cy="731747"/>
          </a:xfrm>
          <a:prstGeom prst="roundRect">
            <a:avLst>
              <a:gd name="adj" fmla="val 8384"/>
            </a:avLst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>
              <a:lnSpc>
                <a:spcPts val="2700"/>
              </a:lnSpc>
            </a:pPr>
            <a:r>
              <a:rPr kumimoji="1"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《Full-time》</a:t>
            </a:r>
          </a:p>
          <a:p>
            <a:pPr algn="ctr"/>
            <a:r>
              <a:rPr kumimoji="1" lang="es-ES_tradnl" altLang="ja-JP" sz="1400" spc="-1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Senior High School</a:t>
            </a:r>
            <a:endParaRPr kumimoji="1" lang="en-US" altLang="ja-JP" sz="1400" spc="-1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 years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22890AC-210F-8984-C73F-C0A04DCEE14B}"/>
              </a:ext>
            </a:extLst>
          </p:cNvPr>
          <p:cNvSpPr txBox="1"/>
          <p:nvPr/>
        </p:nvSpPr>
        <p:spPr>
          <a:xfrm>
            <a:off x="4118516" y="3108130"/>
            <a:ext cx="396000" cy="1733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kumimoji="1" lang="en-US" altLang="ja-JP" sz="105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P.8</a:t>
            </a:r>
            <a:endParaRPr kumimoji="1" lang="ja-JP" altLang="en-US" sz="105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37" name="フローチャート: 書類 336">
            <a:extLst>
              <a:ext uri="{FF2B5EF4-FFF2-40B4-BE49-F238E27FC236}">
                <a16:creationId xmlns:a16="http://schemas.microsoft.com/office/drawing/2014/main" id="{4FF7CEFD-9C88-2043-EE4D-30BF56F0AF5A}"/>
              </a:ext>
            </a:extLst>
          </p:cNvPr>
          <p:cNvSpPr/>
          <p:nvPr/>
        </p:nvSpPr>
        <p:spPr>
          <a:xfrm rot="16200000">
            <a:off x="4811246" y="3792079"/>
            <a:ext cx="674627" cy="610747"/>
          </a:xfrm>
          <a:prstGeom prst="flowChartDocumen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四角形: 角を丸くする 322">
            <a:extLst>
              <a:ext uri="{FF2B5EF4-FFF2-40B4-BE49-F238E27FC236}">
                <a16:creationId xmlns:a16="http://schemas.microsoft.com/office/drawing/2014/main" id="{3E4116DD-127E-AB71-46BF-22F0DEDF8E24}"/>
              </a:ext>
            </a:extLst>
          </p:cNvPr>
          <p:cNvSpPr/>
          <p:nvPr/>
        </p:nvSpPr>
        <p:spPr>
          <a:xfrm>
            <a:off x="2784150" y="3765136"/>
            <a:ext cx="2561756" cy="676760"/>
          </a:xfrm>
          <a:prstGeom prst="roundRect">
            <a:avLst>
              <a:gd name="adj" fmla="val 10101"/>
            </a:avLst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r>
              <a:rPr kumimoji="1" lang="en-US" altLang="ja-JP" sz="1200" spc="-1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《Part-time/</a:t>
            </a:r>
            <a:r>
              <a:rPr kumimoji="1" lang="es-ES_tradnl" altLang="ja-JP" sz="1200" spc="-1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Correspondence</a:t>
            </a:r>
            <a:r>
              <a:rPr kumimoji="1" lang="en-US" altLang="ja-JP" sz="1200" spc="-1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》</a:t>
            </a:r>
          </a:p>
          <a:p>
            <a:pPr algn="ctr"/>
            <a:r>
              <a:rPr kumimoji="1" lang="es-ES_tradnl" altLang="ja-JP" sz="1400" spc="-1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Senior High School</a:t>
            </a:r>
            <a:r>
              <a:rPr kumimoji="1" lang="ja-JP" altLang="en-US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kumimoji="1" lang="en-US" altLang="ja-JP" sz="12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 years or more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6CC4300-C3F2-82F6-1A5D-C3C3AB0F16BD}"/>
              </a:ext>
            </a:extLst>
          </p:cNvPr>
          <p:cNvSpPr txBox="1"/>
          <p:nvPr/>
        </p:nvSpPr>
        <p:spPr>
          <a:xfrm>
            <a:off x="4882982" y="3812749"/>
            <a:ext cx="396000" cy="1733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kumimoji="1" lang="en-US" altLang="ja-JP" sz="105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P.9</a:t>
            </a:r>
            <a:endParaRPr kumimoji="1" lang="ja-JP" altLang="en-US" sz="105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08F23809-49B0-06C7-8278-0FAEED23533F}"/>
              </a:ext>
            </a:extLst>
          </p:cNvPr>
          <p:cNvGrpSpPr/>
          <p:nvPr/>
        </p:nvGrpSpPr>
        <p:grpSpPr>
          <a:xfrm>
            <a:off x="2775476" y="4625147"/>
            <a:ext cx="2678459" cy="438539"/>
            <a:chOff x="2775476" y="4032135"/>
            <a:chExt cx="2678459" cy="438539"/>
          </a:xfrm>
        </p:grpSpPr>
        <p:sp>
          <p:nvSpPr>
            <p:cNvPr id="315" name="四角形: 角を丸くする 314">
              <a:extLst>
                <a:ext uri="{FF2B5EF4-FFF2-40B4-BE49-F238E27FC236}">
                  <a16:creationId xmlns:a16="http://schemas.microsoft.com/office/drawing/2014/main" id="{6BD6389A-0EA4-BE6F-9570-7C6A98D4B7E2}"/>
                </a:ext>
              </a:extLst>
            </p:cNvPr>
            <p:cNvSpPr/>
            <p:nvPr/>
          </p:nvSpPr>
          <p:spPr>
            <a:xfrm>
              <a:off x="2775476" y="4032135"/>
              <a:ext cx="2678459" cy="438539"/>
            </a:xfrm>
            <a:prstGeom prst="roundRect">
              <a:avLst>
                <a:gd name="adj" fmla="val 1473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indent="174625"/>
              <a:r>
                <a:rPr kumimoji="1" lang="es-ES_tradnl" altLang="ja-JP" sz="1400" spc="-100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Colleges of Technology</a:t>
              </a:r>
              <a:endParaRPr kumimoji="1" lang="en-US" altLang="ja-JP" sz="1200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pPr algn="ctr"/>
              <a:r>
                <a:rPr kumimoji="1" lang="en-US" altLang="ja-JP" sz="1000" i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5 years</a:t>
              </a:r>
              <a:endParaRPr kumimoji="1" lang="ja-JP" altLang="en-US" sz="1000" i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BEF92E8-291A-263C-487C-7FC7B02DA561}"/>
                </a:ext>
              </a:extLst>
            </p:cNvPr>
            <p:cNvSpPr txBox="1"/>
            <p:nvPr/>
          </p:nvSpPr>
          <p:spPr>
            <a:xfrm>
              <a:off x="5012311" y="4070127"/>
              <a:ext cx="396000" cy="1733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40"/>
                </a:lnSpc>
              </a:pPr>
              <a:r>
                <a:rPr kumimoji="1" lang="en-US" altLang="ja-JP" sz="105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P.27</a:t>
              </a:r>
              <a:endParaRPr kumimoji="1" lang="ja-JP" altLang="en-US" sz="105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336" name="グループ化 335">
            <a:extLst>
              <a:ext uri="{FF2B5EF4-FFF2-40B4-BE49-F238E27FC236}">
                <a16:creationId xmlns:a16="http://schemas.microsoft.com/office/drawing/2014/main" id="{56B73446-B7B8-FDA9-29D4-3748192DCCE5}"/>
              </a:ext>
            </a:extLst>
          </p:cNvPr>
          <p:cNvGrpSpPr/>
          <p:nvPr/>
        </p:nvGrpSpPr>
        <p:grpSpPr>
          <a:xfrm>
            <a:off x="2739937" y="5139113"/>
            <a:ext cx="3777488" cy="960256"/>
            <a:chOff x="2812682" y="4528601"/>
            <a:chExt cx="3663879" cy="813207"/>
          </a:xfrm>
        </p:grpSpPr>
        <p:sp>
          <p:nvSpPr>
            <p:cNvPr id="333" name="四角形: 角を丸くする 332">
              <a:extLst>
                <a:ext uri="{FF2B5EF4-FFF2-40B4-BE49-F238E27FC236}">
                  <a16:creationId xmlns:a16="http://schemas.microsoft.com/office/drawing/2014/main" id="{72257AA0-00C5-D756-6BD3-1C42FBAF5048}"/>
                </a:ext>
              </a:extLst>
            </p:cNvPr>
            <p:cNvSpPr/>
            <p:nvPr/>
          </p:nvSpPr>
          <p:spPr>
            <a:xfrm>
              <a:off x="2812682" y="4528601"/>
              <a:ext cx="1769620" cy="813206"/>
            </a:xfrm>
            <a:prstGeom prst="roundRect">
              <a:avLst>
                <a:gd name="adj" fmla="val 838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kumimoji="1" lang="es-ES_tradnl" altLang="ja-JP" sz="1400" spc="-1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Vocational School - Advanced Course</a:t>
              </a:r>
            </a:p>
            <a:p>
              <a:pPr algn="ctr"/>
              <a:r>
                <a:rPr kumimoji="1" lang="en-US" altLang="ja-JP" sz="1000" spc="-1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(Upper Secondary Specialized Training School)</a:t>
              </a:r>
            </a:p>
            <a:p>
              <a:pPr algn="ctr"/>
              <a:r>
                <a:rPr kumimoji="1" lang="en-US" altLang="ja-JP" sz="1000" i="1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1-3 years</a:t>
              </a:r>
              <a:endParaRPr kumimoji="1" lang="ja-JP" altLang="en-US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335" name="四角形: 角を丸くする 334">
              <a:extLst>
                <a:ext uri="{FF2B5EF4-FFF2-40B4-BE49-F238E27FC236}">
                  <a16:creationId xmlns:a16="http://schemas.microsoft.com/office/drawing/2014/main" id="{E52ECEA1-3012-060C-A390-3AD99E0849E4}"/>
                </a:ext>
              </a:extLst>
            </p:cNvPr>
            <p:cNvSpPr/>
            <p:nvPr/>
          </p:nvSpPr>
          <p:spPr>
            <a:xfrm>
              <a:off x="4750501" y="4553470"/>
              <a:ext cx="1726060" cy="788338"/>
            </a:xfrm>
            <a:prstGeom prst="roundRect">
              <a:avLst>
                <a:gd name="adj" fmla="val 838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kumimoji="1" lang="es-ES_tradnl" altLang="ja-JP" sz="1400" spc="-100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Vocational School - Specialized Course</a:t>
              </a:r>
              <a:endParaRPr kumimoji="1" lang="en-US" altLang="ja-JP" sz="1400" spc="-100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pPr algn="ctr"/>
              <a:r>
                <a:rPr kumimoji="1" lang="en-US" altLang="ja-JP" sz="1100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(</a:t>
              </a:r>
              <a:r>
                <a:rPr kumimoji="1" lang="es-ES_tradnl" altLang="ja-JP" sz="1100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Professional Training College</a:t>
              </a:r>
              <a:r>
                <a:rPr kumimoji="1" lang="en-US" altLang="ja-JP" sz="1100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)</a:t>
              </a:r>
            </a:p>
            <a:p>
              <a:pPr algn="ctr"/>
              <a:r>
                <a:rPr kumimoji="1" lang="en-US" altLang="ja-JP" sz="1000" i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1-4 years</a:t>
              </a:r>
              <a:endParaRPr kumimoji="1" lang="ja-JP" altLang="en-US" sz="1000" i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2AE7260-2D83-C544-73D9-E70B0C2F8507}"/>
              </a:ext>
            </a:extLst>
          </p:cNvPr>
          <p:cNvSpPr txBox="1"/>
          <p:nvPr/>
        </p:nvSpPr>
        <p:spPr>
          <a:xfrm>
            <a:off x="4061167" y="5851067"/>
            <a:ext cx="404501" cy="1733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kumimoji="1" lang="en-US" altLang="ja-JP" sz="105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P.29</a:t>
            </a: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204C4D44-7FA2-073D-BB90-4FE768EB246F}"/>
              </a:ext>
            </a:extLst>
          </p:cNvPr>
          <p:cNvGrpSpPr/>
          <p:nvPr/>
        </p:nvGrpSpPr>
        <p:grpSpPr>
          <a:xfrm>
            <a:off x="2775476" y="6218194"/>
            <a:ext cx="3633581" cy="475200"/>
            <a:chOff x="2775476" y="5357530"/>
            <a:chExt cx="3633581" cy="475200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F6BEF359-6FFE-9B79-F94D-049C11AA7887}"/>
                </a:ext>
              </a:extLst>
            </p:cNvPr>
            <p:cNvGrpSpPr/>
            <p:nvPr/>
          </p:nvGrpSpPr>
          <p:grpSpPr>
            <a:xfrm>
              <a:off x="2775476" y="5357530"/>
              <a:ext cx="3633581" cy="475200"/>
              <a:chOff x="2775476" y="5357530"/>
              <a:chExt cx="3633581" cy="475200"/>
            </a:xfrm>
          </p:grpSpPr>
          <p:sp>
            <p:nvSpPr>
              <p:cNvPr id="334" name="四角形: 角を丸くする 333">
                <a:extLst>
                  <a:ext uri="{FF2B5EF4-FFF2-40B4-BE49-F238E27FC236}">
                    <a16:creationId xmlns:a16="http://schemas.microsoft.com/office/drawing/2014/main" id="{47AF051E-B66E-9588-1A5B-5E6626BF670B}"/>
                  </a:ext>
                </a:extLst>
              </p:cNvPr>
              <p:cNvSpPr/>
              <p:nvPr/>
            </p:nvSpPr>
            <p:spPr>
              <a:xfrm>
                <a:off x="2775476" y="5358803"/>
                <a:ext cx="3418299" cy="473927"/>
              </a:xfrm>
              <a:prstGeom prst="roundRect">
                <a:avLst>
                  <a:gd name="adj" fmla="val 838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b"/>
              <a:lstStyle/>
              <a:p>
                <a:pPr indent="87313"/>
                <a:r>
                  <a:rPr kumimoji="1" lang="es-ES_tradnl" altLang="ja-JP" sz="1400" spc="-100" dirty="0">
                    <a:solidFill>
                      <a:schemeClr val="bg1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Vocational School - General Course</a:t>
                </a:r>
              </a:p>
              <a:p>
                <a:pPr algn="ctr"/>
                <a:r>
                  <a:rPr kumimoji="1" lang="en-US" altLang="ja-JP" sz="1000" i="1" dirty="0">
                    <a:solidFill>
                      <a:schemeClr val="bg1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1 year or more</a:t>
                </a:r>
                <a:endParaRPr kumimoji="1" lang="ja-JP" altLang="en-US" sz="1000" i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sp>
            <p:nvSpPr>
              <p:cNvPr id="338" name="フローチャート: 書類 337">
                <a:extLst>
                  <a:ext uri="{FF2B5EF4-FFF2-40B4-BE49-F238E27FC236}">
                    <a16:creationId xmlns:a16="http://schemas.microsoft.com/office/drawing/2014/main" id="{E29C852C-AE33-89C7-F3CB-56A81BF809E6}"/>
                  </a:ext>
                </a:extLst>
              </p:cNvPr>
              <p:cNvSpPr/>
              <p:nvPr/>
            </p:nvSpPr>
            <p:spPr>
              <a:xfrm rot="16200000">
                <a:off x="5879857" y="5303530"/>
                <a:ext cx="475200" cy="583200"/>
              </a:xfrm>
              <a:prstGeom prst="flowChartDocumen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EAFA99C0-1A64-03A1-146C-9605E9900299}"/>
                </a:ext>
              </a:extLst>
            </p:cNvPr>
            <p:cNvSpPr txBox="1"/>
            <p:nvPr/>
          </p:nvSpPr>
          <p:spPr>
            <a:xfrm>
              <a:off x="5855147" y="5413742"/>
              <a:ext cx="396000" cy="1733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40"/>
                </a:lnSpc>
              </a:pPr>
              <a:r>
                <a:rPr kumimoji="1" lang="en-US" altLang="ja-JP" sz="105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P</a:t>
              </a:r>
              <a:r>
                <a:rPr kumimoji="1" lang="en-US" altLang="ja-JP" sz="105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.29</a:t>
              </a:r>
              <a:endParaRPr kumimoji="1" lang="ja-JP" altLang="en-US" sz="105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CE8152A-F551-79FE-FC68-B04319CDFB7D}"/>
              </a:ext>
            </a:extLst>
          </p:cNvPr>
          <p:cNvGrpSpPr/>
          <p:nvPr/>
        </p:nvGrpSpPr>
        <p:grpSpPr>
          <a:xfrm>
            <a:off x="2659499" y="1449278"/>
            <a:ext cx="0" cy="5688000"/>
            <a:chOff x="2659499" y="1664282"/>
            <a:chExt cx="0" cy="5472996"/>
          </a:xfrm>
        </p:grpSpPr>
        <p:cxnSp>
          <p:nvCxnSpPr>
            <p:cNvPr id="322" name="直線コネクタ 321">
              <a:extLst>
                <a:ext uri="{FF2B5EF4-FFF2-40B4-BE49-F238E27FC236}">
                  <a16:creationId xmlns:a16="http://schemas.microsoft.com/office/drawing/2014/main" id="{84E60422-9613-F797-1D4B-2FC0FC90F1C6}"/>
                </a:ext>
              </a:extLst>
            </p:cNvPr>
            <p:cNvCxnSpPr>
              <a:cxnSpLocks/>
            </p:cNvCxnSpPr>
            <p:nvPr/>
          </p:nvCxnSpPr>
          <p:spPr>
            <a:xfrm>
              <a:off x="2659499" y="2628611"/>
              <a:ext cx="0" cy="4508667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直線コネクタ 343">
              <a:extLst>
                <a:ext uri="{FF2B5EF4-FFF2-40B4-BE49-F238E27FC236}">
                  <a16:creationId xmlns:a16="http://schemas.microsoft.com/office/drawing/2014/main" id="{711D1044-858D-4454-2F8C-4BFE75E686A7}"/>
                </a:ext>
              </a:extLst>
            </p:cNvPr>
            <p:cNvCxnSpPr>
              <a:cxnSpLocks/>
            </p:cNvCxnSpPr>
            <p:nvPr/>
          </p:nvCxnSpPr>
          <p:spPr>
            <a:xfrm>
              <a:off x="2659499" y="1664282"/>
              <a:ext cx="0" cy="900000"/>
            </a:xfrm>
            <a:prstGeom prst="line">
              <a:avLst/>
            </a:prstGeom>
            <a:ln w="19050"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" name="グループ化 265">
            <a:extLst>
              <a:ext uri="{FF2B5EF4-FFF2-40B4-BE49-F238E27FC236}">
                <a16:creationId xmlns:a16="http://schemas.microsoft.com/office/drawing/2014/main" id="{F30707B0-8B7A-9AA9-8403-E3B3D3749181}"/>
              </a:ext>
            </a:extLst>
          </p:cNvPr>
          <p:cNvGrpSpPr/>
          <p:nvPr/>
        </p:nvGrpSpPr>
        <p:grpSpPr>
          <a:xfrm>
            <a:off x="4736422" y="2506317"/>
            <a:ext cx="1706652" cy="809472"/>
            <a:chOff x="4736422" y="2506317"/>
            <a:chExt cx="1706652" cy="809472"/>
          </a:xfrm>
        </p:grpSpPr>
        <p:sp>
          <p:nvSpPr>
            <p:cNvPr id="265" name="雲 264">
              <a:extLst>
                <a:ext uri="{FF2B5EF4-FFF2-40B4-BE49-F238E27FC236}">
                  <a16:creationId xmlns:a16="http://schemas.microsoft.com/office/drawing/2014/main" id="{5E079085-12E4-6704-A6C7-703A0ECA7046}"/>
                </a:ext>
              </a:extLst>
            </p:cNvPr>
            <p:cNvSpPr/>
            <p:nvPr/>
          </p:nvSpPr>
          <p:spPr>
            <a:xfrm rot="392009">
              <a:off x="4887892" y="2506317"/>
              <a:ext cx="1322000" cy="809472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00FF"/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0CEDEAA-0312-9607-5333-0EACDFD5306E}"/>
                </a:ext>
              </a:extLst>
            </p:cNvPr>
            <p:cNvSpPr txBox="1"/>
            <p:nvPr/>
          </p:nvSpPr>
          <p:spPr>
            <a:xfrm>
              <a:off x="4973065" y="2619303"/>
              <a:ext cx="1165006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s-ES_tradnl" altLang="ja-JP" sz="1200" dirty="0">
                  <a:solidFill>
                    <a:srgbClr val="0000FF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Flexible High School</a:t>
              </a:r>
              <a:endParaRPr kumimoji="1" lang="ja-JP" altLang="en-US" sz="1200" dirty="0">
                <a:solidFill>
                  <a:srgbClr val="00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068D5CD8-7698-FC36-5079-151685D67A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6422" y="2939637"/>
              <a:ext cx="187404" cy="119363"/>
            </a:xfrm>
            <a:prstGeom prst="line">
              <a:avLst/>
            </a:prstGeom>
            <a:ln w="28575">
              <a:solidFill>
                <a:srgbClr val="0000FF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C9BC0F3-4F47-E788-36BF-1084467226B8}"/>
                </a:ext>
              </a:extLst>
            </p:cNvPr>
            <p:cNvSpPr txBox="1"/>
            <p:nvPr/>
          </p:nvSpPr>
          <p:spPr>
            <a:xfrm>
              <a:off x="6047074" y="3139565"/>
              <a:ext cx="396000" cy="173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40"/>
                </a:lnSpc>
              </a:pPr>
              <a:r>
                <a:rPr kumimoji="1" lang="en-US" altLang="ja-JP" sz="1050" dirty="0">
                  <a:solidFill>
                    <a:srgbClr val="0000FF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P.12</a:t>
              </a:r>
              <a:endParaRPr kumimoji="1" lang="ja-JP" altLang="en-US" sz="1050" dirty="0">
                <a:solidFill>
                  <a:srgbClr val="00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275" name="図 274">
            <a:extLst>
              <a:ext uri="{FF2B5EF4-FFF2-40B4-BE49-F238E27FC236}">
                <a16:creationId xmlns:a16="http://schemas.microsoft.com/office/drawing/2014/main" id="{C9ADE5CD-637C-5783-6232-EDEBC37C8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236" y="5415000"/>
            <a:ext cx="1756386" cy="168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887" y="379766"/>
            <a:ext cx="9390741" cy="104358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148255" y="441500"/>
            <a:ext cx="7736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indent="-630238"/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6</a:t>
            </a:r>
            <a:r>
              <a:rPr kumimoji="1" lang="ja-JP" altLang="en-US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．</a:t>
            </a:r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Vocational Schools</a:t>
            </a:r>
            <a:b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and Colleges of Technology</a:t>
            </a:r>
            <a:endParaRPr kumimoji="1" lang="ja-JP" altLang="en-US" sz="28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899887" y="1593039"/>
            <a:ext cx="9390742" cy="5504448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500" y="406109"/>
            <a:ext cx="1232426" cy="795572"/>
          </a:xfrm>
          <a:prstGeom prst="rect">
            <a:avLst/>
          </a:prstGeom>
        </p:spPr>
      </p:pic>
      <p:sp>
        <p:nvSpPr>
          <p:cNvPr id="2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143079" y="7244577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29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aphicFrame>
        <p:nvGraphicFramePr>
          <p:cNvPr id="2" name="図表 1">
            <a:extLst>
              <a:ext uri="{FF2B5EF4-FFF2-40B4-BE49-F238E27FC236}">
                <a16:creationId xmlns:a16="http://schemas.microsoft.com/office/drawing/2014/main" id="{C9DA64FF-8F69-4065-8F84-6E9432CE6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3773747"/>
              </p:ext>
            </p:extLst>
          </p:nvPr>
        </p:nvGraphicFramePr>
        <p:xfrm>
          <a:off x="1148256" y="2162432"/>
          <a:ext cx="8902786" cy="4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C8EDA6-5D54-5482-84F3-57C009BC9BEA}"/>
              </a:ext>
            </a:extLst>
          </p:cNvPr>
          <p:cNvSpPr txBox="1"/>
          <p:nvPr/>
        </p:nvSpPr>
        <p:spPr>
          <a:xfrm>
            <a:off x="960402" y="1663926"/>
            <a:ext cx="6291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〈Vocational Schools〉</a:t>
            </a:r>
            <a:endParaRPr kumimoji="1" lang="ja-JP" altLang="en-US" sz="28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24339" y="706569"/>
            <a:ext cx="8301482" cy="6110645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</a:t>
            </a:r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豊田西高校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四角形 81"/>
          <p:cNvSpPr txBox="1">
            <a:spLocks/>
          </p:cNvSpPr>
          <p:nvPr/>
        </p:nvSpPr>
        <p:spPr>
          <a:xfrm>
            <a:off x="1733318" y="3793005"/>
            <a:ext cx="7683524" cy="3468909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24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1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30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AB40F52-0774-4F6A-B0B6-EE3B65AFFA06}"/>
              </a:ext>
            </a:extLst>
          </p:cNvPr>
          <p:cNvSpPr txBox="1"/>
          <p:nvPr/>
        </p:nvSpPr>
        <p:spPr>
          <a:xfrm>
            <a:off x="1836584" y="3254392"/>
            <a:ext cx="743089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spcBef>
                <a:spcPts val="6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Vocational schools in Aichi Prefecture can be searched by the fields of studies and the names of schools.</a:t>
            </a:r>
          </a:p>
          <a:p>
            <a:pPr marL="271463" indent="-271463">
              <a:spcBef>
                <a:spcPts val="6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Schools that offer trial enrollment are listed.</a:t>
            </a:r>
          </a:p>
          <a:p>
            <a:pPr marL="271463" indent="-271463">
              <a:spcBef>
                <a:spcPts val="6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Admission requirements (contents of exams, exam dates, etc.) can be found.</a:t>
            </a:r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B678105-7AC2-473C-8EB0-544FD7D8111E}"/>
              </a:ext>
            </a:extLst>
          </p:cNvPr>
          <p:cNvSpPr txBox="1"/>
          <p:nvPr/>
        </p:nvSpPr>
        <p:spPr>
          <a:xfrm>
            <a:off x="1904130" y="1000832"/>
            <a:ext cx="71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Let's check out Vocational Schools!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2" name="図 168">
            <a:extLst>
              <a:ext uri="{FF2B5EF4-FFF2-40B4-BE49-F238E27FC236}">
                <a16:creationId xmlns:a16="http://schemas.microsoft.com/office/drawing/2014/main" id="{1BCB4B6C-7509-417B-BA2B-5A1E9DE38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8377" y="5731744"/>
            <a:ext cx="1656916" cy="1656917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DA2802C-789D-4446-8250-80F81B99EE1D}"/>
              </a:ext>
            </a:extLst>
          </p:cNvPr>
          <p:cNvSpPr txBox="1"/>
          <p:nvPr/>
        </p:nvSpPr>
        <p:spPr>
          <a:xfrm>
            <a:off x="1626876" y="1851974"/>
            <a:ext cx="7683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Website introducing vocational schools </a:t>
            </a:r>
            <a:b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 Aichi Prefecture.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516C455-E9AB-40A8-BC5B-64F5B3012BF3}"/>
              </a:ext>
            </a:extLst>
          </p:cNvPr>
          <p:cNvSpPr txBox="1"/>
          <p:nvPr/>
        </p:nvSpPr>
        <p:spPr>
          <a:xfrm>
            <a:off x="2422142" y="2691806"/>
            <a:ext cx="49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https://www.askr.or.jp/search/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2CDE33C-15E5-258A-F8AA-301C327C1E80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46" b="16645"/>
          <a:stretch/>
        </p:blipFill>
        <p:spPr>
          <a:xfrm>
            <a:off x="1811184" y="1516460"/>
            <a:ext cx="6876000" cy="540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D0E89B6-FBC4-4F97-8829-9EDEF69B2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142" y="226747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796398" y="464042"/>
            <a:ext cx="9780162" cy="6516774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838651" y="867463"/>
            <a:ext cx="8089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〈Colleges of Technology〉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974707" y="1641949"/>
            <a:ext cx="9312293" cy="964874"/>
            <a:chOff x="1634749" y="1551505"/>
            <a:chExt cx="8118852" cy="757056"/>
          </a:xfrm>
        </p:grpSpPr>
        <p:sp>
          <p:nvSpPr>
            <p:cNvPr id="21" name="片側の 2 つの角を丸めた四角形 20"/>
            <p:cNvSpPr/>
            <p:nvPr/>
          </p:nvSpPr>
          <p:spPr>
            <a:xfrm rot="5400000">
              <a:off x="5352777" y="-2143979"/>
              <a:ext cx="682795" cy="8118852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10861925"/>
                <a:satOff val="-51245"/>
                <a:lumOff val="-1851"/>
                <a:alphaOff val="0"/>
              </a:schemeClr>
            </a:lnRef>
            <a:fillRef idx="1">
              <a:schemeClr val="accent4">
                <a:tint val="40000"/>
                <a:alpha val="90000"/>
                <a:hueOff val="10861925"/>
                <a:satOff val="-51245"/>
                <a:lumOff val="-1851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10861925"/>
                <a:satOff val="-51245"/>
                <a:lumOff val="-185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片側の 2 つの角を丸めた四角形 4"/>
            <p:cNvSpPr txBox="1"/>
            <p:nvPr/>
          </p:nvSpPr>
          <p:spPr>
            <a:xfrm>
              <a:off x="1634749" y="1551505"/>
              <a:ext cx="8063830" cy="757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1" defTabSz="800100">
                <a:spcBef>
                  <a:spcPct val="0"/>
                </a:spcBef>
              </a:pPr>
              <a:r>
                <a:rPr kumimoji="1" lang="ja-JP" altLang="en-US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・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Provides vocational training for technical workers</a:t>
              </a:r>
              <a:endPara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974708" y="2652360"/>
            <a:ext cx="9474201" cy="964874"/>
            <a:chOff x="1649391" y="2618118"/>
            <a:chExt cx="8245114" cy="757056"/>
          </a:xfrm>
        </p:grpSpPr>
        <p:sp>
          <p:nvSpPr>
            <p:cNvPr id="11" name="片側の 2 つの角を丸めた四角形 10"/>
            <p:cNvSpPr/>
            <p:nvPr/>
          </p:nvSpPr>
          <p:spPr>
            <a:xfrm rot="5400000">
              <a:off x="5360099" y="-1057344"/>
              <a:ext cx="682795" cy="8104210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片側の 2 つの角を丸めた四角形 4"/>
            <p:cNvSpPr txBox="1"/>
            <p:nvPr/>
          </p:nvSpPr>
          <p:spPr>
            <a:xfrm>
              <a:off x="1649391" y="2618118"/>
              <a:ext cx="8245114" cy="757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441325" lvl="1" indent="-441325" defTabSz="800100">
                <a:spcBef>
                  <a:spcPct val="0"/>
                </a:spcBef>
              </a:pPr>
              <a:r>
                <a:rPr kumimoji="1" lang="ja-JP" altLang="en-US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・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Schools for students who want to pursue career in  architecture, landscaping and electrical field</a:t>
              </a:r>
              <a:endPara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974706" y="3662771"/>
            <a:ext cx="9312295" cy="964874"/>
            <a:chOff x="1639307" y="3736735"/>
            <a:chExt cx="8186863" cy="757056"/>
          </a:xfrm>
        </p:grpSpPr>
        <p:sp>
          <p:nvSpPr>
            <p:cNvPr id="15" name="片側の 2 つの角を丸めた四角形 14"/>
            <p:cNvSpPr/>
            <p:nvPr/>
          </p:nvSpPr>
          <p:spPr>
            <a:xfrm rot="5400000">
              <a:off x="5391340" y="7248"/>
              <a:ext cx="682797" cy="8186863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7241284"/>
                <a:satOff val="-34163"/>
                <a:lumOff val="-1234"/>
                <a:alphaOff val="0"/>
              </a:schemeClr>
            </a:lnRef>
            <a:fillRef idx="1">
              <a:schemeClr val="accent4">
                <a:tint val="40000"/>
                <a:alpha val="90000"/>
                <a:hueOff val="7241284"/>
                <a:satOff val="-34163"/>
                <a:lumOff val="-1234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7241284"/>
                <a:satOff val="-34163"/>
                <a:lumOff val="-123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片側の 2 つの角を丸めた四角形 4"/>
            <p:cNvSpPr txBox="1"/>
            <p:nvPr/>
          </p:nvSpPr>
          <p:spPr>
            <a:xfrm>
              <a:off x="1639308" y="3736735"/>
              <a:ext cx="8131381" cy="757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1" defTabSz="800100">
                <a:spcBef>
                  <a:spcPct val="0"/>
                </a:spcBef>
              </a:pPr>
              <a:r>
                <a:rPr kumimoji="1" lang="ja-JP" altLang="en-US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・</a:t>
              </a:r>
              <a:r>
                <a:rPr kumimoji="1" lang="en-US" altLang="zh-CN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Exam Subjects: Japanese, Math, Interview</a:t>
              </a:r>
              <a:endPara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974706" y="4673182"/>
            <a:ext cx="9312295" cy="964874"/>
            <a:chOff x="1649391" y="4870909"/>
            <a:chExt cx="8176779" cy="757056"/>
          </a:xfrm>
        </p:grpSpPr>
        <p:sp>
          <p:nvSpPr>
            <p:cNvPr id="18" name="片側の 2 つの角を丸めた四角形 17"/>
            <p:cNvSpPr/>
            <p:nvPr/>
          </p:nvSpPr>
          <p:spPr>
            <a:xfrm rot="5400000">
              <a:off x="5396383" y="1159163"/>
              <a:ext cx="682795" cy="817677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lnRef>
            <a:fillRef idx="1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片側の 2 つの角を丸めた四角形 4"/>
            <p:cNvSpPr txBox="1"/>
            <p:nvPr/>
          </p:nvSpPr>
          <p:spPr>
            <a:xfrm>
              <a:off x="1649392" y="4870909"/>
              <a:ext cx="8121365" cy="757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441325" lvl="1" indent="-441325" defTabSz="800100">
                <a:spcBef>
                  <a:spcPct val="0"/>
                </a:spcBef>
              </a:pPr>
              <a:r>
                <a:rPr kumimoji="1" lang="ja-JP" altLang="en-US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・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How to Apply</a:t>
              </a:r>
              <a:r>
                <a:rPr kumimoji="1" lang="ja-JP" altLang="en-US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：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Submit documents to the public employment security office (Hello Work)</a:t>
              </a:r>
              <a:endPara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32" name="図 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572" y="280113"/>
            <a:ext cx="1606208" cy="1606208"/>
          </a:xfrm>
          <a:prstGeom prst="rect">
            <a:avLst/>
          </a:prstGeom>
        </p:spPr>
      </p:pic>
      <p:sp>
        <p:nvSpPr>
          <p:cNvPr id="25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31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86FD6890-8251-466F-98CB-A26CE6325039}"/>
              </a:ext>
            </a:extLst>
          </p:cNvPr>
          <p:cNvGrpSpPr/>
          <p:nvPr/>
        </p:nvGrpSpPr>
        <p:grpSpPr>
          <a:xfrm>
            <a:off x="974709" y="5683592"/>
            <a:ext cx="9312292" cy="1107516"/>
            <a:chOff x="1649391" y="4765915"/>
            <a:chExt cx="8176779" cy="868975"/>
          </a:xfrm>
          <a:solidFill>
            <a:srgbClr val="FFCCFF"/>
          </a:solidFill>
        </p:grpSpPr>
        <p:sp>
          <p:nvSpPr>
            <p:cNvPr id="38" name="片側の 2 つの角を丸めた四角形 17">
              <a:extLst>
                <a:ext uri="{FF2B5EF4-FFF2-40B4-BE49-F238E27FC236}">
                  <a16:creationId xmlns:a16="http://schemas.microsoft.com/office/drawing/2014/main" id="{968F96D8-ED98-452C-A604-EAB513128917}"/>
                </a:ext>
              </a:extLst>
            </p:cNvPr>
            <p:cNvSpPr/>
            <p:nvPr/>
          </p:nvSpPr>
          <p:spPr>
            <a:xfrm rot="5400000">
              <a:off x="5396383" y="1159163"/>
              <a:ext cx="682795" cy="8176779"/>
            </a:xfrm>
            <a:prstGeom prst="round2SameRect">
              <a:avLst/>
            </a:prstGeom>
            <a:grpFill/>
          </p:spPr>
          <p:style>
            <a:lnRef idx="2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lnRef>
            <a:fillRef idx="1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片側の 2 つの角を丸めた四角形 4">
              <a:extLst>
                <a:ext uri="{FF2B5EF4-FFF2-40B4-BE49-F238E27FC236}">
                  <a16:creationId xmlns:a16="http://schemas.microsoft.com/office/drawing/2014/main" id="{3EF45021-4075-4B37-9B8B-66422FFD1FA9}"/>
                </a:ext>
              </a:extLst>
            </p:cNvPr>
            <p:cNvSpPr txBox="1"/>
            <p:nvPr/>
          </p:nvSpPr>
          <p:spPr>
            <a:xfrm>
              <a:off x="1672090" y="4765915"/>
              <a:ext cx="8121365" cy="8689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441325" lvl="1" indent="-441325" defTabSz="800100">
                <a:lnSpc>
                  <a:spcPts val="2500"/>
                </a:lnSpc>
                <a:spcBef>
                  <a:spcPct val="0"/>
                </a:spcBef>
              </a:pPr>
              <a:r>
                <a:rPr kumimoji="1" lang="ja-JP" altLang="en-US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・</a:t>
              </a:r>
              <a:r>
                <a:rPr kumimoji="1" lang="en-US" altLang="ja-JP" sz="2400" spc="-1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Note : Graduating from colleges of technology does not mean to gain academic background as it is different from regular high schools and universities.</a:t>
              </a:r>
              <a:r>
                <a:rPr kumimoji="1" lang="ja-JP" altLang="en-US" sz="2400" spc="-1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endParaRPr kumimoji="1" lang="ja-JP" altLang="en-US" spc="-1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2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1723912"/>
            <a:ext cx="9068653" cy="5438968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32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4" name="図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989" y="4526880"/>
            <a:ext cx="2483890" cy="2483890"/>
          </a:xfrm>
          <a:prstGeom prst="rect">
            <a:avLst/>
          </a:prstGeom>
        </p:spPr>
      </p:pic>
      <p:sp>
        <p:nvSpPr>
          <p:cNvPr id="35" name="四角形 178"/>
          <p:cNvSpPr txBox="1">
            <a:spLocks/>
          </p:cNvSpPr>
          <p:nvPr/>
        </p:nvSpPr>
        <p:spPr>
          <a:xfrm>
            <a:off x="1459226" y="2052855"/>
            <a:ext cx="8487610" cy="4930107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【</a:t>
            </a:r>
            <a:r>
              <a:rPr lang="en-US" altLang="ja-JP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1st year in junior high school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】</a:t>
            </a:r>
          </a:p>
          <a:p>
            <a:pPr marL="1612900" indent="-1612900">
              <a:lnSpc>
                <a:spcPct val="100000"/>
              </a:lnSpc>
              <a:spcBef>
                <a:spcPts val="1800"/>
              </a:spcBef>
              <a:buNone/>
            </a:pPr>
            <a:r>
              <a:rPr lang="ja-JP" altLang="en-US" sz="32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Occupational interview: </a:t>
            </a:r>
            <a:br>
              <a:rPr lang="en-US" altLang="ja-JP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Learn about occupation</a:t>
            </a:r>
            <a:endParaRPr lang="ja-JP" altLang="en-US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72390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Learn about the meaning of work</a:t>
            </a:r>
            <a:b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from people around you.</a:t>
            </a:r>
          </a:p>
          <a:p>
            <a:pPr marL="72390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36195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⇒ </a:t>
            </a:r>
            <a:r>
              <a:rPr lang="es-ES_tradnl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Learn about different careers. </a:t>
            </a:r>
            <a:endParaRPr lang="ja-JP" altLang="en-US" sz="2800" b="1" u="sng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1900" y="511095"/>
            <a:ext cx="8714936" cy="105937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34814" y="532464"/>
            <a:ext cx="7360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3900" indent="-723900"/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7</a:t>
            </a:r>
            <a:r>
              <a:rPr kumimoji="1" lang="ja-JP" altLang="en-US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．</a:t>
            </a:r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Guideline for choosing</a:t>
            </a:r>
            <a:b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the future course </a:t>
            </a:r>
            <a:endParaRPr kumimoji="1" lang="ja-JP" altLang="en-US" sz="32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620" y="670805"/>
            <a:ext cx="1127695" cy="7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33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四角形 178"/>
          <p:cNvSpPr txBox="1">
            <a:spLocks/>
          </p:cNvSpPr>
          <p:nvPr/>
        </p:nvSpPr>
        <p:spPr>
          <a:xfrm>
            <a:off x="1399341" y="1155699"/>
            <a:ext cx="8487610" cy="5473701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【</a:t>
            </a:r>
            <a:r>
              <a:rPr lang="en-US" altLang="ja-JP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2nd year in junior high school </a:t>
            </a: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】</a:t>
            </a:r>
          </a:p>
          <a:p>
            <a:pPr marL="901700" indent="-9017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32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s-ES_tradnl" altLang="ja-JP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Work experience activity</a:t>
            </a:r>
            <a:endParaRPr lang="en-US" altLang="ja-JP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53340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Work experience at local company, hospitals and welfare facility.</a:t>
            </a:r>
            <a:b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Learn enjoyment by interacting</a:t>
            </a:r>
            <a:b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with</a:t>
            </a: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other people while working.</a:t>
            </a:r>
          </a:p>
          <a:p>
            <a:pPr marL="3619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lang="en-US" altLang="ja-JP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812800" indent="-4508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⇒ </a:t>
            </a:r>
            <a:r>
              <a:rPr lang="en-US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Find a hint</a:t>
            </a:r>
            <a:br>
              <a:rPr lang="en-US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for your future course</a:t>
            </a:r>
            <a:r>
              <a:rPr lang="es-ES_tradnl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 </a:t>
            </a:r>
            <a:endParaRPr lang="ja-JP" altLang="en-US" sz="2800" b="1" u="sng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5" name="Picture 2" descr="https://1.bp.blogspot.com/-KkNOYjo526k/XT_LhfX877I/AAAAAAABT6Y/1RYPpW9dx_4VJpxqdNvMjndZPlUdIwSrwCLcBGAs/s800/job_syokugyou_taiken_kangoshi_bo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867" y="4029490"/>
            <a:ext cx="2622985" cy="28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7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34</a:t>
            </a:fld>
            <a:r>
              <a:rPr lang="ja-JP" altLang="en-US" sz="1200" b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四角形 178"/>
          <p:cNvSpPr txBox="1">
            <a:spLocks/>
          </p:cNvSpPr>
          <p:nvPr/>
        </p:nvSpPr>
        <p:spPr>
          <a:xfrm>
            <a:off x="1056440" y="927287"/>
            <a:ext cx="9068653" cy="5984020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【</a:t>
            </a:r>
            <a:r>
              <a:rPr lang="en-US" altLang="ja-JP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3rd year in junior high school</a:t>
            </a: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】</a:t>
            </a:r>
          </a:p>
          <a:p>
            <a:pPr marL="1257300" indent="-1076325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Work experience activities on school trip</a:t>
            </a: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：</a:t>
            </a:r>
            <a:br>
              <a:rPr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Visit Tokyo, the capital of Japan</a:t>
            </a:r>
            <a:b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and see</a:t>
            </a: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different professions and interview people who</a:t>
            </a: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work there.</a:t>
            </a:r>
          </a:p>
          <a:p>
            <a:pPr marL="1257300" indent="-1076325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s-ES_tradnl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Future course after graduation</a:t>
            </a: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：</a:t>
            </a:r>
            <a:br>
              <a:rPr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Think about the future and way</a:t>
            </a:r>
            <a:b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of living in order to</a:t>
            </a: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decide</a:t>
            </a:r>
            <a:b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your future course.</a:t>
            </a:r>
          </a:p>
          <a:p>
            <a:pPr marL="1079500" indent="-89852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7239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⇒ </a:t>
            </a:r>
            <a:r>
              <a:rPr lang="es-ES_tradnl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Aim self-actualization</a:t>
            </a:r>
            <a:endParaRPr lang="ja-JP" altLang="en-US" sz="2800" b="1" u="sng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030" name="Picture 6" descr="https://1.bp.blogspot.com/-feDSaI-J2VM/XT_LmF5im1I/AAAAAAABT6g/FtRG30Jptu4ISXYBzDrmqfZCr4WF_R9_ACLcBGAs/s800/job_syokugyou_taiken_syouboushi_gir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929" y="4151644"/>
            <a:ext cx="2857723" cy="312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8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1905367"/>
            <a:ext cx="9068653" cy="5149242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35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四角形 2851"/>
          <p:cNvSpPr txBox="1">
            <a:spLocks/>
          </p:cNvSpPr>
          <p:nvPr/>
        </p:nvSpPr>
        <p:spPr>
          <a:xfrm>
            <a:off x="1206499" y="2298701"/>
            <a:ext cx="8883859" cy="4563908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 </a:t>
            </a:r>
            <a:r>
              <a:rPr lang="es-ES_tradnl" altLang="ja-JP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Dream, Goal!</a:t>
            </a:r>
            <a:endParaRPr lang="en-US" altLang="ja-JP" sz="32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8128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Why and what do you want to learn. </a:t>
            </a:r>
          </a:p>
          <a:p>
            <a:pPr marL="8128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What do you want to do in your future in Japan.</a:t>
            </a:r>
          </a:p>
          <a:p>
            <a:pPr marL="8128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Find something you want to do.</a:t>
            </a:r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 </a:t>
            </a:r>
            <a:r>
              <a:rPr lang="es-ES_tradnl" altLang="ja-JP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Japanese language &amp; academic skills!</a:t>
            </a:r>
            <a:endParaRPr lang="ja-JP" altLang="en-US" sz="32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8128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Make effort to use Japanese!</a:t>
            </a:r>
          </a:p>
          <a:p>
            <a:pPr marL="8128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Do your best in e effort to class.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299" y="602009"/>
            <a:ext cx="8547101" cy="111135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94035" y="655268"/>
            <a:ext cx="7153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9138" indent="-719138"/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8</a:t>
            </a:r>
            <a:r>
              <a:rPr kumimoji="1" lang="ja-JP" altLang="en-US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．</a:t>
            </a:r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What do you need</a:t>
            </a:r>
            <a:b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for your future education?</a:t>
            </a:r>
            <a:endParaRPr kumimoji="1" lang="ja-JP" altLang="en-US" sz="32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191" y="741471"/>
            <a:ext cx="1013587" cy="65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36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四角形 2851"/>
          <p:cNvSpPr txBox="1">
            <a:spLocks/>
          </p:cNvSpPr>
          <p:nvPr/>
        </p:nvSpPr>
        <p:spPr>
          <a:xfrm>
            <a:off x="1384470" y="1026031"/>
            <a:ext cx="8412592" cy="5180893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 </a:t>
            </a:r>
            <a:r>
              <a:rPr lang="en-US" altLang="ja-JP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Ability to adjust to school life</a:t>
            </a:r>
            <a:endParaRPr lang="ja-JP" altLang="en-US" sz="32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8128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Be punctual.</a:t>
            </a:r>
          </a:p>
          <a:p>
            <a:pPr marL="812800" indent="-4572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Greet others in a pleasant manner.</a:t>
            </a:r>
          </a:p>
          <a:p>
            <a:pPr marL="812800" indent="-4572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Dress and use language appropriate to the occasion.</a:t>
            </a:r>
          </a:p>
          <a:p>
            <a:pPr marL="812800" indent="-4572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Follow </a:t>
            </a:r>
            <a:r>
              <a:rPr lang="en-US" altLang="ja-JP" sz="3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the rules.</a:t>
            </a:r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3200" dirty="0">
              <a:solidFill>
                <a:srgbClr val="FF0066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028" name="Picture 4" descr="https://2.bp.blogspot.com/-ZC5B63YgnYA/VpjCdKdYbTI/AAAAAAAA3Ao/rXfZiFLisc8/s800/group_stud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35" y="4305299"/>
            <a:ext cx="3382888" cy="309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6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10450" y="1342190"/>
            <a:ext cx="9068653" cy="5671653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37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四角形 2851"/>
          <p:cNvSpPr txBox="1">
            <a:spLocks/>
          </p:cNvSpPr>
          <p:nvPr/>
        </p:nvSpPr>
        <p:spPr>
          <a:xfrm>
            <a:off x="1288271" y="1692975"/>
            <a:ext cx="8482481" cy="411683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lnSpc>
                <a:spcPct val="110000"/>
              </a:lnSpc>
              <a:spcBef>
                <a:spcPts val="1800"/>
              </a:spcBef>
              <a:buNone/>
            </a:pPr>
            <a:r>
              <a:rPr lang="ja-JP" altLang="en-US" sz="32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 </a:t>
            </a: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Learn when you can, and learn well!</a:t>
            </a:r>
          </a:p>
          <a:p>
            <a:pPr marL="533400" indent="-533400">
              <a:lnSpc>
                <a:spcPct val="110000"/>
              </a:lnSpc>
              <a:spcBef>
                <a:spcPts val="1800"/>
              </a:spcBef>
              <a:buNone/>
            </a:pPr>
            <a:r>
              <a:rPr lang="ja-JP" altLang="en-US" sz="32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Consult with your school teachers.</a:t>
            </a:r>
          </a:p>
          <a:p>
            <a:pPr marL="533400" indent="-533400">
              <a:lnSpc>
                <a:spcPct val="110000"/>
              </a:lnSpc>
              <a:spcBef>
                <a:spcPts val="1800"/>
              </a:spcBef>
              <a:buNone/>
            </a:pPr>
            <a:r>
              <a:rPr lang="ja-JP" altLang="en-US" sz="32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When deciding on a career path, consult with your family.</a:t>
            </a:r>
          </a:p>
          <a:p>
            <a:pPr marL="533400" indent="-533400">
              <a:lnSpc>
                <a:spcPct val="110000"/>
              </a:lnSpc>
              <a:spcBef>
                <a:spcPts val="1800"/>
              </a:spcBef>
              <a:buNone/>
            </a:pPr>
            <a:r>
              <a:rPr lang="ja-JP" altLang="en-US" sz="32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Go to school tours.</a:t>
            </a:r>
            <a:b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(school open house, etc.)</a:t>
            </a:r>
          </a:p>
          <a:p>
            <a:pPr marL="533400" indent="-533400">
              <a:lnSpc>
                <a:spcPct val="110000"/>
              </a:lnSpc>
              <a:spcBef>
                <a:spcPts val="1800"/>
              </a:spcBef>
              <a:buNone/>
            </a:pPr>
            <a:r>
              <a:rPr lang="ja-JP" altLang="en-US" sz="32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Never give up!</a:t>
            </a:r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6500" y="422591"/>
            <a:ext cx="8489018" cy="70672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409433" y="490827"/>
            <a:ext cx="715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9</a:t>
            </a:r>
            <a:r>
              <a:rPr kumimoji="1" lang="ja-JP" altLang="en-US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．</a:t>
            </a:r>
            <a:r>
              <a:rPr kumimoji="1" lang="es-ES_tradnl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For your future</a:t>
            </a:r>
            <a:endParaRPr kumimoji="1" lang="ja-JP" altLang="en-US" sz="32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517" y="293106"/>
            <a:ext cx="1307874" cy="844276"/>
          </a:xfrm>
          <a:prstGeom prst="rect">
            <a:avLst/>
          </a:prstGeom>
        </p:spPr>
      </p:pic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B7A63503-16DD-41AD-B7B9-F448545B1854}"/>
              </a:ext>
            </a:extLst>
          </p:cNvPr>
          <p:cNvSpPr/>
          <p:nvPr/>
        </p:nvSpPr>
        <p:spPr>
          <a:xfrm>
            <a:off x="1394036" y="5740400"/>
            <a:ext cx="6127633" cy="1045543"/>
          </a:xfrm>
          <a:prstGeom prst="wedgeRoundRectCallout">
            <a:avLst>
              <a:gd name="adj1" fmla="val 56759"/>
              <a:gd name="adj2" fmla="val -39277"/>
              <a:gd name="adj3" fmla="val 16667"/>
            </a:avLst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DB10A0-70B8-48E3-96C9-573584B6B900}"/>
              </a:ext>
            </a:extLst>
          </p:cNvPr>
          <p:cNvSpPr txBox="1"/>
          <p:nvPr/>
        </p:nvSpPr>
        <p:spPr>
          <a:xfrm>
            <a:off x="1682282" y="5799145"/>
            <a:ext cx="568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Let me repeat them because they are very important.</a:t>
            </a:r>
            <a:endParaRPr kumimoji="1"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DE9182E-EBDA-C574-8513-9D365B5D34DF}"/>
              </a:ext>
            </a:extLst>
          </p:cNvPr>
          <p:cNvGrpSpPr/>
          <p:nvPr/>
        </p:nvGrpSpPr>
        <p:grpSpPr>
          <a:xfrm>
            <a:off x="7402208" y="4283879"/>
            <a:ext cx="2661459" cy="2729964"/>
            <a:chOff x="7451205" y="4283879"/>
            <a:chExt cx="2661459" cy="2729964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443D087F-1D76-C094-3344-C25DBE59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1205" y="4463220"/>
              <a:ext cx="987793" cy="949485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3152531B-E1E3-B8F5-8500-009C543AD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9816"/>
            <a:stretch/>
          </p:blipFill>
          <p:spPr>
            <a:xfrm>
              <a:off x="7652416" y="4283879"/>
              <a:ext cx="2460248" cy="2729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758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76237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38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四角形 160"/>
          <p:cNvSpPr txBox="1">
            <a:spLocks/>
          </p:cNvSpPr>
          <p:nvPr/>
        </p:nvSpPr>
        <p:spPr>
          <a:xfrm>
            <a:off x="1276350" y="1422588"/>
            <a:ext cx="8610600" cy="2783347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4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Will support your dream! Smile and move forward!</a:t>
            </a:r>
          </a:p>
        </p:txBody>
      </p:sp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F097BF71-1E01-47C3-B269-E62122FC1415}"/>
              </a:ext>
            </a:extLst>
          </p:cNvPr>
          <p:cNvSpPr/>
          <p:nvPr/>
        </p:nvSpPr>
        <p:spPr>
          <a:xfrm>
            <a:off x="2560483" y="5001142"/>
            <a:ext cx="4272772" cy="1282262"/>
          </a:xfrm>
          <a:prstGeom prst="wedgeEllipseCallout">
            <a:avLst>
              <a:gd name="adj1" fmla="val 63627"/>
              <a:gd name="adj2" fmla="val 28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4287714-5594-4E7D-9862-0195D5A0D144}"/>
              </a:ext>
            </a:extLst>
          </p:cNvPr>
          <p:cNvSpPr txBox="1"/>
          <p:nvPr/>
        </p:nvSpPr>
        <p:spPr>
          <a:xfrm>
            <a:off x="2915875" y="5337625"/>
            <a:ext cx="3639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_tradnl" altLang="ja-JP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Hang in there!</a:t>
            </a:r>
            <a:endParaRPr kumimoji="1" lang="ja-JP" altLang="en-US" sz="3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4126796-6142-4A45-A1EC-BFAF4CA6F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465" y="3476633"/>
            <a:ext cx="2434388" cy="223179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3B1EC36-7DB6-4118-9339-AF8873283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893" y="4205935"/>
            <a:ext cx="2241081" cy="27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5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70221" y="1502489"/>
            <a:ext cx="8301482" cy="5685118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C845C3E-E24A-7D51-FBBD-C308764C66B7}"/>
              </a:ext>
            </a:extLst>
          </p:cNvPr>
          <p:cNvSpPr/>
          <p:nvPr/>
        </p:nvSpPr>
        <p:spPr>
          <a:xfrm>
            <a:off x="1634489" y="3821718"/>
            <a:ext cx="7169542" cy="57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5E5C8AC-B8B9-1322-9245-4DA7DDCB9BAB}"/>
              </a:ext>
            </a:extLst>
          </p:cNvPr>
          <p:cNvSpPr/>
          <p:nvPr/>
        </p:nvSpPr>
        <p:spPr>
          <a:xfrm>
            <a:off x="1634490" y="1650910"/>
            <a:ext cx="3348000" cy="57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750" y="357360"/>
            <a:ext cx="8678071" cy="101327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146907" y="500907"/>
            <a:ext cx="8301482" cy="86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>
              <a:lnSpc>
                <a:spcPts val="30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２．</a:t>
            </a:r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Available career paths after</a:t>
            </a:r>
            <a:b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graduating from Junior High Schools</a:t>
            </a:r>
            <a:endParaRPr kumimoji="1" lang="ja-JP" altLang="en-US" sz="28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739" y="5880754"/>
            <a:ext cx="1172523" cy="756902"/>
          </a:xfrm>
          <a:prstGeom prst="rect">
            <a:avLst/>
          </a:prstGeom>
        </p:spPr>
      </p:pic>
      <p:sp>
        <p:nvSpPr>
          <p:cNvPr id="25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5A99E4D-9E7E-4834-B779-C7023FCA4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669" y="372068"/>
            <a:ext cx="1819905" cy="14352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F10EDE0-F8A9-42BB-8540-038FC890B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244" y="2164836"/>
            <a:ext cx="2425232" cy="162187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0CCC9A5-8532-43CE-A1AA-9FE33A1FE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704" y="4689435"/>
            <a:ext cx="851537" cy="80789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D774AE2-9FF7-4455-813A-DAB1C270D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2778" y="4592652"/>
            <a:ext cx="1816084" cy="11325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B66F06-051C-4508-81F9-C1E62032DEFF}"/>
              </a:ext>
            </a:extLst>
          </p:cNvPr>
          <p:cNvSpPr txBox="1"/>
          <p:nvPr/>
        </p:nvSpPr>
        <p:spPr>
          <a:xfrm>
            <a:off x="1729064" y="1714090"/>
            <a:ext cx="3253424" cy="48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>
              <a:lnSpc>
                <a:spcPts val="3000"/>
              </a:lnSpc>
            </a:pPr>
            <a:r>
              <a:rPr kumimoji="1"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 </a:t>
            </a:r>
            <a:r>
              <a:rPr kumimoji="1" lang="es-ES_tradnl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Finding a job</a:t>
            </a:r>
            <a:endParaRPr kumimoji="1" lang="ja-JP" altLang="en-US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EA22F91-ED07-4E0F-A810-A797F4553004}"/>
              </a:ext>
            </a:extLst>
          </p:cNvPr>
          <p:cNvSpPr txBox="1"/>
          <p:nvPr/>
        </p:nvSpPr>
        <p:spPr>
          <a:xfrm>
            <a:off x="1729062" y="3919241"/>
            <a:ext cx="7074969" cy="48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>
              <a:lnSpc>
                <a:spcPts val="30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 </a:t>
            </a:r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Go onto higher levels of education</a:t>
            </a:r>
            <a:endParaRPr kumimoji="1" lang="ja-JP" altLang="en-US" sz="28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8CE2287-2AA7-4596-B760-4F457D573560}"/>
              </a:ext>
            </a:extLst>
          </p:cNvPr>
          <p:cNvSpPr txBox="1"/>
          <p:nvPr/>
        </p:nvSpPr>
        <p:spPr>
          <a:xfrm>
            <a:off x="4982489" y="2031146"/>
            <a:ext cx="4671583" cy="1402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lnSpc>
                <a:spcPts val="2400"/>
              </a:lnSpc>
              <a:spcAft>
                <a:spcPts val="600"/>
              </a:spcAft>
            </a:pPr>
            <a:r>
              <a:rPr kumimoji="1" lang="ja-JP" altLang="en-US" sz="2200" b="1" dirty="0"/>
              <a:t>・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Look for a job through job hunting.</a:t>
            </a:r>
          </a:p>
          <a:p>
            <a:pPr marL="265113" indent="-265113">
              <a:lnSpc>
                <a:spcPts val="2400"/>
              </a:lnSpc>
              <a:spcAft>
                <a:spcPts val="600"/>
              </a:spcAft>
            </a:pPr>
            <a:r>
              <a:rPr kumimoji="1" lang="ja-JP" altLang="en-US" sz="2200" b="1" dirty="0"/>
              <a:t>・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 written exam, an interview, etc., are required.</a:t>
            </a:r>
            <a:endParaRPr kumimoji="1" lang="ja-JP" altLang="en-US" sz="2200" b="1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93FD88C-81C5-4B80-8F07-8E6AC02AAC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4515" y="5725228"/>
            <a:ext cx="1539201" cy="1344482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677607-B3A7-46C7-BDEE-9DF54524B9A9}"/>
              </a:ext>
            </a:extLst>
          </p:cNvPr>
          <p:cNvSpPr txBox="1"/>
          <p:nvPr/>
        </p:nvSpPr>
        <p:spPr>
          <a:xfrm>
            <a:off x="4526494" y="4501199"/>
            <a:ext cx="5214596" cy="2481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lnSpc>
                <a:spcPts val="2400"/>
              </a:lnSpc>
              <a:spcAft>
                <a:spcPts val="600"/>
              </a:spcAft>
            </a:pP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Study in a high school or a vocational school.</a:t>
            </a:r>
          </a:p>
          <a:p>
            <a:pPr marL="265113" indent="-265113">
              <a:lnSpc>
                <a:spcPts val="2400"/>
              </a:lnSpc>
              <a:spcAft>
                <a:spcPts val="600"/>
              </a:spcAft>
            </a:pP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Some go to school while working.</a:t>
            </a:r>
          </a:p>
          <a:p>
            <a:pPr marL="265113" indent="-265113">
              <a:lnSpc>
                <a:spcPts val="2400"/>
              </a:lnSpc>
              <a:spcAft>
                <a:spcPts val="600"/>
              </a:spcAft>
            </a:pPr>
            <a:r>
              <a:rPr kumimoji="1" lang="ja-JP" altLang="en-US" sz="2200" b="1" dirty="0"/>
              <a:t>・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Some schools provide online courses.</a:t>
            </a:r>
            <a:endParaRPr kumimoji="1" lang="ja-JP" altLang="en-US" sz="2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265113" indent="-265113">
              <a:lnSpc>
                <a:spcPts val="2400"/>
              </a:lnSpc>
              <a:spcAft>
                <a:spcPts val="600"/>
              </a:spcAft>
            </a:pP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 written exam, an interview, etc., are required.</a:t>
            </a:r>
            <a:endParaRPr kumimoji="1" lang="ja-JP" altLang="en-US" sz="2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39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4036" y="697066"/>
            <a:ext cx="8301482" cy="138674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566827" y="710382"/>
            <a:ext cx="6579027" cy="13542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en-US" altLang="ja-JP" sz="2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Additional information 1</a:t>
            </a:r>
          </a:p>
          <a:p>
            <a:r>
              <a:rPr kumimoji="1" lang="en-US" altLang="ja-JP" sz="3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Aichi Prefectural Night Junior High Schools</a:t>
            </a:r>
            <a:endParaRPr kumimoji="1" lang="ja-JP" altLang="en-US" sz="30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5491" y="948987"/>
            <a:ext cx="1013587" cy="654304"/>
          </a:xfrm>
          <a:prstGeom prst="rect">
            <a:avLst/>
          </a:prstGeom>
        </p:spPr>
      </p:pic>
      <p:sp>
        <p:nvSpPr>
          <p:cNvPr id="19" name="四角形 2845">
            <a:extLst>
              <a:ext uri="{FF2B5EF4-FFF2-40B4-BE49-F238E27FC236}">
                <a16:creationId xmlns:a16="http://schemas.microsoft.com/office/drawing/2014/main" id="{4346DE90-1ACB-489C-BD52-440ED6B7FAFE}"/>
              </a:ext>
            </a:extLst>
          </p:cNvPr>
          <p:cNvSpPr txBox="1">
            <a:spLocks/>
          </p:cNvSpPr>
          <p:nvPr/>
        </p:nvSpPr>
        <p:spPr>
          <a:xfrm>
            <a:off x="1419157" y="2124892"/>
            <a:ext cx="8705935" cy="1760108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5" indent="-36512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Go to school from around 17:00 to 21:00</a:t>
            </a:r>
          </a:p>
          <a:p>
            <a:pPr marL="365125" indent="-36512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4 classes a day </a:t>
            </a:r>
            <a:r>
              <a:rPr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(one class : 40 minutes)</a:t>
            </a:r>
          </a:p>
          <a:p>
            <a:pPr marL="365125" indent="-36512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Graduate in 3 years</a:t>
            </a:r>
            <a:br>
              <a:rPr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(Possible to shorten or extend up to 6 years)</a:t>
            </a:r>
            <a:endParaRPr lang="ja-JP" altLang="en-US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6D12A130-CD45-4D4E-93B7-DD33F41B6B3A}"/>
              </a:ext>
            </a:extLst>
          </p:cNvPr>
          <p:cNvSpPr/>
          <p:nvPr/>
        </p:nvSpPr>
        <p:spPr>
          <a:xfrm>
            <a:off x="1222876" y="3949610"/>
            <a:ext cx="4321901" cy="750829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49363" indent="-1249363"/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Example :  A day at a Prefectural night junior high school</a:t>
            </a:r>
            <a:endParaRPr kumimoji="1" lang="ja-JP" altLang="en-US" b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D0ECDC5-1DD9-4471-82AF-6FE74BFC2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701" y="4830933"/>
            <a:ext cx="1044000" cy="1044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0D2B6C0-D914-4155-A6EF-9A0B348B9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341" y="4765049"/>
            <a:ext cx="1044000" cy="10440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20282A4-405D-4DC7-9841-B1A5A23CA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083" y="4733753"/>
            <a:ext cx="1057048" cy="105704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F1C1472-4A26-47D8-AAC7-51BA4588C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18" y="5386683"/>
            <a:ext cx="1662557" cy="152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3323264-48A6-4862-878E-70152BAD0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3302" y="5262277"/>
            <a:ext cx="1874949" cy="1760108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81185A5-ECF6-4754-97FC-7C9154DEFC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1728" y="5382917"/>
            <a:ext cx="1503790" cy="151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40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519" y="570600"/>
            <a:ext cx="8702286" cy="105728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293323" y="662858"/>
            <a:ext cx="87022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it-IT" altLang="ja-JP" sz="2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Additional information 2 </a:t>
            </a:r>
          </a:p>
          <a:p>
            <a:r>
              <a:rPr kumimoji="1" lang="it-IT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International Baccalaureate Diploma Program</a:t>
            </a:r>
            <a:endParaRPr kumimoji="1" lang="ja-JP" altLang="en-US" sz="28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四角形 2845">
            <a:extLst>
              <a:ext uri="{FF2B5EF4-FFF2-40B4-BE49-F238E27FC236}">
                <a16:creationId xmlns:a16="http://schemas.microsoft.com/office/drawing/2014/main" id="{4346DE90-1ACB-489C-BD52-440ED6B7FAFE}"/>
              </a:ext>
            </a:extLst>
          </p:cNvPr>
          <p:cNvSpPr txBox="1">
            <a:spLocks/>
          </p:cNvSpPr>
          <p:nvPr/>
        </p:nvSpPr>
        <p:spPr>
          <a:xfrm>
            <a:off x="1422399" y="1756357"/>
            <a:ext cx="8550405" cy="3283554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International educational program offered by International Baccalaureate Organization.</a:t>
            </a:r>
          </a:p>
          <a:p>
            <a:pPr marL="0" indent="0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Upon completion of the course and passing the examination, students may obtain the International Baccalaureate Diploma.</a:t>
            </a:r>
          </a:p>
          <a:p>
            <a:pPr marL="0" indent="0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It is an internationally recognized university</a:t>
            </a:r>
            <a:b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entrance qualification.</a:t>
            </a:r>
          </a:p>
          <a:p>
            <a:pPr marL="0" indent="0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Few schools offer Japanese high</a:t>
            </a:r>
            <a:b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school diplomas.3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1FD29F8-7045-4DFC-36C2-A7CAD2E47835}"/>
              </a:ext>
            </a:extLst>
          </p:cNvPr>
          <p:cNvSpPr/>
          <p:nvPr/>
        </p:nvSpPr>
        <p:spPr>
          <a:xfrm>
            <a:off x="2133600" y="5162222"/>
            <a:ext cx="6261370" cy="17262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四角形 2845">
            <a:extLst>
              <a:ext uri="{FF2B5EF4-FFF2-40B4-BE49-F238E27FC236}">
                <a16:creationId xmlns:a16="http://schemas.microsoft.com/office/drawing/2014/main" id="{570D96B4-C59F-4967-A575-0E27C3FFA067}"/>
              </a:ext>
            </a:extLst>
          </p:cNvPr>
          <p:cNvSpPr txBox="1">
            <a:spLocks/>
          </p:cNvSpPr>
          <p:nvPr/>
        </p:nvSpPr>
        <p:spPr>
          <a:xfrm>
            <a:off x="2296843" y="5292665"/>
            <a:ext cx="6057595" cy="1595816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Classes are normally taught in English.</a:t>
            </a:r>
          </a:p>
          <a:p>
            <a:pPr marL="274638" indent="-2746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Some schools have admission periods</a:t>
            </a:r>
            <a:br>
              <a:rPr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 September.</a:t>
            </a:r>
          </a:p>
          <a:p>
            <a:pPr marL="274638" indent="-2746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It has required and elective courses.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64111F3-27CC-461D-B3B0-A62C150CF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747" y="4123366"/>
            <a:ext cx="2056305" cy="28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400022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41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四角形 2845">
            <a:extLst>
              <a:ext uri="{FF2B5EF4-FFF2-40B4-BE49-F238E27FC236}">
                <a16:creationId xmlns:a16="http://schemas.microsoft.com/office/drawing/2014/main" id="{4346DE90-1ACB-489C-BD52-440ED6B7FAFE}"/>
              </a:ext>
            </a:extLst>
          </p:cNvPr>
          <p:cNvSpPr txBox="1">
            <a:spLocks/>
          </p:cNvSpPr>
          <p:nvPr/>
        </p:nvSpPr>
        <p:spPr>
          <a:xfrm>
            <a:off x="1207726" y="1616404"/>
            <a:ext cx="8276360" cy="5526772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＜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Schools offering high school diplomas</a:t>
            </a: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＞</a:t>
            </a:r>
            <a:endParaRPr lang="en-US" altLang="ja-JP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536575" indent="-5365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“</a:t>
            </a:r>
            <a:r>
              <a:rPr lang="en-US" altLang="ja-JP" sz="28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Kokusai Koto</a:t>
            </a:r>
            <a:r>
              <a:rPr lang="ja-JP" altLang="en-US" sz="28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Gakko</a:t>
            </a:r>
            <a:r>
              <a:rPr lang="en-US" altLang="ja-JP" sz="28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”</a:t>
            </a:r>
            <a:br>
              <a:rPr lang="en-US" altLang="ja-JP" sz="28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s-ES_tradnl" altLang="zh-CN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NUCB International College (NIC)</a:t>
            </a:r>
          </a:p>
          <a:p>
            <a:pPr marL="536575" indent="-536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ES_tradnl" altLang="zh-CN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536575" indent="-536575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“ </a:t>
            </a:r>
            <a:r>
              <a:rPr lang="en-US" altLang="ja-JP" sz="28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Nagoya Kokusai Koto </a:t>
            </a:r>
            <a:r>
              <a:rPr lang="en-US" altLang="ja-JP" sz="2800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Gakko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”</a:t>
            </a:r>
            <a:b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NUCB 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International Senior High School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622300" indent="-2667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※</a:t>
            </a:r>
            <a:r>
              <a:rPr lang="en-US" altLang="zh-CN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NUCB:Nagoya</a:t>
            </a:r>
            <a:r>
              <a:rPr lang="en-US" altLang="zh-CN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University of Commerce and Business</a:t>
            </a:r>
            <a:endParaRPr lang="en-US" altLang="ja-JP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＜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International Schools</a:t>
            </a: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＞</a:t>
            </a:r>
            <a:endParaRPr lang="en-US" altLang="zh-CN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800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Enishi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International School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8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Nagoya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International School</a:t>
            </a:r>
            <a:endParaRPr lang="en-US" altLang="zh-CN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BF407D1-F3B4-4CD7-B89A-D45E9AFC132F}"/>
              </a:ext>
            </a:extLst>
          </p:cNvPr>
          <p:cNvSpPr txBox="1"/>
          <p:nvPr/>
        </p:nvSpPr>
        <p:spPr>
          <a:xfrm>
            <a:off x="1295573" y="501925"/>
            <a:ext cx="8513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s-ES_tradnl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Schools offer International Baccalaureate Diploma Program in Aichi Prefecture</a:t>
            </a:r>
            <a:endParaRPr kumimoji="1" lang="ja-JP" altLang="en-US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567801C-DFAC-45A4-B044-09AC251384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666" y="1423676"/>
            <a:ext cx="8124497" cy="6727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3B2F5BF-5222-4075-B820-2AE2953FB904}"/>
              </a:ext>
            </a:extLst>
          </p:cNvPr>
          <p:cNvSpPr txBox="1"/>
          <p:nvPr/>
        </p:nvSpPr>
        <p:spPr>
          <a:xfrm>
            <a:off x="3994029" y="2890789"/>
            <a:ext cx="340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https://ic.nucba.ac.jp/jp/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6C413DF-6F09-45DC-8D0E-C96D574AB9DF}"/>
              </a:ext>
            </a:extLst>
          </p:cNvPr>
          <p:cNvSpPr txBox="1"/>
          <p:nvPr/>
        </p:nvSpPr>
        <p:spPr>
          <a:xfrm>
            <a:off x="2779085" y="4133363"/>
            <a:ext cx="461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https://www.nihs.ed.jp/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E6258E1-D343-4573-B972-4F4424968C6A}"/>
              </a:ext>
            </a:extLst>
          </p:cNvPr>
          <p:cNvSpPr txBox="1"/>
          <p:nvPr/>
        </p:nvSpPr>
        <p:spPr>
          <a:xfrm>
            <a:off x="3154996" y="5959457"/>
            <a:ext cx="376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enishi</a:t>
            </a:r>
            <a:r>
              <a:rPr kumimoji="1"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.ac.jp/JP/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2F497D-54D8-4F35-B167-CCE83AAAD28D}"/>
              </a:ext>
            </a:extLst>
          </p:cNvPr>
          <p:cNvSpPr txBox="1"/>
          <p:nvPr/>
        </p:nvSpPr>
        <p:spPr>
          <a:xfrm>
            <a:off x="2639678" y="6627007"/>
            <a:ext cx="582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https://www.nis.ac.jp/japanese/welcome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CD514DF-02B5-4627-AF92-DB42FDB43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635" y="2154307"/>
            <a:ext cx="900000" cy="90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F3EB015-0474-47D6-A554-1CAE982AD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635" y="3392164"/>
            <a:ext cx="900000" cy="9000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6773A50-807D-4AB9-854A-C691C784E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638" y="5355636"/>
            <a:ext cx="900000" cy="900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9C9C04E2-F5F0-42A8-8DDF-C526B5DF27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9637" y="6118723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3">
            <a:extLst>
              <a:ext uri="{FF2B5EF4-FFF2-40B4-BE49-F238E27FC236}">
                <a16:creationId xmlns:a16="http://schemas.microsoft.com/office/drawing/2014/main" id="{1DD8D135-CC63-D03F-477C-AC0242BF1507}"/>
              </a:ext>
            </a:extLst>
          </p:cNvPr>
          <p:cNvSpPr/>
          <p:nvPr/>
        </p:nvSpPr>
        <p:spPr>
          <a:xfrm>
            <a:off x="796964" y="362939"/>
            <a:ext cx="9532580" cy="2376000"/>
          </a:xfrm>
          <a:custGeom>
            <a:avLst/>
            <a:gdLst>
              <a:gd name="connsiteX0" fmla="*/ 0 w 9532580"/>
              <a:gd name="connsiteY0" fmla="*/ 0 h 2376000"/>
              <a:gd name="connsiteX1" fmla="*/ 595786 w 9532580"/>
              <a:gd name="connsiteY1" fmla="*/ 0 h 2376000"/>
              <a:gd name="connsiteX2" fmla="*/ 1191573 w 9532580"/>
              <a:gd name="connsiteY2" fmla="*/ 0 h 2376000"/>
              <a:gd name="connsiteX3" fmla="*/ 1501381 w 9532580"/>
              <a:gd name="connsiteY3" fmla="*/ 0 h 2376000"/>
              <a:gd name="connsiteX4" fmla="*/ 2097168 w 9532580"/>
              <a:gd name="connsiteY4" fmla="*/ 0 h 2376000"/>
              <a:gd name="connsiteX5" fmla="*/ 2883605 w 9532580"/>
              <a:gd name="connsiteY5" fmla="*/ 0 h 2376000"/>
              <a:gd name="connsiteX6" fmla="*/ 3384066 w 9532580"/>
              <a:gd name="connsiteY6" fmla="*/ 0 h 2376000"/>
              <a:gd name="connsiteX7" fmla="*/ 3884526 w 9532580"/>
              <a:gd name="connsiteY7" fmla="*/ 0 h 2376000"/>
              <a:gd name="connsiteX8" fmla="*/ 4480313 w 9532580"/>
              <a:gd name="connsiteY8" fmla="*/ 0 h 2376000"/>
              <a:gd name="connsiteX9" fmla="*/ 5171425 w 9532580"/>
              <a:gd name="connsiteY9" fmla="*/ 0 h 2376000"/>
              <a:gd name="connsiteX10" fmla="*/ 5862537 w 9532580"/>
              <a:gd name="connsiteY10" fmla="*/ 0 h 2376000"/>
              <a:gd name="connsiteX11" fmla="*/ 6553649 w 9532580"/>
              <a:gd name="connsiteY11" fmla="*/ 0 h 2376000"/>
              <a:gd name="connsiteX12" fmla="*/ 7340087 w 9532580"/>
              <a:gd name="connsiteY12" fmla="*/ 0 h 2376000"/>
              <a:gd name="connsiteX13" fmla="*/ 7935873 w 9532580"/>
              <a:gd name="connsiteY13" fmla="*/ 0 h 2376000"/>
              <a:gd name="connsiteX14" fmla="*/ 8626985 w 9532580"/>
              <a:gd name="connsiteY14" fmla="*/ 0 h 2376000"/>
              <a:gd name="connsiteX15" fmla="*/ 9532580 w 9532580"/>
              <a:gd name="connsiteY15" fmla="*/ 0 h 2376000"/>
              <a:gd name="connsiteX16" fmla="*/ 9532580 w 9532580"/>
              <a:gd name="connsiteY16" fmla="*/ 594000 h 2376000"/>
              <a:gd name="connsiteX17" fmla="*/ 9532580 w 9532580"/>
              <a:gd name="connsiteY17" fmla="*/ 1211760 h 2376000"/>
              <a:gd name="connsiteX18" fmla="*/ 9532580 w 9532580"/>
              <a:gd name="connsiteY18" fmla="*/ 1853280 h 2376000"/>
              <a:gd name="connsiteX19" fmla="*/ 9532580 w 9532580"/>
              <a:gd name="connsiteY19" fmla="*/ 2376000 h 2376000"/>
              <a:gd name="connsiteX20" fmla="*/ 9127445 w 9532580"/>
              <a:gd name="connsiteY20" fmla="*/ 2376000 h 2376000"/>
              <a:gd name="connsiteX21" fmla="*/ 8626985 w 9532580"/>
              <a:gd name="connsiteY21" fmla="*/ 2376000 h 2376000"/>
              <a:gd name="connsiteX22" fmla="*/ 7935873 w 9532580"/>
              <a:gd name="connsiteY22" fmla="*/ 2376000 h 2376000"/>
              <a:gd name="connsiteX23" fmla="*/ 7340087 w 9532580"/>
              <a:gd name="connsiteY23" fmla="*/ 2376000 h 2376000"/>
              <a:gd name="connsiteX24" fmla="*/ 7030278 w 9532580"/>
              <a:gd name="connsiteY24" fmla="*/ 2376000 h 2376000"/>
              <a:gd name="connsiteX25" fmla="*/ 6529817 w 9532580"/>
              <a:gd name="connsiteY25" fmla="*/ 2376000 h 2376000"/>
              <a:gd name="connsiteX26" fmla="*/ 5838705 w 9532580"/>
              <a:gd name="connsiteY26" fmla="*/ 2376000 h 2376000"/>
              <a:gd name="connsiteX27" fmla="*/ 5433571 w 9532580"/>
              <a:gd name="connsiteY27" fmla="*/ 2376000 h 2376000"/>
              <a:gd name="connsiteX28" fmla="*/ 4647133 w 9532580"/>
              <a:gd name="connsiteY28" fmla="*/ 2376000 h 2376000"/>
              <a:gd name="connsiteX29" fmla="*/ 3860695 w 9532580"/>
              <a:gd name="connsiteY29" fmla="*/ 2376000 h 2376000"/>
              <a:gd name="connsiteX30" fmla="*/ 3264909 w 9532580"/>
              <a:gd name="connsiteY30" fmla="*/ 2376000 h 2376000"/>
              <a:gd name="connsiteX31" fmla="*/ 2478471 w 9532580"/>
              <a:gd name="connsiteY31" fmla="*/ 2376000 h 2376000"/>
              <a:gd name="connsiteX32" fmla="*/ 1882685 w 9532580"/>
              <a:gd name="connsiteY32" fmla="*/ 2376000 h 2376000"/>
              <a:gd name="connsiteX33" fmla="*/ 1191573 w 9532580"/>
              <a:gd name="connsiteY33" fmla="*/ 2376000 h 2376000"/>
              <a:gd name="connsiteX34" fmla="*/ 881764 w 9532580"/>
              <a:gd name="connsiteY34" fmla="*/ 2376000 h 2376000"/>
              <a:gd name="connsiteX35" fmla="*/ 0 w 9532580"/>
              <a:gd name="connsiteY35" fmla="*/ 2376000 h 2376000"/>
              <a:gd name="connsiteX36" fmla="*/ 0 w 9532580"/>
              <a:gd name="connsiteY36" fmla="*/ 1805760 h 2376000"/>
              <a:gd name="connsiteX37" fmla="*/ 0 w 9532580"/>
              <a:gd name="connsiteY37" fmla="*/ 1235520 h 2376000"/>
              <a:gd name="connsiteX38" fmla="*/ 0 w 9532580"/>
              <a:gd name="connsiteY38" fmla="*/ 689040 h 2376000"/>
              <a:gd name="connsiteX39" fmla="*/ 0 w 9532580"/>
              <a:gd name="connsiteY39" fmla="*/ 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532580" h="2376000" fill="none" extrusionOk="0">
                <a:moveTo>
                  <a:pt x="0" y="0"/>
                </a:moveTo>
                <a:cubicBezTo>
                  <a:pt x="265140" y="-19601"/>
                  <a:pt x="300879" y="71213"/>
                  <a:pt x="595786" y="0"/>
                </a:cubicBezTo>
                <a:cubicBezTo>
                  <a:pt x="890693" y="-71213"/>
                  <a:pt x="1065884" y="21813"/>
                  <a:pt x="1191573" y="0"/>
                </a:cubicBezTo>
                <a:cubicBezTo>
                  <a:pt x="1317262" y="-21813"/>
                  <a:pt x="1377180" y="35099"/>
                  <a:pt x="1501381" y="0"/>
                </a:cubicBezTo>
                <a:cubicBezTo>
                  <a:pt x="1625582" y="-35099"/>
                  <a:pt x="1819237" y="49527"/>
                  <a:pt x="2097168" y="0"/>
                </a:cubicBezTo>
                <a:cubicBezTo>
                  <a:pt x="2375099" y="-49527"/>
                  <a:pt x="2536568" y="8095"/>
                  <a:pt x="2883605" y="0"/>
                </a:cubicBezTo>
                <a:cubicBezTo>
                  <a:pt x="3230642" y="-8095"/>
                  <a:pt x="3137510" y="36391"/>
                  <a:pt x="3384066" y="0"/>
                </a:cubicBezTo>
                <a:cubicBezTo>
                  <a:pt x="3630622" y="-36391"/>
                  <a:pt x="3764578" y="9286"/>
                  <a:pt x="3884526" y="0"/>
                </a:cubicBezTo>
                <a:cubicBezTo>
                  <a:pt x="4004474" y="-9286"/>
                  <a:pt x="4261902" y="45677"/>
                  <a:pt x="4480313" y="0"/>
                </a:cubicBezTo>
                <a:cubicBezTo>
                  <a:pt x="4698724" y="-45677"/>
                  <a:pt x="4919728" y="25065"/>
                  <a:pt x="5171425" y="0"/>
                </a:cubicBezTo>
                <a:cubicBezTo>
                  <a:pt x="5423122" y="-25065"/>
                  <a:pt x="5647226" y="31015"/>
                  <a:pt x="5862537" y="0"/>
                </a:cubicBezTo>
                <a:cubicBezTo>
                  <a:pt x="6077848" y="-31015"/>
                  <a:pt x="6332534" y="2349"/>
                  <a:pt x="6553649" y="0"/>
                </a:cubicBezTo>
                <a:cubicBezTo>
                  <a:pt x="6774764" y="-2349"/>
                  <a:pt x="6973363" y="27559"/>
                  <a:pt x="7340087" y="0"/>
                </a:cubicBezTo>
                <a:cubicBezTo>
                  <a:pt x="7706811" y="-27559"/>
                  <a:pt x="7792150" y="20924"/>
                  <a:pt x="7935873" y="0"/>
                </a:cubicBezTo>
                <a:cubicBezTo>
                  <a:pt x="8079596" y="-20924"/>
                  <a:pt x="8442675" y="50241"/>
                  <a:pt x="8626985" y="0"/>
                </a:cubicBezTo>
                <a:cubicBezTo>
                  <a:pt x="8811295" y="-50241"/>
                  <a:pt x="9234329" y="13866"/>
                  <a:pt x="9532580" y="0"/>
                </a:cubicBezTo>
                <a:cubicBezTo>
                  <a:pt x="9561465" y="181016"/>
                  <a:pt x="9513590" y="366854"/>
                  <a:pt x="9532580" y="594000"/>
                </a:cubicBezTo>
                <a:cubicBezTo>
                  <a:pt x="9551570" y="821146"/>
                  <a:pt x="9468191" y="1060005"/>
                  <a:pt x="9532580" y="1211760"/>
                </a:cubicBezTo>
                <a:cubicBezTo>
                  <a:pt x="9596969" y="1363515"/>
                  <a:pt x="9477031" y="1590896"/>
                  <a:pt x="9532580" y="1853280"/>
                </a:cubicBezTo>
                <a:cubicBezTo>
                  <a:pt x="9588129" y="2115664"/>
                  <a:pt x="9492451" y="2241801"/>
                  <a:pt x="9532580" y="2376000"/>
                </a:cubicBezTo>
                <a:cubicBezTo>
                  <a:pt x="9394569" y="2397759"/>
                  <a:pt x="9310364" y="2346183"/>
                  <a:pt x="9127445" y="2376000"/>
                </a:cubicBezTo>
                <a:cubicBezTo>
                  <a:pt x="8944526" y="2405817"/>
                  <a:pt x="8815069" y="2369209"/>
                  <a:pt x="8626985" y="2376000"/>
                </a:cubicBezTo>
                <a:cubicBezTo>
                  <a:pt x="8438901" y="2382791"/>
                  <a:pt x="8256564" y="2325359"/>
                  <a:pt x="7935873" y="2376000"/>
                </a:cubicBezTo>
                <a:cubicBezTo>
                  <a:pt x="7615182" y="2426641"/>
                  <a:pt x="7503587" y="2331314"/>
                  <a:pt x="7340087" y="2376000"/>
                </a:cubicBezTo>
                <a:cubicBezTo>
                  <a:pt x="7176587" y="2420686"/>
                  <a:pt x="7108891" y="2365995"/>
                  <a:pt x="7030278" y="2376000"/>
                </a:cubicBezTo>
                <a:cubicBezTo>
                  <a:pt x="6951665" y="2386005"/>
                  <a:pt x="6748925" y="2324309"/>
                  <a:pt x="6529817" y="2376000"/>
                </a:cubicBezTo>
                <a:cubicBezTo>
                  <a:pt x="6310709" y="2427691"/>
                  <a:pt x="6165249" y="2365448"/>
                  <a:pt x="5838705" y="2376000"/>
                </a:cubicBezTo>
                <a:cubicBezTo>
                  <a:pt x="5512161" y="2386552"/>
                  <a:pt x="5514986" y="2369159"/>
                  <a:pt x="5433571" y="2376000"/>
                </a:cubicBezTo>
                <a:cubicBezTo>
                  <a:pt x="5352156" y="2382841"/>
                  <a:pt x="4900938" y="2368264"/>
                  <a:pt x="4647133" y="2376000"/>
                </a:cubicBezTo>
                <a:cubicBezTo>
                  <a:pt x="4393328" y="2383736"/>
                  <a:pt x="4107711" y="2323451"/>
                  <a:pt x="3860695" y="2376000"/>
                </a:cubicBezTo>
                <a:cubicBezTo>
                  <a:pt x="3613679" y="2428549"/>
                  <a:pt x="3501627" y="2335310"/>
                  <a:pt x="3264909" y="2376000"/>
                </a:cubicBezTo>
                <a:cubicBezTo>
                  <a:pt x="3028191" y="2416690"/>
                  <a:pt x="2800027" y="2326937"/>
                  <a:pt x="2478471" y="2376000"/>
                </a:cubicBezTo>
                <a:cubicBezTo>
                  <a:pt x="2156915" y="2425063"/>
                  <a:pt x="2168515" y="2351671"/>
                  <a:pt x="1882685" y="2376000"/>
                </a:cubicBezTo>
                <a:cubicBezTo>
                  <a:pt x="1596855" y="2400329"/>
                  <a:pt x="1519369" y="2354478"/>
                  <a:pt x="1191573" y="2376000"/>
                </a:cubicBezTo>
                <a:cubicBezTo>
                  <a:pt x="863777" y="2397522"/>
                  <a:pt x="997305" y="2373659"/>
                  <a:pt x="881764" y="2376000"/>
                </a:cubicBezTo>
                <a:cubicBezTo>
                  <a:pt x="766223" y="2378341"/>
                  <a:pt x="258117" y="2297645"/>
                  <a:pt x="0" y="2376000"/>
                </a:cubicBezTo>
                <a:cubicBezTo>
                  <a:pt x="-65706" y="2098391"/>
                  <a:pt x="59431" y="2079034"/>
                  <a:pt x="0" y="1805760"/>
                </a:cubicBezTo>
                <a:cubicBezTo>
                  <a:pt x="-59431" y="1532486"/>
                  <a:pt x="66788" y="1355601"/>
                  <a:pt x="0" y="1235520"/>
                </a:cubicBezTo>
                <a:cubicBezTo>
                  <a:pt x="-66788" y="1115439"/>
                  <a:pt x="35637" y="825366"/>
                  <a:pt x="0" y="689040"/>
                </a:cubicBezTo>
                <a:cubicBezTo>
                  <a:pt x="-35637" y="552714"/>
                  <a:pt x="80985" y="338027"/>
                  <a:pt x="0" y="0"/>
                </a:cubicBezTo>
                <a:close/>
              </a:path>
              <a:path w="9532580" h="2376000" stroke="0" extrusionOk="0">
                <a:moveTo>
                  <a:pt x="0" y="0"/>
                </a:moveTo>
                <a:cubicBezTo>
                  <a:pt x="193647" y="-50168"/>
                  <a:pt x="398100" y="2241"/>
                  <a:pt x="500460" y="0"/>
                </a:cubicBezTo>
                <a:cubicBezTo>
                  <a:pt x="602820" y="-2241"/>
                  <a:pt x="723767" y="7060"/>
                  <a:pt x="810269" y="0"/>
                </a:cubicBezTo>
                <a:cubicBezTo>
                  <a:pt x="896771" y="-7060"/>
                  <a:pt x="1425409" y="1948"/>
                  <a:pt x="1596707" y="0"/>
                </a:cubicBezTo>
                <a:cubicBezTo>
                  <a:pt x="1768005" y="-1948"/>
                  <a:pt x="1897952" y="60021"/>
                  <a:pt x="2097168" y="0"/>
                </a:cubicBezTo>
                <a:cubicBezTo>
                  <a:pt x="2296384" y="-60021"/>
                  <a:pt x="2479440" y="41072"/>
                  <a:pt x="2597628" y="0"/>
                </a:cubicBezTo>
                <a:cubicBezTo>
                  <a:pt x="2715816" y="-41072"/>
                  <a:pt x="2991566" y="24007"/>
                  <a:pt x="3384066" y="0"/>
                </a:cubicBezTo>
                <a:cubicBezTo>
                  <a:pt x="3776566" y="-24007"/>
                  <a:pt x="3673882" y="30262"/>
                  <a:pt x="3789201" y="0"/>
                </a:cubicBezTo>
                <a:cubicBezTo>
                  <a:pt x="3904520" y="-30262"/>
                  <a:pt x="4305671" y="1117"/>
                  <a:pt x="4575638" y="0"/>
                </a:cubicBezTo>
                <a:cubicBezTo>
                  <a:pt x="4845605" y="-1117"/>
                  <a:pt x="5191272" y="12000"/>
                  <a:pt x="5362076" y="0"/>
                </a:cubicBezTo>
                <a:cubicBezTo>
                  <a:pt x="5532880" y="-12000"/>
                  <a:pt x="5719179" y="41924"/>
                  <a:pt x="5957863" y="0"/>
                </a:cubicBezTo>
                <a:cubicBezTo>
                  <a:pt x="6196547" y="-41924"/>
                  <a:pt x="6362044" y="31437"/>
                  <a:pt x="6744300" y="0"/>
                </a:cubicBezTo>
                <a:cubicBezTo>
                  <a:pt x="7126556" y="-31437"/>
                  <a:pt x="7020470" y="1720"/>
                  <a:pt x="7244761" y="0"/>
                </a:cubicBezTo>
                <a:cubicBezTo>
                  <a:pt x="7469052" y="-1720"/>
                  <a:pt x="7592575" y="27205"/>
                  <a:pt x="7745221" y="0"/>
                </a:cubicBezTo>
                <a:cubicBezTo>
                  <a:pt x="7897867" y="-27205"/>
                  <a:pt x="8197030" y="46650"/>
                  <a:pt x="8436333" y="0"/>
                </a:cubicBezTo>
                <a:cubicBezTo>
                  <a:pt x="8675636" y="-46650"/>
                  <a:pt x="8793677" y="42505"/>
                  <a:pt x="8936794" y="0"/>
                </a:cubicBezTo>
                <a:cubicBezTo>
                  <a:pt x="9079911" y="-42505"/>
                  <a:pt x="9410532" y="13781"/>
                  <a:pt x="9532580" y="0"/>
                </a:cubicBezTo>
                <a:cubicBezTo>
                  <a:pt x="9541367" y="243203"/>
                  <a:pt x="9485288" y="430797"/>
                  <a:pt x="9532580" y="641520"/>
                </a:cubicBezTo>
                <a:cubicBezTo>
                  <a:pt x="9579872" y="852243"/>
                  <a:pt x="9477417" y="1002209"/>
                  <a:pt x="9532580" y="1259280"/>
                </a:cubicBezTo>
                <a:cubicBezTo>
                  <a:pt x="9587743" y="1516351"/>
                  <a:pt x="9529698" y="2047824"/>
                  <a:pt x="9532580" y="2376000"/>
                </a:cubicBezTo>
                <a:cubicBezTo>
                  <a:pt x="9465416" y="2382920"/>
                  <a:pt x="9374378" y="2375261"/>
                  <a:pt x="9222771" y="2376000"/>
                </a:cubicBezTo>
                <a:cubicBezTo>
                  <a:pt x="9071164" y="2376739"/>
                  <a:pt x="8705303" y="2340141"/>
                  <a:pt x="8436333" y="2376000"/>
                </a:cubicBezTo>
                <a:cubicBezTo>
                  <a:pt x="8167363" y="2411859"/>
                  <a:pt x="8134670" y="2321800"/>
                  <a:pt x="7840547" y="2376000"/>
                </a:cubicBezTo>
                <a:cubicBezTo>
                  <a:pt x="7546424" y="2430200"/>
                  <a:pt x="7551781" y="2346362"/>
                  <a:pt x="7435412" y="2376000"/>
                </a:cubicBezTo>
                <a:cubicBezTo>
                  <a:pt x="7319044" y="2405638"/>
                  <a:pt x="6994872" y="2339786"/>
                  <a:pt x="6839626" y="2376000"/>
                </a:cubicBezTo>
                <a:cubicBezTo>
                  <a:pt x="6684380" y="2412214"/>
                  <a:pt x="6673525" y="2369235"/>
                  <a:pt x="6529817" y="2376000"/>
                </a:cubicBezTo>
                <a:cubicBezTo>
                  <a:pt x="6386109" y="2382765"/>
                  <a:pt x="6343377" y="2375954"/>
                  <a:pt x="6220008" y="2376000"/>
                </a:cubicBezTo>
                <a:cubicBezTo>
                  <a:pt x="6096639" y="2376046"/>
                  <a:pt x="5910560" y="2319768"/>
                  <a:pt x="5624222" y="2376000"/>
                </a:cubicBezTo>
                <a:cubicBezTo>
                  <a:pt x="5337884" y="2432232"/>
                  <a:pt x="5410913" y="2359665"/>
                  <a:pt x="5219088" y="2376000"/>
                </a:cubicBezTo>
                <a:cubicBezTo>
                  <a:pt x="5027263" y="2392335"/>
                  <a:pt x="4855723" y="2330779"/>
                  <a:pt x="4527976" y="2376000"/>
                </a:cubicBezTo>
                <a:cubicBezTo>
                  <a:pt x="4200229" y="2421221"/>
                  <a:pt x="4300257" y="2375009"/>
                  <a:pt x="4122841" y="2376000"/>
                </a:cubicBezTo>
                <a:cubicBezTo>
                  <a:pt x="3945426" y="2376991"/>
                  <a:pt x="3715008" y="2307711"/>
                  <a:pt x="3431729" y="2376000"/>
                </a:cubicBezTo>
                <a:cubicBezTo>
                  <a:pt x="3148450" y="2444289"/>
                  <a:pt x="3234595" y="2343158"/>
                  <a:pt x="3121920" y="2376000"/>
                </a:cubicBezTo>
                <a:cubicBezTo>
                  <a:pt x="3009245" y="2408842"/>
                  <a:pt x="2696180" y="2350647"/>
                  <a:pt x="2430808" y="2376000"/>
                </a:cubicBezTo>
                <a:cubicBezTo>
                  <a:pt x="2165436" y="2401353"/>
                  <a:pt x="2167928" y="2342743"/>
                  <a:pt x="2025673" y="2376000"/>
                </a:cubicBezTo>
                <a:cubicBezTo>
                  <a:pt x="1883418" y="2409257"/>
                  <a:pt x="1805026" y="2375175"/>
                  <a:pt x="1715864" y="2376000"/>
                </a:cubicBezTo>
                <a:cubicBezTo>
                  <a:pt x="1626702" y="2376825"/>
                  <a:pt x="1406717" y="2331016"/>
                  <a:pt x="1310730" y="2376000"/>
                </a:cubicBezTo>
                <a:cubicBezTo>
                  <a:pt x="1214743" y="2420984"/>
                  <a:pt x="883820" y="2313471"/>
                  <a:pt x="619618" y="2376000"/>
                </a:cubicBezTo>
                <a:cubicBezTo>
                  <a:pt x="355416" y="2438529"/>
                  <a:pt x="183427" y="2333637"/>
                  <a:pt x="0" y="2376000"/>
                </a:cubicBezTo>
                <a:cubicBezTo>
                  <a:pt x="-30318" y="2242591"/>
                  <a:pt x="62035" y="1987087"/>
                  <a:pt x="0" y="1853280"/>
                </a:cubicBezTo>
                <a:cubicBezTo>
                  <a:pt x="-62035" y="1719473"/>
                  <a:pt x="28046" y="1491540"/>
                  <a:pt x="0" y="1330560"/>
                </a:cubicBezTo>
                <a:cubicBezTo>
                  <a:pt x="-28046" y="1169580"/>
                  <a:pt x="68628" y="921413"/>
                  <a:pt x="0" y="712800"/>
                </a:cubicBezTo>
                <a:cubicBezTo>
                  <a:pt x="-68628" y="504187"/>
                  <a:pt x="18324" y="298412"/>
                  <a:pt x="0" y="0"/>
                </a:cubicBezTo>
                <a:close/>
              </a:path>
            </a:pathLst>
          </a:custGeom>
          <a:pattFill prst="smGrid">
            <a:fgClr>
              <a:srgbClr val="CCFFCC"/>
            </a:fgClr>
            <a:bgClr>
              <a:schemeClr val="bg1"/>
            </a:bgClr>
          </a:pattFill>
          <a:ln w="57150">
            <a:solidFill>
              <a:schemeClr val="accent6">
                <a:lumMod val="75000"/>
              </a:schemeClr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sp>
        <p:nvSpPr>
          <p:cNvPr id="25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4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15965DB-3060-D74D-99C0-DEB3946F62E8}"/>
              </a:ext>
            </a:extLst>
          </p:cNvPr>
          <p:cNvSpPr txBox="1"/>
          <p:nvPr/>
        </p:nvSpPr>
        <p:spPr>
          <a:xfrm>
            <a:off x="1109452" y="450544"/>
            <a:ext cx="906011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42925" algn="l"/>
              </a:tabLst>
            </a:pPr>
            <a:r>
              <a:rPr kumimoji="1" lang="es-ES_tradnl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 Aichi Prefecture:</a:t>
            </a:r>
            <a:endParaRPr kumimoji="1"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360363" indent="-360363"/>
            <a:r>
              <a:rPr kumimoji="1" lang="ja-JP" altLang="en-US" sz="2400" dirty="0">
                <a:solidFill>
                  <a:srgbClr val="00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＊ 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Among the junior high school graduates, 98.5% go to  high school.</a:t>
            </a:r>
          </a:p>
          <a:p>
            <a:pPr marL="360363" indent="-360363">
              <a:tabLst>
                <a:tab pos="8791575" algn="r"/>
              </a:tabLst>
            </a:pPr>
            <a:r>
              <a:rPr kumimoji="1" lang="ja-JP" altLang="en-US" sz="2400" dirty="0">
                <a:solidFill>
                  <a:srgbClr val="00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＊ 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Among high school graduates go to university, 58.2% junior college or vocational school.</a:t>
            </a:r>
          </a:p>
          <a:p>
            <a:pPr marL="360363" indent="-360363" algn="r">
              <a:tabLst>
                <a:tab pos="8791575" algn="r"/>
              </a:tabLst>
            </a:pPr>
            <a:r>
              <a:rPr kumimoji="1" lang="ja-JP" altLang="en-US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</a:t>
            </a:r>
            <a:r>
              <a:rPr kumimoji="1"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School Basic Survey Report in FY 2023</a:t>
            </a:r>
            <a:r>
              <a:rPr kumimoji="1" lang="ja-JP" altLang="en-US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</a:t>
            </a:r>
          </a:p>
        </p:txBody>
      </p:sp>
      <p:sp>
        <p:nvSpPr>
          <p:cNvPr id="42" name="角丸四角形 3">
            <a:extLst>
              <a:ext uri="{FF2B5EF4-FFF2-40B4-BE49-F238E27FC236}">
                <a16:creationId xmlns:a16="http://schemas.microsoft.com/office/drawing/2014/main" id="{208852A7-5E5C-E531-83A6-AC4973B86EFB}"/>
              </a:ext>
            </a:extLst>
          </p:cNvPr>
          <p:cNvSpPr/>
          <p:nvPr/>
        </p:nvSpPr>
        <p:spPr>
          <a:xfrm>
            <a:off x="1018407" y="2883134"/>
            <a:ext cx="9183814" cy="4313602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641A4FFA-2242-5A7F-FB94-ECEDCD8AF0CC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0506" y="3746904"/>
            <a:ext cx="5544000" cy="7200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ECA93A03-D595-8B3E-AAC6-0BF482C326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84081">
            <a:off x="825653" y="2789531"/>
            <a:ext cx="394874" cy="511175"/>
          </a:xfrm>
          <a:prstGeom prst="rect">
            <a:avLst/>
          </a:prstGeom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9EBC3EA-27E2-6A74-2155-DB0735A6AC84}"/>
              </a:ext>
            </a:extLst>
          </p:cNvPr>
          <p:cNvSpPr txBox="1"/>
          <p:nvPr/>
        </p:nvSpPr>
        <p:spPr>
          <a:xfrm>
            <a:off x="1675743" y="2946975"/>
            <a:ext cx="64395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Reasons to go to a High School</a:t>
            </a:r>
            <a:br>
              <a:rPr kumimoji="1" lang="en-US" altLang="ja-JP" sz="26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6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or a Vocational School </a:t>
            </a:r>
            <a:endParaRPr kumimoji="1" lang="ja-JP" altLang="en-US" sz="26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A9563DF6-05D5-9A66-17B4-1EEF90CD55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6844">
            <a:off x="1152606" y="2945193"/>
            <a:ext cx="459160" cy="682285"/>
          </a:xfrm>
          <a:prstGeom prst="rect">
            <a:avLst/>
          </a:prstGeom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837FDE1-BE45-6E23-AC09-422DE9AEAE34}"/>
              </a:ext>
            </a:extLst>
          </p:cNvPr>
          <p:cNvSpPr txBox="1"/>
          <p:nvPr/>
        </p:nvSpPr>
        <p:spPr>
          <a:xfrm>
            <a:off x="2211350" y="3964224"/>
            <a:ext cx="6921630" cy="1447883"/>
          </a:xfrm>
          <a:prstGeom prst="rect">
            <a:avLst/>
          </a:prstGeom>
          <a:solidFill>
            <a:srgbClr val="FFFF99"/>
          </a:solidFill>
          <a:ln w="120650" cmpd="thickThin">
            <a:solidFill>
              <a:schemeClr val="accent6">
                <a:lumMod val="75000"/>
              </a:schemeClr>
            </a:solidFill>
          </a:ln>
        </p:spPr>
        <p:txBody>
          <a:bodyPr wrap="square" tIns="108000" rIns="180000" rtlCol="0">
            <a:spAutoFit/>
          </a:bodyPr>
          <a:lstStyle/>
          <a:p>
            <a:pPr marL="179388"/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Number of students finding employment after graduating from junior high school</a:t>
            </a:r>
          </a:p>
          <a:p>
            <a:pPr algn="r"/>
            <a:r>
              <a:rPr kumimoji="1" lang="ja-JP" altLang="en-US" sz="28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＝ </a:t>
            </a:r>
            <a:r>
              <a:rPr kumimoji="1" lang="es-ES_tradnl" altLang="ja-JP" sz="3600" b="1" spc="1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 in 100 students</a:t>
            </a:r>
            <a:endParaRPr kumimoji="1" lang="ja-JP" altLang="en-US" sz="3600" b="1" spc="100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9329216-3B01-6FA8-DF55-95070C9BB9E2}"/>
              </a:ext>
            </a:extLst>
          </p:cNvPr>
          <p:cNvSpPr txBox="1"/>
          <p:nvPr/>
        </p:nvSpPr>
        <p:spPr>
          <a:xfrm>
            <a:off x="1358626" y="5498404"/>
            <a:ext cx="87106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Japanese companies mostly hire high school, university, or vocational training school graduates.</a:t>
            </a:r>
            <a:endParaRPr kumimoji="1" lang="ja-JP" altLang="en-US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342900" indent="-342900"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Most Japanese value the importance of high education to develop knowledge and skills.</a:t>
            </a:r>
            <a:endParaRPr kumimoji="1" lang="ja-JP" altLang="en-US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342900" indent="-342900"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Many jobs require high school education as qualification.</a:t>
            </a:r>
            <a:endParaRPr kumimoji="1" lang="ja-JP" altLang="en-US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5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18184" y="1342398"/>
            <a:ext cx="9528248" cy="5711006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8213B71-4980-2449-991D-FB7ACF201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6651" y="2462470"/>
            <a:ext cx="8244000" cy="6826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959328" y="1394939"/>
            <a:ext cx="9528248" cy="114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600" indent="-990600">
              <a:lnSpc>
                <a:spcPts val="2700"/>
              </a:lnSpc>
            </a:pPr>
            <a:r>
              <a:rPr kumimoji="1" lang="ja-JP" altLang="en-US" sz="2600" b="1" dirty="0">
                <a:solidFill>
                  <a:srgbClr val="FA9B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（１）</a:t>
            </a:r>
            <a:r>
              <a:rPr kumimoji="1" lang="en-US" altLang="ja-JP" sz="2600" b="1" dirty="0">
                <a:solidFill>
                  <a:srgbClr val="FA9B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Main schools and courses of higher</a:t>
            </a:r>
            <a:br>
              <a:rPr kumimoji="1" lang="en-US" altLang="ja-JP" sz="2600" b="1" dirty="0">
                <a:solidFill>
                  <a:srgbClr val="FA9B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600" b="1" dirty="0">
                <a:solidFill>
                  <a:srgbClr val="FA9B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education for Junior High School students</a:t>
            </a:r>
            <a:br>
              <a:rPr kumimoji="1" lang="en-US" altLang="ja-JP" sz="2600" b="1" dirty="0">
                <a:solidFill>
                  <a:srgbClr val="FA9B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600" b="1" dirty="0">
                <a:solidFill>
                  <a:srgbClr val="FA9B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 Aichi Prefecture</a:t>
            </a:r>
            <a:endParaRPr kumimoji="1" lang="ja-JP" altLang="en-US" sz="2600" b="1" dirty="0">
              <a:solidFill>
                <a:srgbClr val="FA9B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071073" y="2636446"/>
            <a:ext cx="596846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 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Public high school</a:t>
            </a:r>
            <a:b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Full-time</a:t>
            </a:r>
            <a:endParaRPr kumimoji="1" lang="en-US" altLang="ja-JP" sz="2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444500" indent="-444500"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 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Public high school</a:t>
            </a:r>
            <a:b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Part-time</a:t>
            </a:r>
            <a:endParaRPr kumimoji="1" lang="en-US" altLang="ja-JP" sz="2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444500" indent="-444500"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 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Public high school</a:t>
            </a:r>
            <a:b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Correspondence</a:t>
            </a:r>
          </a:p>
          <a:p>
            <a:pPr marL="444500" indent="-444500">
              <a:spcBef>
                <a:spcPts val="1800"/>
              </a:spcBef>
              <a:buClr>
                <a:srgbClr val="FF3399"/>
              </a:buClr>
            </a:pP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⑤ 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National high school</a:t>
            </a:r>
            <a:b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s-ES_tradnl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Full-time</a:t>
            </a:r>
            <a:endParaRPr kumimoji="1" lang="en-US" altLang="ja-JP" sz="2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444500" indent="-444500"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⑥ 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Private high school</a:t>
            </a:r>
            <a:b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Full-time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/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Correspondence</a:t>
            </a:r>
            <a:endParaRPr kumimoji="1" lang="en-US" altLang="ja-JP" sz="2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444500" indent="-444500"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⑦ 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Vocational School</a:t>
            </a:r>
            <a:endParaRPr kumimoji="1" lang="ja-JP" altLang="en-US" sz="2200" b="1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0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5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73746C-71ED-440D-B238-1BD19FDE9166}"/>
              </a:ext>
            </a:extLst>
          </p:cNvPr>
          <p:cNvSpPr txBox="1"/>
          <p:nvPr/>
        </p:nvSpPr>
        <p:spPr>
          <a:xfrm>
            <a:off x="5486533" y="4009226"/>
            <a:ext cx="4699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/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④ 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Public high school</a:t>
            </a:r>
            <a:b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Flexible high school</a:t>
            </a:r>
            <a:endParaRPr kumimoji="1" lang="ja-JP" altLang="en-US" sz="2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右中かっこ 5">
            <a:extLst>
              <a:ext uri="{FF2B5EF4-FFF2-40B4-BE49-F238E27FC236}">
                <a16:creationId xmlns:a16="http://schemas.microsoft.com/office/drawing/2014/main" id="{B8E41B2B-3F41-4EE9-8DEF-AE24DC779014}"/>
              </a:ext>
            </a:extLst>
          </p:cNvPr>
          <p:cNvSpPr/>
          <p:nvPr/>
        </p:nvSpPr>
        <p:spPr>
          <a:xfrm>
            <a:off x="4367480" y="2660641"/>
            <a:ext cx="1021246" cy="2118026"/>
          </a:xfrm>
          <a:prstGeom prst="rightBrace">
            <a:avLst>
              <a:gd name="adj1" fmla="val 8333"/>
              <a:gd name="adj2" fmla="val 70815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66CF97C4-02D2-48C6-9B44-3D37E56647CC}"/>
              </a:ext>
            </a:extLst>
          </p:cNvPr>
          <p:cNvSpPr/>
          <p:nvPr/>
        </p:nvSpPr>
        <p:spPr>
          <a:xfrm>
            <a:off x="5693229" y="2641807"/>
            <a:ext cx="4448700" cy="1054102"/>
          </a:xfrm>
          <a:prstGeom prst="wedgeRoundRectCallout">
            <a:avLst>
              <a:gd name="adj1" fmla="val 3682"/>
              <a:gd name="adj2" fmla="val 79189"/>
              <a:gd name="adj3" fmla="val 16667"/>
            </a:avLst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Students may switch back and forth between full-time, part-time, and correspondence courses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D4A5D73-9C4F-4654-9102-4EAC4FD5A5F3}"/>
              </a:ext>
            </a:extLst>
          </p:cNvPr>
          <p:cNvSpPr txBox="1"/>
          <p:nvPr/>
        </p:nvSpPr>
        <p:spPr>
          <a:xfrm>
            <a:off x="6279831" y="4728246"/>
            <a:ext cx="392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・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Saya High School (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Aisai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City)</a:t>
            </a:r>
          </a:p>
          <a:p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Taketoyo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High School</a:t>
            </a:r>
          </a:p>
          <a:p>
            <a:pPr algn="r"/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(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Taketoyo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Town)</a:t>
            </a:r>
          </a:p>
          <a:p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Yutakano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High School</a:t>
            </a:r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kumimoji="1" lang="en-US" altLang="ja-JP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r"/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(Toyota</a:t>
            </a:r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City)</a:t>
            </a:r>
          </a:p>
          <a:p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Mito Aoba High School </a:t>
            </a:r>
          </a:p>
          <a:p>
            <a:pPr algn="r"/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(Toyokawa City)</a:t>
            </a:r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301104D-0561-E0F4-0159-DA82F3772B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038" y="226427"/>
            <a:ext cx="9193078" cy="930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836CE7-B336-308F-A24B-F46E30571937}"/>
              </a:ext>
            </a:extLst>
          </p:cNvPr>
          <p:cNvSpPr txBox="1"/>
          <p:nvPr/>
        </p:nvSpPr>
        <p:spPr>
          <a:xfrm>
            <a:off x="1201747" y="313799"/>
            <a:ext cx="7987669" cy="86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9138" indent="-719138">
              <a:lnSpc>
                <a:spcPts val="30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３．</a:t>
            </a:r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Academic Pathways after graduating from Junior High Schools</a:t>
            </a:r>
            <a:endParaRPr kumimoji="1" lang="ja-JP" altLang="en-US" sz="28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B9F0D18-8D9E-9CD8-120B-60F277CE8E50}"/>
              </a:ext>
            </a:extLst>
          </p:cNvPr>
          <p:cNvGrpSpPr/>
          <p:nvPr/>
        </p:nvGrpSpPr>
        <p:grpSpPr>
          <a:xfrm>
            <a:off x="8946816" y="313799"/>
            <a:ext cx="1571338" cy="1433902"/>
            <a:chOff x="8834418" y="283757"/>
            <a:chExt cx="1758723" cy="1604897"/>
          </a:xfrm>
        </p:grpSpPr>
        <p:pic>
          <p:nvPicPr>
            <p:cNvPr id="16" name="Picture 2" descr="https://1.bp.blogspot.com/-gyrNbKV7Gws/XWS5lvlXK5I/AAAAAAABUUY/jZMoffMzu5Ix1BG6AKDaBITEIfa1cZuKgCLcBGAs/s1600/kakedasu_school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4418" y="283757"/>
              <a:ext cx="894717" cy="160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s://1.bp.blogspot.com/-OKhXLNv6pRc/XWS5l7AsEeI/AAAAAAABUUc/2-ygvecmsKE-gqvgVT2NS0xWR2zE3jbGwCLcBGAs/s1600/kakedasu_school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0571" y="286257"/>
              <a:ext cx="882570" cy="1583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70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24339" y="1500050"/>
            <a:ext cx="8301482" cy="5462502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8213B71-4980-2449-991D-FB7ACF201624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6976" y="2584080"/>
            <a:ext cx="7164000" cy="648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501290" y="1671444"/>
            <a:ext cx="776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indent="-1079500"/>
            <a:r>
              <a:rPr kumimoji="1" lang="ja-JP" altLang="en-US" sz="2800" b="1" dirty="0">
                <a:solidFill>
                  <a:srgbClr val="F398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（１</a:t>
            </a:r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Differences between junior and senior high schools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941124" y="2959187"/>
            <a:ext cx="74475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The major difference between junior </a:t>
            </a:r>
            <a:br>
              <a:rPr kumimoji="1"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and senior high school is that grade </a:t>
            </a:r>
            <a:br>
              <a:rPr kumimoji="1"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promotion or graduation is difficult </a:t>
            </a:r>
            <a:br>
              <a:rPr kumimoji="1"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 senior high school.</a:t>
            </a:r>
            <a:endParaRPr kumimoji="1" lang="ja-JP" altLang="en-US" sz="2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342900" indent="-342900">
              <a:spcBef>
                <a:spcPts val="18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Junior high school is mandatory education, and there is no dropping out. In high schools, bad grades and/or absentee leads to failure of grade promotion or graduation.</a:t>
            </a:r>
            <a:endParaRPr kumimoji="1" lang="ja-JP" altLang="en-US" sz="2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342900" indent="-342900">
              <a:spcBef>
                <a:spcPts val="18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Let</a:t>
            </a:r>
            <a:r>
              <a:rPr kumimoji="1" lang="en-US" altLang="ja-JP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  <a:r>
              <a:rPr kumimoji="1"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 study seriously to take entrance exams.</a:t>
            </a:r>
            <a:endParaRPr kumimoji="1" lang="ja-JP" altLang="en-US" sz="2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1D375B6-4594-8445-B10C-FED7D6EB65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6180">
            <a:off x="8018223" y="3024335"/>
            <a:ext cx="1269427" cy="9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6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4D35C43-6B91-1204-A1B0-5021B78B10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6185" y="460201"/>
            <a:ext cx="8632090" cy="71691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E01213-3501-43A7-9BEB-0AC01B48173E}"/>
              </a:ext>
            </a:extLst>
          </p:cNvPr>
          <p:cNvSpPr txBox="1"/>
          <p:nvPr/>
        </p:nvSpPr>
        <p:spPr>
          <a:xfrm>
            <a:off x="1510035" y="537191"/>
            <a:ext cx="7545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４．</a:t>
            </a:r>
            <a:r>
              <a:rPr kumimoji="1" lang="es-ES_tradnl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About High School</a:t>
            </a:r>
            <a:endParaRPr kumimoji="1" lang="ja-JP" altLang="en-US" sz="32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D57B46E-66AD-5051-3AD8-2BC16BEB91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833" y="456154"/>
            <a:ext cx="924813" cy="59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48798" y="993465"/>
            <a:ext cx="6066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（２）</a:t>
            </a:r>
            <a:r>
              <a:rPr kumimoji="1" lang="es-ES_tradnl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Types of High Schools </a:t>
            </a:r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 </a:t>
            </a:r>
            <a:r>
              <a:rPr kumimoji="1" lang="en-US" altLang="ja-JP" sz="2800" b="1" dirty="0">
                <a:solidFill>
                  <a:srgbClr val="F39800"/>
                </a:solidFill>
                <a:latin typeface="+mn-ea"/>
              </a:rPr>
              <a:t>1⃣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7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9951DC4-4B99-A998-2AEC-5BE3B82AB7D6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700" y="1465411"/>
            <a:ext cx="6156000" cy="64800"/>
          </a:xfrm>
          <a:prstGeom prst="rect">
            <a:avLst/>
          </a:prstGeom>
        </p:spPr>
      </p:pic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CA5E2459-F6EC-F06D-5C65-8AB4131C6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323994"/>
              </p:ext>
            </p:extLst>
          </p:nvPr>
        </p:nvGraphicFramePr>
        <p:xfrm>
          <a:off x="1292700" y="1752752"/>
          <a:ext cx="8600601" cy="49751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7198">
                  <a:extLst>
                    <a:ext uri="{9D8B030D-6E8A-4147-A177-3AD203B41FA5}">
                      <a16:colId xmlns:a16="http://schemas.microsoft.com/office/drawing/2014/main" val="4243258940"/>
                    </a:ext>
                  </a:extLst>
                </a:gridCol>
                <a:gridCol w="7013403">
                  <a:extLst>
                    <a:ext uri="{9D8B030D-6E8A-4147-A177-3AD203B41FA5}">
                      <a16:colId xmlns:a16="http://schemas.microsoft.com/office/drawing/2014/main" val="3522978343"/>
                    </a:ext>
                  </a:extLst>
                </a:gridCol>
              </a:tblGrid>
              <a:tr h="1658378"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Public high school</a:t>
                      </a:r>
                      <a:endParaRPr kumimoji="1" lang="ja-JP" altLang="en-US" sz="2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High schools run by prefectures or cities</a:t>
                      </a:r>
                      <a:b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(Prefectural High School</a:t>
                      </a:r>
                      <a:r>
                        <a:rPr kumimoji="1" lang="ja-JP" altLang="es-ES_tradnl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・</a:t>
                      </a: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Municipal High School)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Admission and tuition fees are lower than those of private schools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282915"/>
                  </a:ext>
                </a:extLst>
              </a:tr>
              <a:tr h="1345476"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National high school</a:t>
                      </a:r>
                      <a:endParaRPr kumimoji="1" lang="ja-JP" altLang="en-US" sz="2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Government-run research schools affiliated with national universities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Admission and tuition fees are lower than those of private schools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765423"/>
                  </a:ext>
                </a:extLst>
              </a:tr>
              <a:tr h="1971280"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Private high school</a:t>
                      </a:r>
                      <a:endParaRPr kumimoji="1" lang="ja-JP" altLang="en-US" sz="2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High schools established by private school corporations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Distinctive education policy and curriculum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Admission fees, tuition, and other costs are higher than those of public and national high schools.</a:t>
                      </a:r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（</a:t>
                      </a: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Subsidies are available</a:t>
                      </a:r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666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7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48797" y="879165"/>
            <a:ext cx="617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（２）</a:t>
            </a:r>
            <a:r>
              <a:rPr kumimoji="1" lang="es-ES_tradnl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Types of High Schools </a:t>
            </a:r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 </a:t>
            </a:r>
            <a:r>
              <a:rPr kumimoji="1" lang="en-US" altLang="ja-JP" sz="2800" b="1" dirty="0">
                <a:solidFill>
                  <a:srgbClr val="F39800"/>
                </a:solidFill>
                <a:latin typeface="+mn-ea"/>
              </a:rPr>
              <a:t>2⃣</a:t>
            </a:r>
            <a:endParaRPr kumimoji="1" lang="ja-JP" altLang="en-US" sz="2800" b="1" dirty="0">
              <a:solidFill>
                <a:srgbClr val="F39800"/>
              </a:solidFill>
              <a:latin typeface="+mn-ea"/>
            </a:endParaRPr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8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9951DC4-4B99-A998-2AEC-5BE3B82AB7D6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700" y="1351111"/>
            <a:ext cx="6336000" cy="64800"/>
          </a:xfrm>
          <a:prstGeom prst="rect">
            <a:avLst/>
          </a:prstGeom>
        </p:spPr>
      </p:pic>
      <p:sp>
        <p:nvSpPr>
          <p:cNvPr id="5" name="四角形 2845">
            <a:extLst>
              <a:ext uri="{FF2B5EF4-FFF2-40B4-BE49-F238E27FC236}">
                <a16:creationId xmlns:a16="http://schemas.microsoft.com/office/drawing/2014/main" id="{092D3435-D539-70F1-1351-8ADBC6BBF010}"/>
              </a:ext>
            </a:extLst>
          </p:cNvPr>
          <p:cNvSpPr txBox="1">
            <a:spLocks/>
          </p:cNvSpPr>
          <p:nvPr/>
        </p:nvSpPr>
        <p:spPr>
          <a:xfrm>
            <a:off x="1415143" y="2165945"/>
            <a:ext cx="8617857" cy="2116282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◆ 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Classes are held during the day on weekdays.</a:t>
            </a:r>
          </a:p>
          <a:p>
            <a:pPr marL="542925" indent="-36512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Go to school in the mornings and attend </a:t>
            </a:r>
            <a:r>
              <a:rPr lang="en-US" altLang="ja-JP" sz="2600" b="0" i="0" dirty="0" err="1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classeas</a:t>
            </a:r>
            <a:r>
              <a:rPr lang="en-US" altLang="ja-JP" sz="26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for 5-6 hours each day. </a:t>
            </a:r>
          </a:p>
          <a:p>
            <a:pPr marL="542925" indent="-36512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Entire class takes the same class at the same time.</a:t>
            </a:r>
          </a:p>
          <a:p>
            <a:pPr marL="1778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2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998816-2467-1DFA-3C0B-B7C3F1E22B66}"/>
              </a:ext>
            </a:extLst>
          </p:cNvPr>
          <p:cNvSpPr txBox="1"/>
          <p:nvPr/>
        </p:nvSpPr>
        <p:spPr>
          <a:xfrm>
            <a:off x="1262341" y="1611627"/>
            <a:ext cx="288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 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</a:t>
            </a:r>
            <a:r>
              <a:rPr kumimoji="1" lang="es-ES_tradnl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ull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r>
              <a:rPr kumimoji="1" lang="es-ES_tradnl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time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0F7F9571-CC8D-8109-1E6B-E0398FF40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08379" y="5149463"/>
            <a:ext cx="1476857" cy="176233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7D21A0D-706D-A1A7-A6D3-282C881EC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119" y="5149463"/>
            <a:ext cx="1827636" cy="184609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4C003BEB-A570-90DF-683B-71AE14E3E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913" y="4851778"/>
            <a:ext cx="874820" cy="87482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6AC4D120-CD39-CC2B-2F8E-518945EC7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6937" y="4839768"/>
            <a:ext cx="816365" cy="81636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2D2A6807-7ECD-55A9-BD74-3BF5D1BE8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7084" y="4690816"/>
            <a:ext cx="1905000" cy="16383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ADBAE7B-03D8-C1E7-4C13-AFBA62EB03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0649" y="5527347"/>
            <a:ext cx="2148235" cy="1337276"/>
          </a:xfrm>
          <a:prstGeom prst="rect">
            <a:avLst/>
          </a:prstGeom>
        </p:spPr>
      </p:pic>
      <p:sp>
        <p:nvSpPr>
          <p:cNvPr id="33" name="矢印: 右 32">
            <a:extLst>
              <a:ext uri="{FF2B5EF4-FFF2-40B4-BE49-F238E27FC236}">
                <a16:creationId xmlns:a16="http://schemas.microsoft.com/office/drawing/2014/main" id="{E0F2C98D-215A-E8E9-9059-035D29ACB0B0}"/>
              </a:ext>
            </a:extLst>
          </p:cNvPr>
          <p:cNvSpPr/>
          <p:nvPr/>
        </p:nvSpPr>
        <p:spPr>
          <a:xfrm>
            <a:off x="4049814" y="5821428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0484014D-2D95-3E92-112A-253BED0B8868}"/>
              </a:ext>
            </a:extLst>
          </p:cNvPr>
          <p:cNvSpPr/>
          <p:nvPr/>
        </p:nvSpPr>
        <p:spPr>
          <a:xfrm>
            <a:off x="7173715" y="5821428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9363BEC8-B9B6-DB42-C454-D99143CA66A4}"/>
              </a:ext>
            </a:extLst>
          </p:cNvPr>
          <p:cNvSpPr/>
          <p:nvPr/>
        </p:nvSpPr>
        <p:spPr>
          <a:xfrm>
            <a:off x="1578439" y="4282227"/>
            <a:ext cx="2861219" cy="523219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</a:rPr>
              <a:t>Example : A day at a full-time high school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2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4603</Words>
  <Application>Microsoft Office PowerPoint</Application>
  <PresentationFormat>ユーザー設定</PresentationFormat>
  <Paragraphs>701</Paragraphs>
  <Slides>42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52" baseType="lpstr">
      <vt:lpstr>ＭＳ ゴシック</vt:lpstr>
      <vt:lpstr>Noto Sans JP</vt:lpstr>
      <vt:lpstr>UD デジタル 教科書体 NP-B</vt:lpstr>
      <vt:lpstr>游ゴシック</vt:lpstr>
      <vt:lpstr>Arial</vt:lpstr>
      <vt:lpstr>Calibri</vt:lpstr>
      <vt:lpstr>Calibri Light</vt:lpstr>
      <vt:lpstr>Tahoma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2019-07-17T01:14:43Z</dcterms:created>
  <dcterms:modified xsi:type="dcterms:W3CDTF">2025-03-31T05:19:28Z</dcterms:modified>
</cp:coreProperties>
</file>