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680" r:id="rId1"/>
  </p:sldMasterIdLst>
  <p:notesMasterIdLst>
    <p:notesMasterId r:id="rId44"/>
  </p:notesMasterIdLst>
  <p:handoutMasterIdLst>
    <p:handoutMasterId r:id="rId45"/>
  </p:handoutMasterIdLst>
  <p:sldIdLst>
    <p:sldId id="339" r:id="rId2"/>
    <p:sldId id="332" r:id="rId3"/>
    <p:sldId id="356" r:id="rId4"/>
    <p:sldId id="269" r:id="rId5"/>
    <p:sldId id="357" r:id="rId6"/>
    <p:sldId id="309" r:id="rId7"/>
    <p:sldId id="279" r:id="rId8"/>
    <p:sldId id="344" r:id="rId9"/>
    <p:sldId id="358" r:id="rId10"/>
    <p:sldId id="359" r:id="rId11"/>
    <p:sldId id="274" r:id="rId12"/>
    <p:sldId id="360" r:id="rId13"/>
    <p:sldId id="342" r:id="rId14"/>
    <p:sldId id="361" r:id="rId15"/>
    <p:sldId id="337" r:id="rId16"/>
    <p:sldId id="346" r:id="rId17"/>
    <p:sldId id="362" r:id="rId18"/>
    <p:sldId id="322" r:id="rId19"/>
    <p:sldId id="277" r:id="rId20"/>
    <p:sldId id="363" r:id="rId21"/>
    <p:sldId id="364" r:id="rId22"/>
    <p:sldId id="365" r:id="rId23"/>
    <p:sldId id="324" r:id="rId24"/>
    <p:sldId id="352" r:id="rId25"/>
    <p:sldId id="367" r:id="rId26"/>
    <p:sldId id="366" r:id="rId27"/>
    <p:sldId id="368" r:id="rId28"/>
    <p:sldId id="369" r:id="rId29"/>
    <p:sldId id="370" r:id="rId30"/>
    <p:sldId id="268" r:id="rId31"/>
    <p:sldId id="351" r:id="rId32"/>
    <p:sldId id="334" r:id="rId33"/>
    <p:sldId id="335" r:id="rId34"/>
    <p:sldId id="315" r:id="rId35"/>
    <p:sldId id="336" r:id="rId36"/>
    <p:sldId id="316" r:id="rId37"/>
    <p:sldId id="317" r:id="rId38"/>
    <p:sldId id="318" r:id="rId39"/>
    <p:sldId id="319" r:id="rId40"/>
    <p:sldId id="353" r:id="rId41"/>
    <p:sldId id="354" r:id="rId42"/>
    <p:sldId id="355" r:id="rId43"/>
  </p:sldIdLst>
  <p:sldSz cx="10691813" cy="7559675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  <a:srgbClr val="C55A11"/>
    <a:srgbClr val="C6E0B4"/>
    <a:srgbClr val="B4C6E7"/>
    <a:srgbClr val="FFE699"/>
    <a:srgbClr val="ED7D31"/>
    <a:srgbClr val="CCECFF"/>
    <a:srgbClr val="F39800"/>
    <a:srgbClr val="FA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5153" autoAdjust="0"/>
  </p:normalViewPr>
  <p:slideViewPr>
    <p:cSldViewPr snapToGrid="0" snapToObjects="1">
      <p:cViewPr varScale="1">
        <p:scale>
          <a:sx n="65" d="100"/>
          <a:sy n="65" d="100"/>
        </p:scale>
        <p:origin x="58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30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A183F-A984-404E-8D7F-40CD610E76C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6B82E5D1-96B9-43BE-B46E-93DD91147852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tIns="18000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1" lang="zh-CN" altLang="en-US" sz="2800" b="1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目的</a:t>
          </a:r>
          <a:endParaRPr kumimoji="1" lang="ja-JP" altLang="en-US" sz="2800" b="1" spc="200" baseline="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6D2B5725-2389-4CA4-9942-2D93BD4B6463}" type="parTrans" cxnId="{D483C521-3BCB-4188-B369-F2701FD1E26B}">
      <dgm:prSet/>
      <dgm:spPr/>
      <dgm:t>
        <a:bodyPr/>
        <a:lstStyle/>
        <a:p>
          <a:endParaRPr kumimoji="1" lang="ja-JP" altLang="en-US" sz="2000"/>
        </a:p>
      </dgm:t>
    </dgm:pt>
    <dgm:pt modelId="{58B0ED74-ECE0-4992-89A3-B1F1E19F2CA7}" type="sibTrans" cxnId="{D483C521-3BCB-4188-B369-F2701FD1E26B}">
      <dgm:prSet/>
      <dgm:spPr/>
      <dgm:t>
        <a:bodyPr/>
        <a:lstStyle/>
        <a:p>
          <a:endParaRPr kumimoji="1" lang="ja-JP" altLang="en-US" sz="2000"/>
        </a:p>
      </dgm:t>
    </dgm:pt>
    <dgm:pt modelId="{51AFE945-10C5-46C1-B564-BEE9F28270A7}">
      <dgm:prSet phldrT="[テキスト]" custT="1"/>
      <dgm:spPr/>
      <dgm:t>
        <a:bodyPr lIns="216000" tIns="216000" rIns="144000"/>
        <a:lstStyle/>
        <a:p>
          <a:r>
            <a: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培养职业及实际生活中所需技能</a:t>
          </a:r>
          <a:endParaRPr kumimoji="1" lang="ja-JP" altLang="en-US" sz="20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74396A8A-B07B-45B3-8DB9-FCDD05209177}" type="parTrans" cxnId="{7B7101E0-CD29-442C-8B18-4E3CD67611FA}">
      <dgm:prSet/>
      <dgm:spPr/>
      <dgm:t>
        <a:bodyPr/>
        <a:lstStyle/>
        <a:p>
          <a:endParaRPr kumimoji="1" lang="ja-JP" altLang="en-US" sz="2000"/>
        </a:p>
      </dgm:t>
    </dgm:pt>
    <dgm:pt modelId="{A910363F-36CD-4BB4-A70D-6236352E9751}" type="sibTrans" cxnId="{7B7101E0-CD29-442C-8B18-4E3CD67611FA}">
      <dgm:prSet/>
      <dgm:spPr/>
      <dgm:t>
        <a:bodyPr/>
        <a:lstStyle/>
        <a:p>
          <a:endParaRPr kumimoji="1" lang="ja-JP" altLang="en-US" sz="2000"/>
        </a:p>
      </dgm:t>
    </dgm:pt>
    <dgm:pt modelId="{7CBDD32B-A7B3-4A99-AC85-E28C4A408CA6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tIns="18000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1" lang="zh-CN" altLang="en-US" sz="2800" b="1" spc="200" baseline="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科目</a:t>
          </a:r>
          <a:endParaRPr kumimoji="1" lang="ja-JP" altLang="en-US" sz="2800" b="1" spc="200" baseline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gm:t>
    </dgm:pt>
    <dgm:pt modelId="{8B1AD911-7809-4CAE-90C8-848B26487DD2}" type="parTrans" cxnId="{52EBE4AE-A7CD-46B2-B656-806E8D0D17FD}">
      <dgm:prSet/>
      <dgm:spPr/>
      <dgm:t>
        <a:bodyPr/>
        <a:lstStyle/>
        <a:p>
          <a:endParaRPr kumimoji="1" lang="ja-JP" altLang="en-US" sz="2000"/>
        </a:p>
      </dgm:t>
    </dgm:pt>
    <dgm:pt modelId="{17C46CEC-8AF9-42E6-AB66-AF1666890F94}" type="sibTrans" cxnId="{52EBE4AE-A7CD-46B2-B656-806E8D0D17FD}">
      <dgm:prSet/>
      <dgm:spPr/>
      <dgm:t>
        <a:bodyPr/>
        <a:lstStyle/>
        <a:p>
          <a:endParaRPr kumimoji="1" lang="ja-JP" altLang="en-US" sz="2000"/>
        </a:p>
      </dgm:t>
    </dgm:pt>
    <dgm:pt modelId="{7A68A06A-6BF5-4E8B-94C1-36603D54E65A}">
      <dgm:prSet phldrT="[テキスト]" custT="1"/>
      <dgm:spPr/>
      <dgm:t>
        <a:bodyPr lIns="216000" rIns="144000"/>
        <a:lstStyle/>
        <a:p>
          <a:pPr>
            <a:lnSpc>
              <a:spcPts val="3400"/>
            </a:lnSpc>
            <a:spcAft>
              <a:spcPts val="0"/>
            </a:spcAft>
          </a:pPr>
          <a:r>
            <a: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家政、福利、时尚、工业相关、理发师、烹饪师、商业相关、计算机设计等</a:t>
          </a:r>
          <a:endParaRPr kumimoji="1" lang="ja-JP" altLang="en-US" sz="20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B390B174-CD04-4C04-90A3-3B1DE9A60D1D}" type="parTrans" cxnId="{049CDCDC-086D-4970-962A-A1DCDC9A2BFC}">
      <dgm:prSet/>
      <dgm:spPr/>
      <dgm:t>
        <a:bodyPr/>
        <a:lstStyle/>
        <a:p>
          <a:endParaRPr kumimoji="1" lang="ja-JP" altLang="en-US" sz="2000"/>
        </a:p>
      </dgm:t>
    </dgm:pt>
    <dgm:pt modelId="{3596F4AF-DB17-48B9-ABBE-72F3C3BD2888}" type="sibTrans" cxnId="{049CDCDC-086D-4970-962A-A1DCDC9A2BFC}">
      <dgm:prSet/>
      <dgm:spPr/>
      <dgm:t>
        <a:bodyPr/>
        <a:lstStyle/>
        <a:p>
          <a:endParaRPr kumimoji="1" lang="ja-JP" altLang="en-US" sz="2000"/>
        </a:p>
      </dgm:t>
    </dgm:pt>
    <dgm:pt modelId="{391E3DFA-45E0-41CD-A48C-E8BF68E04910}">
      <dgm:prSet phldrT="[テキスト]" custT="1"/>
      <dgm:spPr/>
      <dgm:t>
        <a:bodyPr lIns="216000" rIns="144000"/>
        <a:lstStyle/>
        <a:p>
          <a:pPr>
            <a:lnSpc>
              <a:spcPts val="3400"/>
            </a:lnSpc>
            <a:spcAft>
              <a:spcPts val="0"/>
            </a:spcAft>
          </a:pPr>
          <a:r>
            <a: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可取得各种资格或参加国家考试的参试资格（家庭佣工、危险品处理员、电工、烹饪师证）</a:t>
          </a:r>
          <a:endParaRPr kumimoji="1" lang="ja-JP" altLang="en-US" sz="20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9EAC5D05-1552-49DD-B487-5182FB1557E0}" type="parTrans" cxnId="{1F92DEEE-9BA4-4293-9A95-6390ACFE7B99}">
      <dgm:prSet/>
      <dgm:spPr/>
      <dgm:t>
        <a:bodyPr/>
        <a:lstStyle/>
        <a:p>
          <a:endParaRPr kumimoji="1" lang="ja-JP" altLang="en-US" sz="2000"/>
        </a:p>
      </dgm:t>
    </dgm:pt>
    <dgm:pt modelId="{14BB5DE5-7DA5-47AA-913A-F66313970AEC}" type="sibTrans" cxnId="{1F92DEEE-9BA4-4293-9A95-6390ACFE7B99}">
      <dgm:prSet/>
      <dgm:spPr/>
      <dgm:t>
        <a:bodyPr/>
        <a:lstStyle/>
        <a:p>
          <a:endParaRPr kumimoji="1" lang="ja-JP" altLang="en-US" sz="2000"/>
        </a:p>
      </dgm:t>
    </dgm:pt>
    <dgm:pt modelId="{51224C2C-2C62-4350-9049-9D336564111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tIns="18000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1" lang="zh-CN" altLang="en-US" sz="2400" b="1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特征</a:t>
          </a:r>
          <a:r>
            <a:rPr kumimoji="1" lang="ja-JP" altLang="en-US" sz="2400" b="1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①</a:t>
          </a:r>
        </a:p>
      </dgm:t>
    </dgm:pt>
    <dgm:pt modelId="{A93F9C4E-01BE-44B9-B7E2-8DC20875DCDC}" type="parTrans" cxnId="{C9601711-6C4F-4A40-B17E-6C92CCD742F8}">
      <dgm:prSet/>
      <dgm:spPr/>
      <dgm:t>
        <a:bodyPr/>
        <a:lstStyle/>
        <a:p>
          <a:endParaRPr kumimoji="1" lang="ja-JP" altLang="en-US" sz="2000"/>
        </a:p>
      </dgm:t>
    </dgm:pt>
    <dgm:pt modelId="{DD246614-3EBD-47BF-A725-00F54F405B65}" type="sibTrans" cxnId="{C9601711-6C4F-4A40-B17E-6C92CCD742F8}">
      <dgm:prSet/>
      <dgm:spPr/>
      <dgm:t>
        <a:bodyPr/>
        <a:lstStyle/>
        <a:p>
          <a:endParaRPr kumimoji="1" lang="ja-JP" altLang="en-US" sz="2000"/>
        </a:p>
      </dgm:t>
    </dgm:pt>
    <dgm:pt modelId="{1222120D-0F79-41E6-BD8A-68905D9892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tIns="18000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1" lang="zh-CN" altLang="en-US" sz="2400" b="1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特征</a:t>
          </a:r>
          <a:r>
            <a:rPr kumimoji="1" lang="ja-JP" altLang="en-US" sz="2400" b="1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②</a:t>
          </a:r>
        </a:p>
      </dgm:t>
    </dgm:pt>
    <dgm:pt modelId="{C6B686AA-9E29-414B-8F9C-4EAD7A5FDBBD}" type="parTrans" cxnId="{29CF8254-789D-4E11-BE4C-583238426B67}">
      <dgm:prSet/>
      <dgm:spPr/>
      <dgm:t>
        <a:bodyPr/>
        <a:lstStyle/>
        <a:p>
          <a:endParaRPr kumimoji="1" lang="ja-JP" altLang="en-US" sz="2000"/>
        </a:p>
      </dgm:t>
    </dgm:pt>
    <dgm:pt modelId="{D9DC9215-D474-4814-851D-B70AE84953E7}" type="sibTrans" cxnId="{29CF8254-789D-4E11-BE4C-583238426B67}">
      <dgm:prSet/>
      <dgm:spPr/>
      <dgm:t>
        <a:bodyPr/>
        <a:lstStyle/>
        <a:p>
          <a:endParaRPr kumimoji="1" lang="ja-JP" altLang="en-US" sz="2000"/>
        </a:p>
      </dgm:t>
    </dgm:pt>
    <dgm:pt modelId="{E2083C75-7C59-4DB1-B5F2-952DAAE7F553}">
      <dgm:prSet custT="1"/>
      <dgm:spPr/>
      <dgm:t>
        <a:bodyPr lIns="216000" tIns="216000" rIns="144000"/>
        <a:lstStyle/>
        <a:p>
          <a:r>
            <a: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有些还可取得高等学校毕业资格</a:t>
          </a:r>
          <a:endParaRPr kumimoji="1" lang="ja-JP" altLang="en-US" sz="20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99552367-119F-4C40-9ED6-E0F5A48CC9C8}" type="parTrans" cxnId="{BE400C9E-43EE-4C6F-9A70-9326F2B11768}">
      <dgm:prSet/>
      <dgm:spPr/>
      <dgm:t>
        <a:bodyPr/>
        <a:lstStyle/>
        <a:p>
          <a:endParaRPr kumimoji="1" lang="ja-JP" altLang="en-US" sz="2000"/>
        </a:p>
      </dgm:t>
    </dgm:pt>
    <dgm:pt modelId="{DFAC71B9-AFB3-48C2-962E-F206CCBBBC80}" type="sibTrans" cxnId="{BE400C9E-43EE-4C6F-9A70-9326F2B11768}">
      <dgm:prSet/>
      <dgm:spPr/>
      <dgm:t>
        <a:bodyPr/>
        <a:lstStyle/>
        <a:p>
          <a:endParaRPr kumimoji="1" lang="ja-JP" altLang="en-US" sz="2000"/>
        </a:p>
      </dgm:t>
    </dgm:pt>
    <dgm:pt modelId="{8E0D0F36-281E-4023-B9B1-D831E34E5B44}" type="pres">
      <dgm:prSet presAssocID="{FC3A183F-A984-404E-8D7F-40CD610E76C9}" presName="Name0" presStyleCnt="0">
        <dgm:presLayoutVars>
          <dgm:dir/>
          <dgm:animLvl val="lvl"/>
          <dgm:resizeHandles val="exact"/>
        </dgm:presLayoutVars>
      </dgm:prSet>
      <dgm:spPr/>
    </dgm:pt>
    <dgm:pt modelId="{DB0FADE6-A774-4B0F-90BD-1CB39B3D838E}" type="pres">
      <dgm:prSet presAssocID="{6B82E5D1-96B9-43BE-B46E-93DD91147852}" presName="linNode" presStyleCnt="0"/>
      <dgm:spPr/>
    </dgm:pt>
    <dgm:pt modelId="{EC788E50-79EE-40DD-AB60-67AC032881D6}" type="pres">
      <dgm:prSet presAssocID="{6B82E5D1-96B9-43BE-B46E-93DD91147852}" presName="parentText" presStyleLbl="node1" presStyleIdx="0" presStyleCnt="4" custScaleX="49720" custScaleY="84147">
        <dgm:presLayoutVars>
          <dgm:chMax val="1"/>
          <dgm:bulletEnabled val="1"/>
        </dgm:presLayoutVars>
      </dgm:prSet>
      <dgm:spPr/>
    </dgm:pt>
    <dgm:pt modelId="{A52CC46C-21A2-4F20-A435-F21FDFCEF33D}" type="pres">
      <dgm:prSet presAssocID="{6B82E5D1-96B9-43BE-B46E-93DD91147852}" presName="descendantText" presStyleLbl="alignAccFollowNode1" presStyleIdx="0" presStyleCnt="4" custScaleX="122127" custLinFactNeighborX="1973" custLinFactNeighborY="4375">
        <dgm:presLayoutVars>
          <dgm:bulletEnabled val="1"/>
        </dgm:presLayoutVars>
      </dgm:prSet>
      <dgm:spPr/>
    </dgm:pt>
    <dgm:pt modelId="{385DADBB-BF0A-445F-8087-3AF63C0962EB}" type="pres">
      <dgm:prSet presAssocID="{58B0ED74-ECE0-4992-89A3-B1F1E19F2CA7}" presName="sp" presStyleCnt="0"/>
      <dgm:spPr/>
    </dgm:pt>
    <dgm:pt modelId="{B8123466-0C0E-442E-8B7D-B7EBD8ED487A}" type="pres">
      <dgm:prSet presAssocID="{7CBDD32B-A7B3-4A99-AC85-E28C4A408CA6}" presName="linNode" presStyleCnt="0"/>
      <dgm:spPr/>
    </dgm:pt>
    <dgm:pt modelId="{524EDFB4-F6BF-4FBA-ABE4-9319ED5BF1BA}" type="pres">
      <dgm:prSet presAssocID="{7CBDD32B-A7B3-4A99-AC85-E28C4A408CA6}" presName="parentText" presStyleLbl="node1" presStyleIdx="1" presStyleCnt="4" custScaleX="49769" custScaleY="96120" custLinFactNeighborX="-17" custLinFactNeighborY="-72">
        <dgm:presLayoutVars>
          <dgm:chMax val="1"/>
          <dgm:bulletEnabled val="1"/>
        </dgm:presLayoutVars>
      </dgm:prSet>
      <dgm:spPr/>
    </dgm:pt>
    <dgm:pt modelId="{C75B5296-E12D-4E2C-A131-D08545C2F881}" type="pres">
      <dgm:prSet presAssocID="{7CBDD32B-A7B3-4A99-AC85-E28C4A408CA6}" presName="descendantText" presStyleLbl="alignAccFollowNode1" presStyleIdx="1" presStyleCnt="4" custScaleX="123487" custScaleY="129993" custLinFactNeighborX="31" custLinFactNeighborY="4540">
        <dgm:presLayoutVars>
          <dgm:bulletEnabled val="1"/>
        </dgm:presLayoutVars>
      </dgm:prSet>
      <dgm:spPr/>
    </dgm:pt>
    <dgm:pt modelId="{942E06D5-9299-4DCF-9F63-CF655888ADAF}" type="pres">
      <dgm:prSet presAssocID="{17C46CEC-8AF9-42E6-AB66-AF1666890F94}" presName="sp" presStyleCnt="0"/>
      <dgm:spPr/>
    </dgm:pt>
    <dgm:pt modelId="{C0BD15A6-701E-47A7-8732-16EE21B8490B}" type="pres">
      <dgm:prSet presAssocID="{51224C2C-2C62-4350-9049-9D336564111D}" presName="linNode" presStyleCnt="0"/>
      <dgm:spPr/>
    </dgm:pt>
    <dgm:pt modelId="{5AAD1616-B4F1-4E94-8043-0885FC1E399F}" type="pres">
      <dgm:prSet presAssocID="{51224C2C-2C62-4350-9049-9D336564111D}" presName="parentText" presStyleLbl="node1" presStyleIdx="2" presStyleCnt="4" custScaleX="49769" custScaleY="88214" custLinFactNeighborX="-17" custLinFactNeighborY="-930">
        <dgm:presLayoutVars>
          <dgm:chMax val="1"/>
          <dgm:bulletEnabled val="1"/>
        </dgm:presLayoutVars>
      </dgm:prSet>
      <dgm:spPr/>
    </dgm:pt>
    <dgm:pt modelId="{2738772A-2FBE-4CBC-836E-562CEAB22164}" type="pres">
      <dgm:prSet presAssocID="{51224C2C-2C62-4350-9049-9D336564111D}" presName="descendantText" presStyleLbl="alignAccFollowNode1" presStyleIdx="2" presStyleCnt="4" custScaleX="123001" custScaleY="127227" custLinFactNeighborX="31" custLinFactNeighborY="3546">
        <dgm:presLayoutVars>
          <dgm:bulletEnabled val="1"/>
        </dgm:presLayoutVars>
      </dgm:prSet>
      <dgm:spPr/>
    </dgm:pt>
    <dgm:pt modelId="{202D6AED-226C-48AF-A09E-0B5B94AB000A}" type="pres">
      <dgm:prSet presAssocID="{DD246614-3EBD-47BF-A725-00F54F405B65}" presName="sp" presStyleCnt="0"/>
      <dgm:spPr/>
    </dgm:pt>
    <dgm:pt modelId="{9251ADF1-B3E6-40DB-BE37-9A469629E538}" type="pres">
      <dgm:prSet presAssocID="{1222120D-0F79-41E6-BD8A-68905D98920F}" presName="linNode" presStyleCnt="0"/>
      <dgm:spPr/>
    </dgm:pt>
    <dgm:pt modelId="{56130F29-1F8E-443A-8FCE-091F1B857EFB}" type="pres">
      <dgm:prSet presAssocID="{1222120D-0F79-41E6-BD8A-68905D98920F}" presName="parentText" presStyleLbl="node1" presStyleIdx="3" presStyleCnt="4" custScaleX="49720" custScaleY="85202" custLinFactNeighborX="-17" custLinFactNeighborY="614">
        <dgm:presLayoutVars>
          <dgm:chMax val="1"/>
          <dgm:bulletEnabled val="1"/>
        </dgm:presLayoutVars>
      </dgm:prSet>
      <dgm:spPr/>
    </dgm:pt>
    <dgm:pt modelId="{FB94E50A-540A-4D5F-A3EA-64EE2FAA00EF}" type="pres">
      <dgm:prSet presAssocID="{1222120D-0F79-41E6-BD8A-68905D98920F}" presName="descendantText" presStyleLbl="alignAccFollowNode1" presStyleIdx="3" presStyleCnt="4" custScaleX="122462" custScaleY="99761" custLinFactNeighborX="31" custLinFactNeighborY="183">
        <dgm:presLayoutVars>
          <dgm:bulletEnabled val="1"/>
        </dgm:presLayoutVars>
      </dgm:prSet>
      <dgm:spPr/>
    </dgm:pt>
  </dgm:ptLst>
  <dgm:cxnLst>
    <dgm:cxn modelId="{C9601711-6C4F-4A40-B17E-6C92CCD742F8}" srcId="{FC3A183F-A984-404E-8D7F-40CD610E76C9}" destId="{51224C2C-2C62-4350-9049-9D336564111D}" srcOrd="2" destOrd="0" parTransId="{A93F9C4E-01BE-44B9-B7E2-8DC20875DCDC}" sibTransId="{DD246614-3EBD-47BF-A725-00F54F405B65}"/>
    <dgm:cxn modelId="{D483C521-3BCB-4188-B369-F2701FD1E26B}" srcId="{FC3A183F-A984-404E-8D7F-40CD610E76C9}" destId="{6B82E5D1-96B9-43BE-B46E-93DD91147852}" srcOrd="0" destOrd="0" parTransId="{6D2B5725-2389-4CA4-9942-2D93BD4B6463}" sibTransId="{58B0ED74-ECE0-4992-89A3-B1F1E19F2CA7}"/>
    <dgm:cxn modelId="{2720945C-7795-4AFB-8063-2CFEA0F7FD0C}" type="presOf" srcId="{1222120D-0F79-41E6-BD8A-68905D98920F}" destId="{56130F29-1F8E-443A-8FCE-091F1B857EFB}" srcOrd="0" destOrd="0" presId="urn:microsoft.com/office/officeart/2005/8/layout/vList5"/>
    <dgm:cxn modelId="{7BA07363-8A1E-4D5C-A4CA-CC9A4F5587B9}" type="presOf" srcId="{E2083C75-7C59-4DB1-B5F2-952DAAE7F553}" destId="{FB94E50A-540A-4D5F-A3EA-64EE2FAA00EF}" srcOrd="0" destOrd="0" presId="urn:microsoft.com/office/officeart/2005/8/layout/vList5"/>
    <dgm:cxn modelId="{6722B96E-CA0B-4FF8-A38A-0189B61419F7}" type="presOf" srcId="{6B82E5D1-96B9-43BE-B46E-93DD91147852}" destId="{EC788E50-79EE-40DD-AB60-67AC032881D6}" srcOrd="0" destOrd="0" presId="urn:microsoft.com/office/officeart/2005/8/layout/vList5"/>
    <dgm:cxn modelId="{29CF8254-789D-4E11-BE4C-583238426B67}" srcId="{FC3A183F-A984-404E-8D7F-40CD610E76C9}" destId="{1222120D-0F79-41E6-BD8A-68905D98920F}" srcOrd="3" destOrd="0" parTransId="{C6B686AA-9E29-414B-8F9C-4EAD7A5FDBBD}" sibTransId="{D9DC9215-D474-4814-851D-B70AE84953E7}"/>
    <dgm:cxn modelId="{4119A478-25BE-4A4E-A957-5B999B65C3B9}" type="presOf" srcId="{391E3DFA-45E0-41CD-A48C-E8BF68E04910}" destId="{2738772A-2FBE-4CBC-836E-562CEAB22164}" srcOrd="0" destOrd="0" presId="urn:microsoft.com/office/officeart/2005/8/layout/vList5"/>
    <dgm:cxn modelId="{6D19E386-711C-43DB-A8C0-A8DDA6EA68C8}" type="presOf" srcId="{7CBDD32B-A7B3-4A99-AC85-E28C4A408CA6}" destId="{524EDFB4-F6BF-4FBA-ABE4-9319ED5BF1BA}" srcOrd="0" destOrd="0" presId="urn:microsoft.com/office/officeart/2005/8/layout/vList5"/>
    <dgm:cxn modelId="{6430918A-44B8-422F-955C-500A58944475}" type="presOf" srcId="{7A68A06A-6BF5-4E8B-94C1-36603D54E65A}" destId="{C75B5296-E12D-4E2C-A131-D08545C2F881}" srcOrd="0" destOrd="0" presId="urn:microsoft.com/office/officeart/2005/8/layout/vList5"/>
    <dgm:cxn modelId="{BE400C9E-43EE-4C6F-9A70-9326F2B11768}" srcId="{1222120D-0F79-41E6-BD8A-68905D98920F}" destId="{E2083C75-7C59-4DB1-B5F2-952DAAE7F553}" srcOrd="0" destOrd="0" parTransId="{99552367-119F-4C40-9ED6-E0F5A48CC9C8}" sibTransId="{DFAC71B9-AFB3-48C2-962E-F206CCBBBC80}"/>
    <dgm:cxn modelId="{AAD716AA-9AF7-465F-9898-D73450DDD263}" type="presOf" srcId="{51AFE945-10C5-46C1-B564-BEE9F28270A7}" destId="{A52CC46C-21A2-4F20-A435-F21FDFCEF33D}" srcOrd="0" destOrd="0" presId="urn:microsoft.com/office/officeart/2005/8/layout/vList5"/>
    <dgm:cxn modelId="{52EBE4AE-A7CD-46B2-B656-806E8D0D17FD}" srcId="{FC3A183F-A984-404E-8D7F-40CD610E76C9}" destId="{7CBDD32B-A7B3-4A99-AC85-E28C4A408CA6}" srcOrd="1" destOrd="0" parTransId="{8B1AD911-7809-4CAE-90C8-848B26487DD2}" sibTransId="{17C46CEC-8AF9-42E6-AB66-AF1666890F94}"/>
    <dgm:cxn modelId="{049CDCDC-086D-4970-962A-A1DCDC9A2BFC}" srcId="{7CBDD32B-A7B3-4A99-AC85-E28C4A408CA6}" destId="{7A68A06A-6BF5-4E8B-94C1-36603D54E65A}" srcOrd="0" destOrd="0" parTransId="{B390B174-CD04-4C04-90A3-3B1DE9A60D1D}" sibTransId="{3596F4AF-DB17-48B9-ABBE-72F3C3BD2888}"/>
    <dgm:cxn modelId="{7B7101E0-CD29-442C-8B18-4E3CD67611FA}" srcId="{6B82E5D1-96B9-43BE-B46E-93DD91147852}" destId="{51AFE945-10C5-46C1-B564-BEE9F28270A7}" srcOrd="0" destOrd="0" parTransId="{74396A8A-B07B-45B3-8DB9-FCDD05209177}" sibTransId="{A910363F-36CD-4BB4-A70D-6236352E9751}"/>
    <dgm:cxn modelId="{1F92DEEE-9BA4-4293-9A95-6390ACFE7B99}" srcId="{51224C2C-2C62-4350-9049-9D336564111D}" destId="{391E3DFA-45E0-41CD-A48C-E8BF68E04910}" srcOrd="0" destOrd="0" parTransId="{9EAC5D05-1552-49DD-B487-5182FB1557E0}" sibTransId="{14BB5DE5-7DA5-47AA-913A-F66313970AEC}"/>
    <dgm:cxn modelId="{351BD4F1-C15E-4B8C-BEAC-D418720F0F81}" type="presOf" srcId="{51224C2C-2C62-4350-9049-9D336564111D}" destId="{5AAD1616-B4F1-4E94-8043-0885FC1E399F}" srcOrd="0" destOrd="0" presId="urn:microsoft.com/office/officeart/2005/8/layout/vList5"/>
    <dgm:cxn modelId="{FDCB8AFD-25D4-4B5F-9A2F-12BBE3E4617D}" type="presOf" srcId="{FC3A183F-A984-404E-8D7F-40CD610E76C9}" destId="{8E0D0F36-281E-4023-B9B1-D831E34E5B44}" srcOrd="0" destOrd="0" presId="urn:microsoft.com/office/officeart/2005/8/layout/vList5"/>
    <dgm:cxn modelId="{AB1F2BC5-0195-4DF5-A05A-E0FE2919DF6D}" type="presParOf" srcId="{8E0D0F36-281E-4023-B9B1-D831E34E5B44}" destId="{DB0FADE6-A774-4B0F-90BD-1CB39B3D838E}" srcOrd="0" destOrd="0" presId="urn:microsoft.com/office/officeart/2005/8/layout/vList5"/>
    <dgm:cxn modelId="{34CD7ABF-4C62-4A44-8A5C-D13C75A89300}" type="presParOf" srcId="{DB0FADE6-A774-4B0F-90BD-1CB39B3D838E}" destId="{EC788E50-79EE-40DD-AB60-67AC032881D6}" srcOrd="0" destOrd="0" presId="urn:microsoft.com/office/officeart/2005/8/layout/vList5"/>
    <dgm:cxn modelId="{E660692A-AC6C-4A64-B450-A63377BC182A}" type="presParOf" srcId="{DB0FADE6-A774-4B0F-90BD-1CB39B3D838E}" destId="{A52CC46C-21A2-4F20-A435-F21FDFCEF33D}" srcOrd="1" destOrd="0" presId="urn:microsoft.com/office/officeart/2005/8/layout/vList5"/>
    <dgm:cxn modelId="{78AF596D-46C3-429D-9044-D256B0F6D6B4}" type="presParOf" srcId="{8E0D0F36-281E-4023-B9B1-D831E34E5B44}" destId="{385DADBB-BF0A-445F-8087-3AF63C0962EB}" srcOrd="1" destOrd="0" presId="urn:microsoft.com/office/officeart/2005/8/layout/vList5"/>
    <dgm:cxn modelId="{53772F38-57D4-45E5-98F9-2D5083072064}" type="presParOf" srcId="{8E0D0F36-281E-4023-B9B1-D831E34E5B44}" destId="{B8123466-0C0E-442E-8B7D-B7EBD8ED487A}" srcOrd="2" destOrd="0" presId="urn:microsoft.com/office/officeart/2005/8/layout/vList5"/>
    <dgm:cxn modelId="{FD873078-9D7B-4F81-B8E0-FE3C1527E3BB}" type="presParOf" srcId="{B8123466-0C0E-442E-8B7D-B7EBD8ED487A}" destId="{524EDFB4-F6BF-4FBA-ABE4-9319ED5BF1BA}" srcOrd="0" destOrd="0" presId="urn:microsoft.com/office/officeart/2005/8/layout/vList5"/>
    <dgm:cxn modelId="{95107ED0-29E6-42B0-B24A-F3E09D32BD20}" type="presParOf" srcId="{B8123466-0C0E-442E-8B7D-B7EBD8ED487A}" destId="{C75B5296-E12D-4E2C-A131-D08545C2F881}" srcOrd="1" destOrd="0" presId="urn:microsoft.com/office/officeart/2005/8/layout/vList5"/>
    <dgm:cxn modelId="{1E3367F2-9D27-4A69-A4F9-5C66AE5515E4}" type="presParOf" srcId="{8E0D0F36-281E-4023-B9B1-D831E34E5B44}" destId="{942E06D5-9299-4DCF-9F63-CF655888ADAF}" srcOrd="3" destOrd="0" presId="urn:microsoft.com/office/officeart/2005/8/layout/vList5"/>
    <dgm:cxn modelId="{1D4611FD-C3C9-4BC9-BDF9-00E4EECD5884}" type="presParOf" srcId="{8E0D0F36-281E-4023-B9B1-D831E34E5B44}" destId="{C0BD15A6-701E-47A7-8732-16EE21B8490B}" srcOrd="4" destOrd="0" presId="urn:microsoft.com/office/officeart/2005/8/layout/vList5"/>
    <dgm:cxn modelId="{EA943DDF-2F92-400F-AFB3-61F6268ECBB1}" type="presParOf" srcId="{C0BD15A6-701E-47A7-8732-16EE21B8490B}" destId="{5AAD1616-B4F1-4E94-8043-0885FC1E399F}" srcOrd="0" destOrd="0" presId="urn:microsoft.com/office/officeart/2005/8/layout/vList5"/>
    <dgm:cxn modelId="{2AC0353B-3BBE-4498-A726-EA60F73236AB}" type="presParOf" srcId="{C0BD15A6-701E-47A7-8732-16EE21B8490B}" destId="{2738772A-2FBE-4CBC-836E-562CEAB22164}" srcOrd="1" destOrd="0" presId="urn:microsoft.com/office/officeart/2005/8/layout/vList5"/>
    <dgm:cxn modelId="{F8AC1BEF-A43D-4A51-83AC-4E9ABA066961}" type="presParOf" srcId="{8E0D0F36-281E-4023-B9B1-D831E34E5B44}" destId="{202D6AED-226C-48AF-A09E-0B5B94AB000A}" srcOrd="5" destOrd="0" presId="urn:microsoft.com/office/officeart/2005/8/layout/vList5"/>
    <dgm:cxn modelId="{CE3B4269-6F9D-4948-AAF5-D49DBF55D4F7}" type="presParOf" srcId="{8E0D0F36-281E-4023-B9B1-D831E34E5B44}" destId="{9251ADF1-B3E6-40DB-BE37-9A469629E538}" srcOrd="6" destOrd="0" presId="urn:microsoft.com/office/officeart/2005/8/layout/vList5"/>
    <dgm:cxn modelId="{65A0CE2D-E1DA-40B6-A3F5-B7E1BA00DBC7}" type="presParOf" srcId="{9251ADF1-B3E6-40DB-BE37-9A469629E538}" destId="{56130F29-1F8E-443A-8FCE-091F1B857EFB}" srcOrd="0" destOrd="0" presId="urn:microsoft.com/office/officeart/2005/8/layout/vList5"/>
    <dgm:cxn modelId="{FF16B1AE-63AF-4C78-86B2-2203C84AF017}" type="presParOf" srcId="{9251ADF1-B3E6-40DB-BE37-9A469629E538}" destId="{FB94E50A-540A-4D5F-A3EA-64EE2FAA00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C46C-21A2-4F20-A435-F21FDFCEF33D}">
      <dsp:nvSpPr>
        <dsp:cNvPr id="0" name=""/>
        <dsp:cNvSpPr/>
      </dsp:nvSpPr>
      <dsp:spPr>
        <a:xfrm rot="5400000">
          <a:off x="4710304" y="-2880110"/>
          <a:ext cx="924910" cy="682226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14400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CN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培养职业及实际生活中所需技能</a:t>
          </a:r>
          <a:endParaRPr kumimoji="1" lang="ja-JP" altLang="en-US" sz="20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sp:txBody>
      <dsp:txXfrm rot="-5400000">
        <a:off x="1761625" y="113719"/>
        <a:ext cx="6777119" cy="834610"/>
      </dsp:txXfrm>
    </dsp:sp>
    <dsp:sp modelId="{EC788E50-79EE-40DD-AB60-67AC032881D6}">
      <dsp:nvSpPr>
        <dsp:cNvPr id="0" name=""/>
        <dsp:cNvSpPr/>
      </dsp:nvSpPr>
      <dsp:spPr>
        <a:xfrm>
          <a:off x="137305" y="4131"/>
          <a:ext cx="1562323" cy="9728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8000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CN" altLang="en-US" sz="2800" b="1" kern="1200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目的</a:t>
          </a:r>
          <a:endParaRPr kumimoji="1" lang="ja-JP" altLang="en-US" sz="2800" b="1" kern="1200" spc="200" baseline="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sp:txBody>
      <dsp:txXfrm>
        <a:off x="184796" y="51622"/>
        <a:ext cx="1467341" cy="877874"/>
      </dsp:txXfrm>
    </dsp:sp>
    <dsp:sp modelId="{C75B5296-E12D-4E2C-A131-D08545C2F881}">
      <dsp:nvSpPr>
        <dsp:cNvPr id="0" name=""/>
        <dsp:cNvSpPr/>
      </dsp:nvSpPr>
      <dsp:spPr>
        <a:xfrm rot="5400000">
          <a:off x="4545207" y="-1767807"/>
          <a:ext cx="1202319" cy="6891505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123825" rIns="14400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3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zh-CN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家政、福利、时尚、工业相关、理发师、烹饪师、商业相关、计算机设计等</a:t>
          </a:r>
          <a:endParaRPr kumimoji="1" lang="ja-JP" altLang="en-US" sz="20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sp:txBody>
      <dsp:txXfrm rot="-5400000">
        <a:off x="1700614" y="1135478"/>
        <a:ext cx="6832813" cy="1084935"/>
      </dsp:txXfrm>
    </dsp:sp>
    <dsp:sp modelId="{524EDFB4-F6BF-4FBA-ABE4-9319ED5BF1BA}">
      <dsp:nvSpPr>
        <dsp:cNvPr id="0" name=""/>
        <dsp:cNvSpPr/>
      </dsp:nvSpPr>
      <dsp:spPr>
        <a:xfrm>
          <a:off x="136356" y="1079481"/>
          <a:ext cx="1562335" cy="1111280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8000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CN" altLang="en-US" sz="2800" b="1" kern="1200" spc="200" baseline="0" dirty="0">
              <a:latin typeface="ＭＳ ゴシック" panose="020B0609070205080204" pitchFamily="49" charset="-128"/>
              <a:ea typeface="ＭＳ ゴシック" panose="020B0609070205080204" pitchFamily="49" charset="-128"/>
            </a:rPr>
            <a:t>科目</a:t>
          </a:r>
          <a:endParaRPr kumimoji="1" lang="ja-JP" altLang="en-US" sz="2800" b="1" kern="1200" spc="200" baseline="0" dirty="0">
            <a:latin typeface="ＭＳ ゴシック" panose="020B0609070205080204" pitchFamily="49" charset="-128"/>
            <a:ea typeface="ＭＳ ゴシック" panose="020B0609070205080204" pitchFamily="49" charset="-128"/>
          </a:endParaRPr>
        </a:p>
      </dsp:txBody>
      <dsp:txXfrm>
        <a:off x="190604" y="1133729"/>
        <a:ext cx="1453839" cy="1002784"/>
      </dsp:txXfrm>
    </dsp:sp>
    <dsp:sp modelId="{2738772A-2FBE-4CBC-836E-562CEAB22164}">
      <dsp:nvSpPr>
        <dsp:cNvPr id="0" name=""/>
        <dsp:cNvSpPr/>
      </dsp:nvSpPr>
      <dsp:spPr>
        <a:xfrm rot="5400000">
          <a:off x="4544437" y="-516105"/>
          <a:ext cx="1176736" cy="6864383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123825" rIns="14400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3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zh-CN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可取得各种资格或参加国家考试的参试资格（家庭佣工、危险品处理员、电工、烹饪师证）</a:t>
          </a:r>
          <a:endParaRPr kumimoji="1" lang="ja-JP" altLang="en-US" sz="20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sp:txBody>
      <dsp:txXfrm rot="-5400000">
        <a:off x="1700614" y="2385162"/>
        <a:ext cx="6806939" cy="1061848"/>
      </dsp:txXfrm>
    </dsp:sp>
    <dsp:sp modelId="{5AAD1616-B4F1-4E94-8043-0885FC1E399F}">
      <dsp:nvSpPr>
        <dsp:cNvPr id="0" name=""/>
        <dsp:cNvSpPr/>
      </dsp:nvSpPr>
      <dsp:spPr>
        <a:xfrm>
          <a:off x="136356" y="2362598"/>
          <a:ext cx="1562335" cy="1019876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000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CN" altLang="en-US" sz="2400" b="1" kern="1200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特征</a:t>
          </a:r>
          <a:r>
            <a:rPr kumimoji="1" lang="ja-JP" altLang="en-US" sz="2400" b="1" kern="1200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①</a:t>
          </a:r>
        </a:p>
      </dsp:txBody>
      <dsp:txXfrm>
        <a:off x="186142" y="2412384"/>
        <a:ext cx="1462763" cy="920304"/>
      </dsp:txXfrm>
    </dsp:sp>
    <dsp:sp modelId="{FB94E50A-540A-4D5F-A3EA-64EE2FAA00EF}">
      <dsp:nvSpPr>
        <dsp:cNvPr id="0" name=""/>
        <dsp:cNvSpPr/>
      </dsp:nvSpPr>
      <dsp:spPr>
        <a:xfrm rot="5400000">
          <a:off x="4659744" y="603191"/>
          <a:ext cx="922700" cy="6840983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00" tIns="216000" rIns="14400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zh-CN" altLang="en-US" sz="20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有些还可取得高等学校毕业资格</a:t>
          </a:r>
          <a:endParaRPr kumimoji="1" lang="ja-JP" altLang="en-US" sz="20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sp:txBody>
      <dsp:txXfrm rot="-5400000">
        <a:off x="1700603" y="3607376"/>
        <a:ext cx="6795940" cy="832614"/>
      </dsp:txXfrm>
    </dsp:sp>
    <dsp:sp modelId="{56130F29-1F8E-443A-8FCE-091F1B857EFB}">
      <dsp:nvSpPr>
        <dsp:cNvPr id="0" name=""/>
        <dsp:cNvSpPr/>
      </dsp:nvSpPr>
      <dsp:spPr>
        <a:xfrm>
          <a:off x="136355" y="3533595"/>
          <a:ext cx="1562323" cy="985053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000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zh-CN" altLang="en-US" sz="2400" b="1" kern="1200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特征</a:t>
          </a:r>
          <a:r>
            <a:rPr kumimoji="1" lang="ja-JP" altLang="en-US" sz="2400" b="1" kern="1200" spc="200" baseline="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rPr>
            <a:t>②</a:t>
          </a:r>
        </a:p>
      </dsp:txBody>
      <dsp:txXfrm>
        <a:off x="184441" y="3581681"/>
        <a:ext cx="1466151" cy="888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945" y="9371026"/>
            <a:ext cx="2919734" cy="495293"/>
          </a:xfrm>
          <a:prstGeom prst="rect">
            <a:avLst/>
          </a:prstGeom>
        </p:spPr>
        <p:txBody>
          <a:bodyPr vert="horz" lIns="91337" tIns="45667" rIns="91337" bIns="45667" rtlCol="0" anchor="b"/>
          <a:lstStyle>
            <a:lvl1pPr algn="r">
              <a:defRPr sz="1200"/>
            </a:lvl1pPr>
          </a:lstStyle>
          <a:p>
            <a:fld id="{01BCFB72-B599-4190-ACB4-6CB18B4081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524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18830" cy="495602"/>
          </a:xfrm>
          <a:prstGeom prst="rect">
            <a:avLst/>
          </a:prstGeom>
        </p:spPr>
        <p:txBody>
          <a:bodyPr vert="horz" lIns="91301" tIns="45648" rIns="91301" bIns="4564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769" y="5"/>
            <a:ext cx="2918830" cy="495602"/>
          </a:xfrm>
          <a:prstGeom prst="rect">
            <a:avLst/>
          </a:prstGeom>
        </p:spPr>
        <p:txBody>
          <a:bodyPr vert="horz" lIns="91301" tIns="45648" rIns="91301" bIns="45648" rtlCol="0"/>
          <a:lstStyle>
            <a:lvl1pPr algn="r">
              <a:defRPr sz="1200"/>
            </a:lvl1pPr>
          </a:lstStyle>
          <a:p>
            <a:r>
              <a:rPr kumimoji="1" lang="en-US" altLang="ja-JP"/>
              <a:t>2020/6/16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1231900"/>
            <a:ext cx="47101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1" tIns="45648" rIns="91301" bIns="4564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6"/>
            <a:ext cx="5388610" cy="3884860"/>
          </a:xfrm>
          <a:prstGeom prst="rect">
            <a:avLst/>
          </a:prstGeom>
        </p:spPr>
        <p:txBody>
          <a:bodyPr vert="horz" lIns="91301" tIns="45648" rIns="91301" bIns="4564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9370729"/>
            <a:ext cx="2918830" cy="495599"/>
          </a:xfrm>
          <a:prstGeom prst="rect">
            <a:avLst/>
          </a:prstGeom>
        </p:spPr>
        <p:txBody>
          <a:bodyPr vert="horz" lIns="91301" tIns="45648" rIns="91301" bIns="4564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769" y="9370729"/>
            <a:ext cx="2918830" cy="495599"/>
          </a:xfrm>
          <a:prstGeom prst="rect">
            <a:avLst/>
          </a:prstGeom>
        </p:spPr>
        <p:txBody>
          <a:bodyPr vert="horz" lIns="91301" tIns="45648" rIns="91301" bIns="45648" rtlCol="0" anchor="b"/>
          <a:lstStyle>
            <a:lvl1pPr algn="r">
              <a:defRPr sz="1200"/>
            </a:lvl1pPr>
          </a:lstStyle>
          <a:p>
            <a:fld id="{093E0DF3-E3A6-394C-86A8-81448B1468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996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0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416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124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0832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54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24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3955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1663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7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2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5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7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56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0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094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40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881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14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4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9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6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28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90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0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97D3E6-6E02-40F6-B327-276B3C5CFA6D}"/>
              </a:ext>
            </a:extLst>
          </p:cNvPr>
          <p:cNvSpPr/>
          <p:nvPr userDrawn="1"/>
        </p:nvSpPr>
        <p:spPr>
          <a:xfrm>
            <a:off x="857" y="0"/>
            <a:ext cx="10690099" cy="7559675"/>
          </a:xfrm>
          <a:prstGeom prst="rect">
            <a:avLst/>
          </a:prstGeom>
          <a:solidFill>
            <a:srgbClr val="F9B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959"/>
          </a:p>
        </p:txBody>
      </p:sp>
      <p:sp>
        <p:nvSpPr>
          <p:cNvPr id="8" name="図プレースホルダー 58">
            <a:extLst>
              <a:ext uri="{FF2B5EF4-FFF2-40B4-BE49-F238E27FC236}">
                <a16:creationId xmlns:a16="http://schemas.microsoft.com/office/drawing/2014/main" id="{A4B93046-1424-4394-96FE-45067525CA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2955" y="1791923"/>
            <a:ext cx="4425084" cy="4017827"/>
          </a:xfrm>
          <a:prstGeom prst="rect">
            <a:avLst/>
          </a:prstGeom>
          <a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1A96344-2A32-4AC8-924C-9B9593B6B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270032E-F8F3-4DDF-AF46-9AC1E5B62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50573"/>
            <a:ext cx="2405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 lang="ja-JP" altLang="en-US" sz="900" b="1" smtClean="0">
                <a:solidFill>
                  <a:srgbClr val="0179C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lang="en-US" altLang="ja-JP" smtClean="0"/>
              <a:pPr algn="ctr"/>
              <a:t>‹#›</a:t>
            </a:fld>
            <a:r>
              <a:rPr lang="en-US" altLang="ja-JP" dirty="0"/>
              <a:t> -</a:t>
            </a:r>
          </a:p>
        </p:txBody>
      </p:sp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6" name="図プレースホルダー 58">
            <a:extLst>
              <a:ext uri="{FF2B5EF4-FFF2-40B4-BE49-F238E27FC236}">
                <a16:creationId xmlns:a16="http://schemas.microsoft.com/office/drawing/2014/main" id="{6F81D212-0D06-4C6A-9A7D-AD6F66067B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7" name="図プレースホルダー 58">
            <a:extLst>
              <a:ext uri="{FF2B5EF4-FFF2-40B4-BE49-F238E27FC236}">
                <a16:creationId xmlns:a16="http://schemas.microsoft.com/office/drawing/2014/main" id="{B5DCB60E-55FF-4C0D-97B5-7FE6C279BF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8" name="図プレースホルダー 58">
            <a:extLst>
              <a:ext uri="{FF2B5EF4-FFF2-40B4-BE49-F238E27FC236}">
                <a16:creationId xmlns:a16="http://schemas.microsoft.com/office/drawing/2014/main" id="{55559B8B-0D64-4977-BD99-EAC56B930D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9" name="図プレースホルダー 58">
            <a:extLst>
              <a:ext uri="{FF2B5EF4-FFF2-40B4-BE49-F238E27FC236}">
                <a16:creationId xmlns:a16="http://schemas.microsoft.com/office/drawing/2014/main" id="{AC27A2AF-0AEA-45F5-AB5D-C674200A0E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70" name="図プレースホルダー 58">
            <a:extLst>
              <a:ext uri="{FF2B5EF4-FFF2-40B4-BE49-F238E27FC236}">
                <a16:creationId xmlns:a16="http://schemas.microsoft.com/office/drawing/2014/main" id="{26A3751D-7934-4F47-862D-852E068AF7E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159804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2462975-5077-49E8-8E72-9C50E2A42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9" name="図プレースホルダー 58">
            <a:extLst>
              <a:ext uri="{FF2B5EF4-FFF2-40B4-BE49-F238E27FC236}">
                <a16:creationId xmlns:a16="http://schemas.microsoft.com/office/drawing/2014/main" id="{CEDF60F3-1FAE-43EC-9F9F-FB6A0328F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9777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1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0E7C3CC1-6543-4EF6-9216-3C850F1F74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913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9CC17448-C153-4D93-B869-7F978F346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28048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EBA87624-0B0A-43EE-8A48-DD08FBAF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07184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592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32DBE6C-028F-4B5B-972E-A834A782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7" name="図プレースホルダー 58">
            <a:extLst>
              <a:ext uri="{FF2B5EF4-FFF2-40B4-BE49-F238E27FC236}">
                <a16:creationId xmlns:a16="http://schemas.microsoft.com/office/drawing/2014/main" id="{3E2692C2-5219-4E37-96EB-42D0888463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9029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D5AA3E9E-6396-4ECA-9AD2-7D1767EF61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9527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AA92D34A-191C-402B-8660-996C026B12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0253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5" name="図プレースホルダー 58">
            <a:extLst>
              <a:ext uri="{FF2B5EF4-FFF2-40B4-BE49-F238E27FC236}">
                <a16:creationId xmlns:a16="http://schemas.microsoft.com/office/drawing/2014/main" id="{77698729-97E6-47AC-ADC9-0E7E5B3A26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99029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6" name="図プレースホルダー 58">
            <a:extLst>
              <a:ext uri="{FF2B5EF4-FFF2-40B4-BE49-F238E27FC236}">
                <a16:creationId xmlns:a16="http://schemas.microsoft.com/office/drawing/2014/main" id="{E8784E77-6950-4FAA-83C4-D4574FD5F2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09527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7" name="図プレースホルダー 58">
            <a:extLst>
              <a:ext uri="{FF2B5EF4-FFF2-40B4-BE49-F238E27FC236}">
                <a16:creationId xmlns:a16="http://schemas.microsoft.com/office/drawing/2014/main" id="{064732E8-D964-4822-B6BF-9CCC9D28DE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0253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00340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5E1FEE3E-1B4E-4BDE-80DD-A7C61E0C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C2D46-ABD9-47A7-8682-C6C0347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32E00E23-9988-4B80-9FC2-E40C2E05DE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F4013610-1A15-4BE7-910E-409CC07C9E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62AC19F3-2711-43C9-9BA1-4E07A44B82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F981FA04-0998-40C5-BE4E-B9ADEC7633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9C7266B3-AAAE-4453-99DC-4071917D14B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10007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3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4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96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7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8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1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4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76" r:id="rId16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FFBE34-40D6-0C03-E1A9-FA48027447D8}"/>
              </a:ext>
            </a:extLst>
          </p:cNvPr>
          <p:cNvGrpSpPr/>
          <p:nvPr/>
        </p:nvGrpSpPr>
        <p:grpSpPr>
          <a:xfrm>
            <a:off x="0" y="0"/>
            <a:ext cx="10691813" cy="7559675"/>
            <a:chOff x="177783" y="145417"/>
            <a:chExt cx="10337442" cy="71555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7BC5D-6BC5-C943-862A-F8323AFA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783" y="145417"/>
              <a:ext cx="10337442" cy="7155543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5648240" y="3621106"/>
              <a:ext cx="3890627" cy="188524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16" y="3066909"/>
            <a:ext cx="3142762" cy="29345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7354909" y="3639335"/>
            <a:ext cx="2016001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2024</a:t>
            </a:r>
            <a:r>
              <a:rPr kumimoji="1" lang="ja-JP" altLang="en-US" sz="2200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r>
              <a:rPr kumimoji="1" lang="en-US" altLang="ja-JP" sz="2200" dirty="0">
                <a:solidFill>
                  <a:srgbClr val="FA9B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9</a:t>
            </a:r>
            <a:r>
              <a:rPr kumimoji="1" lang="ja-JP" altLang="en-US" sz="2200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490394" y="4729824"/>
            <a:ext cx="494903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1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公益</a:t>
            </a:r>
            <a:r>
              <a:rPr kumimoji="1" lang="zh-CN" altLang="en-US" sz="2400" b="1" dirty="0">
                <a:solidFill>
                  <a:srgbClr val="FA9B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财团法人 爱知县国际交流协会</a:t>
            </a:r>
            <a:endParaRPr kumimoji="1" lang="ja-JP" altLang="en-US" sz="2400" b="1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732065" y="3547864"/>
            <a:ext cx="2439614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～</a:t>
            </a:r>
            <a:r>
              <a:rPr kumimoji="1" lang="zh-CN" altLang="en-US" sz="2800" noProof="0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爱知县</a:t>
            </a:r>
            <a:r>
              <a:rPr kumimoji="1" lang="ja-JP" altLang="en-US" sz="2800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篇</a:t>
            </a:r>
            <a:r>
              <a:rPr kumimoji="1" lang="ja-JP" altLang="en-US" sz="2800" dirty="0">
                <a:solidFill>
                  <a:srgbClr val="FA9B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～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E6A8F19-086E-4581-ADFD-7B214455E259}"/>
              </a:ext>
            </a:extLst>
          </p:cNvPr>
          <p:cNvSpPr txBox="1"/>
          <p:nvPr/>
        </p:nvSpPr>
        <p:spPr>
          <a:xfrm>
            <a:off x="892777" y="1975331"/>
            <a:ext cx="8906257" cy="10698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800" b="1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日本的教育和升学就业选择</a:t>
            </a:r>
            <a:endParaRPr kumimoji="1" lang="zh-CN" altLang="en-US" sz="4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55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2" y="949612"/>
            <a:ext cx="188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② 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定时制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71A35B-EBD9-1ABA-1C19-F1550305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6264" y="5284394"/>
            <a:ext cx="1576312" cy="14588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8932ABC-B8EA-2A8D-A2AC-4EF9A986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26" y="5309739"/>
            <a:ext cx="1390057" cy="13900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71E7394-2D03-1570-C7CC-8455184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72" y="4526431"/>
            <a:ext cx="900000" cy="9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C92A81B-40FD-7BDD-C707-332026E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000" y="4450330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CBE61F-9A4C-25E3-6189-00DA2DBD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68789" y="5053588"/>
            <a:ext cx="1153660" cy="164111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1C8EA25-05CB-03F8-1A5B-0B53AC8AD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000" y="5468602"/>
            <a:ext cx="815620" cy="75507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B7C3435-1AEB-B528-DA97-6EF51D7EB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316" y="4794526"/>
            <a:ext cx="1331221" cy="1144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EFFD296-0AD3-9B63-4CB9-A2256AAA2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236" y="5366951"/>
            <a:ext cx="1637504" cy="139526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DB9A30C-A401-6443-1E84-B9BE92108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41" y="4515528"/>
            <a:ext cx="900000" cy="900000"/>
          </a:xfrm>
          <a:prstGeom prst="rect">
            <a:avLst/>
          </a:prstGeom>
        </p:spPr>
      </p:pic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5C625DC-CF60-7A85-4B56-F0AD37E62A9D}"/>
              </a:ext>
            </a:extLst>
          </p:cNvPr>
          <p:cNvSpPr/>
          <p:nvPr/>
        </p:nvSpPr>
        <p:spPr>
          <a:xfrm>
            <a:off x="1485382" y="3845215"/>
            <a:ext cx="3545189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示例</a:t>
            </a:r>
            <a:r>
              <a:rPr kumimoji="1" lang="ja-JP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晚间定时制高中的一天</a:t>
            </a:r>
            <a:endParaRPr kumimoji="1" lang="ja-JP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24668" y="1539689"/>
            <a:ext cx="8408332" cy="2207703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1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可以边工作边学习</a:t>
            </a: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en-US" altLang="ja-JP"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ts val="41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每天在</a:t>
            </a: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日间</a:t>
            </a: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或是</a:t>
            </a: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晚间</a:t>
            </a: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上</a:t>
            </a:r>
            <a:r>
              <a:rPr lang="en-US" altLang="zh-CN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小时课</a:t>
            </a:r>
            <a:endParaRPr lang="en-US" altLang="zh-CN" sz="2600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ts val="4100"/>
              </a:lnSpc>
              <a:spcBef>
                <a:spcPts val="0"/>
              </a:spcBef>
              <a:buNone/>
            </a:pPr>
            <a:r>
              <a:rPr lang="ja-JP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毕业时间需要</a:t>
            </a: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３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年以上</a:t>
            </a:r>
            <a:br>
              <a:rPr lang="en-US" altLang="ja-JP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若能付出努力也可以在</a:t>
            </a:r>
            <a:r>
              <a:rPr lang="en-US" altLang="zh-CN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年以内毕业</a:t>
            </a: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8FA9AF2F-AB26-E7DB-EB13-CEC4107C95C8}"/>
              </a:ext>
            </a:extLst>
          </p:cNvPr>
          <p:cNvSpPr/>
          <p:nvPr/>
        </p:nvSpPr>
        <p:spPr>
          <a:xfrm>
            <a:off x="2843341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49BF12C5-E2BA-A0DC-219E-607983229FD9}"/>
              </a:ext>
            </a:extLst>
          </p:cNvPr>
          <p:cNvSpPr/>
          <p:nvPr/>
        </p:nvSpPr>
        <p:spPr>
          <a:xfrm>
            <a:off x="5167140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C1E2750C-9563-ECE6-B132-4A573A49E8F2}"/>
              </a:ext>
            </a:extLst>
          </p:cNvPr>
          <p:cNvSpPr/>
          <p:nvPr/>
        </p:nvSpPr>
        <p:spPr>
          <a:xfrm>
            <a:off x="7745969" y="5584502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341080" y="499896"/>
            <a:ext cx="8615720" cy="664113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51188"/>
              </p:ext>
            </p:extLst>
          </p:nvPr>
        </p:nvGraphicFramePr>
        <p:xfrm>
          <a:off x="1852654" y="1143163"/>
          <a:ext cx="7498079" cy="4557588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576346">
                  <a:extLst>
                    <a:ext uri="{9D8B030D-6E8A-4147-A177-3AD203B41FA5}">
                      <a16:colId xmlns:a16="http://schemas.microsoft.com/office/drawing/2014/main" val="3153154533"/>
                    </a:ext>
                  </a:extLst>
                </a:gridCol>
                <a:gridCol w="5921733">
                  <a:extLst>
                    <a:ext uri="{9D8B030D-6E8A-4147-A177-3AD203B41FA5}">
                      <a16:colId xmlns:a16="http://schemas.microsoft.com/office/drawing/2014/main" val="2687327723"/>
                    </a:ext>
                  </a:extLst>
                </a:gridCol>
              </a:tblGrid>
              <a:tr h="227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4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日间</a:t>
                      </a:r>
                      <a:endParaRPr kumimoji="1" lang="en-US" altLang="ja-JP" sz="24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4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</a:t>
                      </a:r>
                      <a:endParaRPr kumimoji="1" lang="ja-JP" altLang="en-US" sz="24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与全日制学校的学习时间相同</a:t>
                      </a:r>
                      <a:b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</a:t>
                      </a:r>
                      <a:r>
                        <a:rPr kumimoji="1" lang="zh-CN" altLang="en-US" sz="2200" dirty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两部分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6670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</a:t>
                      </a:r>
                      <a:r>
                        <a:rPr kumimoji="1" lang="en-US" altLang="zh-CN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部分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： </a:t>
                      </a: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9:00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～</a:t>
                      </a: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13:00</a:t>
                      </a:r>
                    </a:p>
                    <a:p>
                      <a:pPr marL="26670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</a:t>
                      </a:r>
                      <a:r>
                        <a:rPr kumimoji="1" lang="en-US" altLang="zh-CN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部分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：</a:t>
                      </a: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10:50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～</a:t>
                      </a: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15:20  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可选其一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0451558"/>
                  </a:ext>
                </a:extLst>
              </a:tr>
              <a:tr h="2278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4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晚间</a:t>
                      </a:r>
                      <a:endParaRPr kumimoji="1" lang="en-US" altLang="ja-JP" sz="24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400" b="1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</a:t>
                      </a:r>
                      <a:endParaRPr kumimoji="1" lang="ja-JP" altLang="en-US" sz="24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17:00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～</a:t>
                      </a:r>
                      <a:r>
                        <a:rPr kumimoji="1" lang="en-US" altLang="ja-JP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21:00</a:t>
                      </a:r>
                    </a:p>
                    <a:p>
                      <a:pPr marL="35560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提供餐食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622300" indent="-266700" algn="l">
                        <a:lnSpc>
                          <a:spcPct val="15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可在课前或课间用餐，因校而异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628728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3418311" y="5965011"/>
            <a:ext cx="6538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可边工作边学习</a:t>
            </a:r>
            <a:endParaRPr kumimoji="1" lang="en-US" altLang="ja-JP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参加日间定时制课程，可以在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年内毕业</a:t>
            </a:r>
            <a:endParaRPr kumimoji="1" lang="ja-JP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7575298" y="624987"/>
            <a:ext cx="2755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授课时间示例</a:t>
            </a:r>
            <a:r>
              <a:rPr kumimoji="1" lang="ja-JP" altLang="en-US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FF10D-17DE-7646-C946-EF629E12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86" y="5270497"/>
            <a:ext cx="1098202" cy="10419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0E4A9B-CBDE-9682-B90F-36BAC1E6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745" y="1432817"/>
            <a:ext cx="1674957" cy="15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13808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344425" y="1139907"/>
            <a:ext cx="188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③ 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函授制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71430" y="2009473"/>
            <a:ext cx="8408332" cy="472141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不必每天去学校上课</a:t>
            </a: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en-US" altLang="ja-JP"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自己在家中学习</a:t>
            </a:r>
            <a:endParaRPr lang="ja-JP" altLang="en-US" sz="260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按定好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的日程去学校</a:t>
            </a:r>
            <a:endParaRPr lang="ja-JP" altLang="en-US" sz="2600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也有可以线上学习的学校</a:t>
            </a:r>
            <a:endParaRPr lang="ja-JP" altLang="en-US" sz="2600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需要提交学习报告</a:t>
            </a:r>
            <a:endParaRPr lang="ja-JP" altLang="en-US" sz="2600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33400" indent="-35560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毕业需要</a:t>
            </a:r>
            <a:r>
              <a:rPr lang="en-US" altLang="zh-CN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年以上的时间</a:t>
            </a:r>
            <a:br>
              <a:rPr lang="en-US" altLang="ja-JP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若能付出努力也可以在</a:t>
            </a:r>
            <a:r>
              <a:rPr lang="en-US" altLang="zh-CN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年内毕业</a:t>
            </a: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DD1E0C-429A-8737-4018-0F59DDAF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73" y="3539558"/>
            <a:ext cx="2318320" cy="2025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B10F54-FB02-23C3-6D5F-9C74635A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291" y="1451420"/>
            <a:ext cx="1884466" cy="1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732921" y="321304"/>
            <a:ext cx="9599581" cy="6806780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EBDAC5-5BDB-4C28-9362-F649738CCDF3}"/>
              </a:ext>
            </a:extLst>
          </p:cNvPr>
          <p:cNvSpPr txBox="1"/>
          <p:nvPr/>
        </p:nvSpPr>
        <p:spPr>
          <a:xfrm>
            <a:off x="928689" y="612180"/>
            <a:ext cx="518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④ 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弹性学制高中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EE2228-57FA-469B-8474-7ED068B8D9AE}"/>
              </a:ext>
            </a:extLst>
          </p:cNvPr>
          <p:cNvSpPr txBox="1"/>
          <p:nvPr/>
        </p:nvSpPr>
        <p:spPr>
          <a:xfrm>
            <a:off x="5995345" y="572015"/>
            <a:ext cx="4329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可以通过全天制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定时制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函授制</a:t>
            </a:r>
            <a:r>
              <a:rPr kumimoji="1" lang="en-US" altLang="ja-JP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类不同课程学习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2C7E9BB-7EED-4A92-9AFC-B8F15F5B2650}"/>
              </a:ext>
            </a:extLst>
          </p:cNvPr>
          <p:cNvSpPr/>
          <p:nvPr/>
        </p:nvSpPr>
        <p:spPr>
          <a:xfrm>
            <a:off x="973721" y="1604477"/>
            <a:ext cx="4458388" cy="526398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示例</a:t>
            </a:r>
            <a:r>
              <a:rPr kumimoji="1" lang="ja-JP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弹性学制高中的</a:t>
            </a:r>
            <a:r>
              <a:rPr kumimoji="1"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kumimoji="1" lang="ja-JP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937F00-1779-4B94-9C3F-A156F179440A}"/>
              </a:ext>
            </a:extLst>
          </p:cNvPr>
          <p:cNvSpPr txBox="1"/>
          <p:nvPr/>
        </p:nvSpPr>
        <p:spPr>
          <a:xfrm>
            <a:off x="3934594" y="2188687"/>
            <a:ext cx="318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3150" indent="-1073150">
              <a:lnSpc>
                <a:spcPct val="150000"/>
              </a:lnSpc>
            </a:pP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★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同时编排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函授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制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及定时制的科目课程</a:t>
            </a:r>
            <a:endParaRPr kumimoji="1" lang="en-US" altLang="ja-JP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B43164-18CB-4C36-820B-EE3D46E4F6B7}"/>
              </a:ext>
            </a:extLst>
          </p:cNvPr>
          <p:cNvSpPr txBox="1"/>
          <p:nvPr/>
        </p:nvSpPr>
        <p:spPr>
          <a:xfrm>
            <a:off x="6983930" y="2165290"/>
            <a:ext cx="3348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3150" indent="-1073150">
              <a:lnSpc>
                <a:spcPct val="150000"/>
              </a:lnSpc>
            </a:pP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★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同时编排函授制及定时制及全日制的科目课程</a:t>
            </a:r>
            <a:endParaRPr kumimoji="1"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CC60A5-99BB-45A0-A7B9-3A19B778331E}"/>
              </a:ext>
            </a:extLst>
          </p:cNvPr>
          <p:cNvSpPr txBox="1"/>
          <p:nvPr/>
        </p:nvSpPr>
        <p:spPr>
          <a:xfrm>
            <a:off x="859386" y="2334654"/>
            <a:ext cx="301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★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升入函授制课程</a:t>
            </a:r>
            <a:endParaRPr kumimoji="1"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C790C029-99D5-3532-DC12-44C7966DC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513446"/>
              </p:ext>
            </p:extLst>
          </p:nvPr>
        </p:nvGraphicFramePr>
        <p:xfrm>
          <a:off x="4099226" y="3026328"/>
          <a:ext cx="2700000" cy="394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时间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周一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周二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周三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周四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周五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  <a:cs typeface="+mn-cs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+mn-cs"/>
                        </a:rPr>
                        <a:t>函</a:t>
                      </a:r>
                      <a:endParaRPr kumimoji="1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  <a:cs typeface="+mn-cs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1B9079E-A25C-3796-E557-C18833FE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864250"/>
              </p:ext>
            </p:extLst>
          </p:nvPr>
        </p:nvGraphicFramePr>
        <p:xfrm>
          <a:off x="973721" y="3026328"/>
          <a:ext cx="2700000" cy="394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时间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周一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周二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周三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周四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周五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853DF3AE-26C9-4388-0F8D-6A532876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800434"/>
              </p:ext>
            </p:extLst>
          </p:nvPr>
        </p:nvGraphicFramePr>
        <p:xfrm>
          <a:off x="7224730" y="3026328"/>
          <a:ext cx="2700000" cy="394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时间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周一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周二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周三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周四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周五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函</a:t>
                      </a:r>
                      <a:endParaRPr kumimoji="1" lang="en-US" altLang="zh-CN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全</a:t>
                      </a:r>
                    </a:p>
                  </a:txBody>
                  <a:tcPr anchor="b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全</a:t>
                      </a:r>
                    </a:p>
                  </a:txBody>
                  <a:tcPr anchor="b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全</a:t>
                      </a:r>
                    </a:p>
                  </a:txBody>
                  <a:tcPr anchor="b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定</a:t>
                      </a:r>
                    </a:p>
                  </a:txBody>
                  <a:tcPr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EDD5DD2-DBE4-497C-650B-6514FA295D74}"/>
              </a:ext>
            </a:extLst>
          </p:cNvPr>
          <p:cNvSpPr txBox="1"/>
          <p:nvPr/>
        </p:nvSpPr>
        <p:spPr>
          <a:xfrm>
            <a:off x="7977417" y="1665972"/>
            <a:ext cx="972000" cy="4680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函授制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FA46E75-2050-FC4E-8E30-0C4307FF5F96}"/>
              </a:ext>
            </a:extLst>
          </p:cNvPr>
          <p:cNvSpPr txBox="1"/>
          <p:nvPr/>
        </p:nvSpPr>
        <p:spPr>
          <a:xfrm>
            <a:off x="5795204" y="1665972"/>
            <a:ext cx="972000" cy="468000"/>
          </a:xfrm>
          <a:prstGeom prst="rect">
            <a:avLst/>
          </a:prstGeom>
          <a:solidFill>
            <a:srgbClr val="FF99FF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endParaRPr kumimoji="1" lang="ja-JP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555E448-CD29-32C9-4A98-58F3DA187A05}"/>
              </a:ext>
            </a:extLst>
          </p:cNvPr>
          <p:cNvSpPr txBox="1"/>
          <p:nvPr/>
        </p:nvSpPr>
        <p:spPr>
          <a:xfrm>
            <a:off x="6887526" y="1665972"/>
            <a:ext cx="972000" cy="468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定时制</a:t>
            </a:r>
            <a:endParaRPr kumimoji="1" lang="ja-JP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9E3B53F-E41D-7B9A-0C8B-C8F9F6F11839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6146511"/>
            <a:ext cx="269236" cy="69565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887E32F-72EF-2309-EC57-A6403A550232}"/>
              </a:ext>
            </a:extLst>
          </p:cNvPr>
          <p:cNvCxnSpPr>
            <a:cxnSpLocks/>
          </p:cNvCxnSpPr>
          <p:nvPr/>
        </p:nvCxnSpPr>
        <p:spPr>
          <a:xfrm flipV="1">
            <a:off x="4337409" y="6195005"/>
            <a:ext cx="3602618" cy="958860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E6D925C6-6804-4F70-7F00-EED53FEC276B}"/>
              </a:ext>
            </a:extLst>
          </p:cNvPr>
          <p:cNvCxnSpPr>
            <a:cxnSpLocks/>
          </p:cNvCxnSpPr>
          <p:nvPr/>
        </p:nvCxnSpPr>
        <p:spPr>
          <a:xfrm flipV="1">
            <a:off x="4438599" y="6153552"/>
            <a:ext cx="511288" cy="73667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41370C-DBA1-4217-9337-34EE9334578D}"/>
              </a:ext>
            </a:extLst>
          </p:cNvPr>
          <p:cNvSpPr/>
          <p:nvPr/>
        </p:nvSpPr>
        <p:spPr>
          <a:xfrm>
            <a:off x="973719" y="6859359"/>
            <a:ext cx="4458389" cy="5400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kumimoji="1"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不必到学校的星期</a:t>
            </a:r>
            <a:r>
              <a:rPr kumimoji="1" lang="ja-JP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时间可在家中学习</a:t>
            </a:r>
            <a:endParaRPr kumimoji="1" lang="ja-JP" altLang="en-US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1229DB-5526-4ACA-8DD0-008C35AEF60C}"/>
              </a:ext>
            </a:extLst>
          </p:cNvPr>
          <p:cNvSpPr txBox="1"/>
          <p:nvPr/>
        </p:nvSpPr>
        <p:spPr>
          <a:xfrm>
            <a:off x="1510768" y="1198306"/>
            <a:ext cx="445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取得</a:t>
            </a: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74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个学分以上即可毕业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993465"/>
            <a:ext cx="632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（３）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高中的学科种类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465411"/>
            <a:ext cx="5004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579357"/>
              </p:ext>
            </p:extLst>
          </p:nvPr>
        </p:nvGraphicFramePr>
        <p:xfrm>
          <a:off x="1343499" y="1709202"/>
          <a:ext cx="8408513" cy="48570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749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6856764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161900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zh-CN" altLang="en-US" sz="26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普通学科</a:t>
                      </a:r>
                      <a:endParaRPr kumimoji="1" lang="ja-JP" altLang="en-US" sz="26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学习升学所需的教学科目</a:t>
                      </a:r>
                      <a:endParaRPr kumimoji="1" lang="en-US" altLang="ja-JP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普通学科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探索未来学科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探究地域学科 等</a:t>
                      </a:r>
                      <a:endParaRPr kumimoji="1" lang="ja-JP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24059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zh-CN" altLang="en-US" sz="26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专门学科</a:t>
                      </a:r>
                      <a:endParaRPr kumimoji="1" lang="ja-JP" altLang="en-US" sz="26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学习实用技术及知识</a:t>
                      </a:r>
                      <a:endParaRPr kumimoji="1" lang="en-US" altLang="ja-JP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农业学科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工业学科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商业学科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福祉学科</a:t>
                      </a:r>
                      <a:r>
                        <a:rPr kumimoji="1" lang="ja-JP" altLang="en-US" sz="24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br>
                        <a:rPr kumimoji="1" lang="en-US" altLang="ja-JP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家庭学科</a:t>
                      </a:r>
                      <a:r>
                        <a:rPr kumimoji="1" lang="ja-JP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文化生活学科</a:t>
                      </a:r>
                      <a:r>
                        <a:rPr kumimoji="1" lang="ja-JP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）、</a:t>
                      </a: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国际关系学科  等</a:t>
                      </a:r>
                      <a:endParaRPr kumimoji="1" lang="ja-JP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8320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kumimoji="1" lang="zh-CN" altLang="en-US" sz="26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综合学科</a:t>
                      </a:r>
                      <a:endParaRPr kumimoji="1" lang="ja-JP" altLang="en-US" sz="26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2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学习自己感兴趣及关注的内容</a:t>
                      </a:r>
                      <a:endParaRPr kumimoji="1" lang="en-US" altLang="ja-JP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3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688434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5035864"/>
            <a:ext cx="6645856" cy="326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806697" y="1013532"/>
            <a:ext cx="47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（４）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选择高中的关键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519446-BE99-4A18-B67E-ECAAF3535A3C}"/>
              </a:ext>
            </a:extLst>
          </p:cNvPr>
          <p:cNvSpPr txBox="1"/>
          <p:nvPr/>
        </p:nvSpPr>
        <p:spPr>
          <a:xfrm>
            <a:off x="1981465" y="1701423"/>
            <a:ext cx="740353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可以通过想要学习的内容或爱好来决定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提前考虑好高中毕业后的打算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了解学费等费用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去亲身体验学校的氛围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与父母及学校的老师商议。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向前辈讨教经验及学校的状况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查好从家到学校的距离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3050" indent="-273050" algn="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endParaRPr kumimoji="1" lang="en-US" altLang="ja-JP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AE0E60-1714-E4E9-51AE-74644D320589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660" y="1533407"/>
            <a:ext cx="5256000" cy="64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96381E-57DC-45AC-9E5F-34132714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221" y="3132918"/>
            <a:ext cx="1994320" cy="17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893803" y="252248"/>
            <a:ext cx="9312800" cy="700808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355506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algn="ctr"/>
              <a:t>15</a:t>
            </a:fld>
            <a:r>
              <a:rPr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-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F7E9DD-6925-460F-859D-199B16689999}"/>
              </a:ext>
            </a:extLst>
          </p:cNvPr>
          <p:cNvSpPr txBox="1"/>
          <p:nvPr/>
        </p:nvSpPr>
        <p:spPr>
          <a:xfrm>
            <a:off x="1875675" y="3815971"/>
            <a:ext cx="508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あいちの県立学校ナビ　探そマイ！スクール</a:t>
            </a:r>
            <a:endParaRPr lang="en-US" altLang="ja-JP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爱之县学校导航 查找我的！学校）</a:t>
            </a: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2C6912-8459-465C-9645-A9B6F95D6745}"/>
              </a:ext>
            </a:extLst>
          </p:cNvPr>
          <p:cNvSpPr txBox="1"/>
          <p:nvPr/>
        </p:nvSpPr>
        <p:spPr>
          <a:xfrm>
            <a:off x="1814191" y="5193703"/>
            <a:ext cx="47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名古屋市立高等学校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的网址</a:t>
            </a: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5A905-4BF6-4CF1-AC2D-003DC08F9E29}"/>
              </a:ext>
            </a:extLst>
          </p:cNvPr>
          <p:cNvSpPr txBox="1"/>
          <p:nvPr/>
        </p:nvSpPr>
        <p:spPr>
          <a:xfrm>
            <a:off x="1233296" y="4735215"/>
            <a:ext cx="669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在此介绍名古屋市立高中</a:t>
            </a:r>
            <a:r>
              <a:rPr kumimoji="1" lang="ja-JP" altLang="en-US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233392" y="3040737"/>
            <a:ext cx="887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通过在</a:t>
            </a: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「探そマイ！スクール」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（查找我的！学校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查询爱知县内的县立学校</a:t>
            </a:r>
            <a:r>
              <a:rPr kumimoji="1" lang="ja-JP" altLang="en-US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124C2E-998C-491D-A89F-039AF29EFF87}"/>
              </a:ext>
            </a:extLst>
          </p:cNvPr>
          <p:cNvSpPr txBox="1"/>
          <p:nvPr/>
        </p:nvSpPr>
        <p:spPr>
          <a:xfrm>
            <a:off x="1217865" y="1214515"/>
            <a:ext cx="598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在爱知县有两所国立高中</a:t>
            </a:r>
            <a:r>
              <a:rPr kumimoji="1" lang="ja-JP" altLang="en-US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79F6AA-DFDE-4D80-8C4D-BB3214DF9567}"/>
              </a:ext>
            </a:extLst>
          </p:cNvPr>
          <p:cNvSpPr txBox="1"/>
          <p:nvPr/>
        </p:nvSpPr>
        <p:spPr>
          <a:xfrm>
            <a:off x="1893985" y="2378908"/>
            <a:ext cx="345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愛知教育大学附属高等学校 </a:t>
            </a:r>
            <a:endParaRPr kumimoji="1" lang="ja-JP" alt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40F3CC-E796-4B9A-BF80-37F191D4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337" y="4408496"/>
            <a:ext cx="1599062" cy="172291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214696" y="538326"/>
            <a:ext cx="501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（５）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查询高中的方法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5CAAEA-9C5D-4C42-8507-015B21896DB5}"/>
              </a:ext>
            </a:extLst>
          </p:cNvPr>
          <p:cNvSpPr txBox="1"/>
          <p:nvPr/>
        </p:nvSpPr>
        <p:spPr>
          <a:xfrm>
            <a:off x="1245597" y="5975532"/>
            <a:ext cx="668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可查询爱知县内的私立高中。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9382608-A04D-4D08-BE89-37B1107ACFB2}"/>
              </a:ext>
            </a:extLst>
          </p:cNvPr>
          <p:cNvSpPr txBox="1"/>
          <p:nvPr/>
        </p:nvSpPr>
        <p:spPr>
          <a:xfrm>
            <a:off x="1821246" y="6504102"/>
            <a:ext cx="5143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愛知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县</a:t>
            </a: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私立高等学校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的网址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D3AF0F-9BAC-4476-99BF-534FA38F45F9}"/>
              </a:ext>
            </a:extLst>
          </p:cNvPr>
          <p:cNvSpPr txBox="1"/>
          <p:nvPr/>
        </p:nvSpPr>
        <p:spPr>
          <a:xfrm>
            <a:off x="1918293" y="1660114"/>
            <a:ext cx="492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名古屋大学教育学部附属中・高等学校 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D2F382-EAF3-3AEE-68E3-99661436E88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500" y="1025801"/>
            <a:ext cx="5256000" cy="64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204C48-661D-4377-ADD9-7AE20E3F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762" y="1399313"/>
            <a:ext cx="828000" cy="82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A5EC36D-8D78-4274-BDAC-E691147F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744" y="2232716"/>
            <a:ext cx="828000" cy="82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A56846-42A2-48CB-8A10-42BEBE084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652" y="3622566"/>
            <a:ext cx="858282" cy="85828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118858-AEDD-4D51-9AC6-41B9DABDC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807" y="5026183"/>
            <a:ext cx="808493" cy="80849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97DF28A-7895-4088-9294-1092EEE7A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281" y="6241210"/>
            <a:ext cx="874699" cy="874699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58ED61-4068-4DB6-B182-D4AD527B2CC1}"/>
              </a:ext>
            </a:extLst>
          </p:cNvPr>
          <p:cNvSpPr txBox="1"/>
          <p:nvPr/>
        </p:nvSpPr>
        <p:spPr>
          <a:xfrm>
            <a:off x="2122773" y="6759941"/>
            <a:ext cx="673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https://www.aichi-shigaku.gr.jp/contents/school.htm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D46976-326F-4B0F-8A28-DFF49938D48B}"/>
              </a:ext>
            </a:extLst>
          </p:cNvPr>
          <p:cNvSpPr txBox="1"/>
          <p:nvPr/>
        </p:nvSpPr>
        <p:spPr>
          <a:xfrm>
            <a:off x="2169430" y="5465344"/>
            <a:ext cx="668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https://www.nagoya-c.ed.jp/highschool/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FC1F5CA-7BA6-4038-A807-F8DC3A0616DA}"/>
              </a:ext>
            </a:extLst>
          </p:cNvPr>
          <p:cNvSpPr txBox="1"/>
          <p:nvPr/>
        </p:nvSpPr>
        <p:spPr>
          <a:xfrm>
            <a:off x="2229608" y="4421051"/>
            <a:ext cx="448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https://aichi-school-navi.aichi-c.ed.jp/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F6D46F-77AF-4DDB-B94F-7404F1B055F1}"/>
              </a:ext>
            </a:extLst>
          </p:cNvPr>
          <p:cNvSpPr txBox="1"/>
          <p:nvPr/>
        </p:nvSpPr>
        <p:spPr>
          <a:xfrm>
            <a:off x="2192737" y="2626496"/>
            <a:ext cx="410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http://www.auehs.aichi-edu.ac.jp/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33CCC0-5F2B-4A4A-9478-78F877ACDE5A}"/>
              </a:ext>
            </a:extLst>
          </p:cNvPr>
          <p:cNvSpPr txBox="1"/>
          <p:nvPr/>
        </p:nvSpPr>
        <p:spPr>
          <a:xfrm>
            <a:off x="2192737" y="1897158"/>
            <a:ext cx="449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https://highschl.educa.nagoya-u.ac.jp/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90422" y="211992"/>
            <a:ext cx="9681670" cy="701671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endParaRPr kumimoji="1" lang="ja-JP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algn="ctr"/>
              <a:t>16</a:t>
            </a:fld>
            <a:r>
              <a:rPr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-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D38340-87E1-72E6-EF55-88FA60C25AFB}"/>
              </a:ext>
            </a:extLst>
          </p:cNvPr>
          <p:cNvSpPr txBox="1"/>
          <p:nvPr/>
        </p:nvSpPr>
        <p:spPr>
          <a:xfrm>
            <a:off x="1421009" y="419140"/>
            <a:ext cx="622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高中所需费用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4FB141-28CE-09F1-FF6F-C4DDFE661C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912" y="889190"/>
            <a:ext cx="5976000" cy="648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874576" y="291905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5" y="136759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06617"/>
              </p:ext>
            </p:extLst>
          </p:nvPr>
        </p:nvGraphicFramePr>
        <p:xfrm>
          <a:off x="1066067" y="975634"/>
          <a:ext cx="9176481" cy="53929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18197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677832052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474340">
                <a:tc rowSpan="2"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公立高中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私立高中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函授制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802432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学费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endParaRPr kumimoji="1" lang="en-US" altLang="zh-CN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118,800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22,800</a:t>
                      </a:r>
                      <a:r>
                        <a:rPr kumimoji="1" lang="ja-JP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～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32,400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每学分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336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约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56403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入学费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5,650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2,100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万日元左右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1532464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PTA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相关费用</a:t>
                      </a:r>
                      <a:endParaRPr kumimoji="1" lang="en-US" altLang="ja-JP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学生会费用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每月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约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6,000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日间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7,550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晚间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4,350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含公积金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约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35,000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学校征收费用等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一年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约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20,000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795122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餐费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不供餐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每月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5,300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只限晚间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不供餐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</a:t>
                      </a: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en-US" altLang="ja-JP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不供餐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802432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考试费</a:t>
                      </a:r>
                      <a:endParaRPr kumimoji="1" lang="en-US" altLang="ja-JP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ja-JP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报考费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2,200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ts val="2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950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约</a:t>
                      </a:r>
                      <a:r>
                        <a:rPr kumimoji="1" lang="en-US" altLang="ja-JP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14,000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8C6374FF-1075-D8B7-AA4E-FB6E74BF35C4}"/>
              </a:ext>
            </a:extLst>
          </p:cNvPr>
          <p:cNvSpPr txBox="1"/>
          <p:nvPr/>
        </p:nvSpPr>
        <p:spPr>
          <a:xfrm>
            <a:off x="1196822" y="6391408"/>
            <a:ext cx="891497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buClr>
                <a:srgbClr val="FF3399"/>
              </a:buClr>
            </a:pPr>
            <a:r>
              <a:rPr kumimoji="1" lang="en-US" altLang="ja-JP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于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月中旬发布</a:t>
            </a:r>
            <a:r>
              <a:rPr kumimoji="1" lang="en-US" altLang="ja-JP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年度入学考试费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报考费</a:t>
            </a:r>
            <a:r>
              <a:rPr kumimoji="1" lang="ja-JP" alt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100"/>
              </a:lnSpc>
              <a:buClr>
                <a:srgbClr val="FF3399"/>
              </a:buClr>
            </a:pPr>
            <a:r>
              <a:rPr kumimoji="1" lang="en-US" altLang="ja-JP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除上述费用外，还需缴纳教科书费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修学旅行费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教材费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校服费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交通费等</a:t>
            </a:r>
            <a:r>
              <a:rPr kumimoji="1" lang="ja-JP" altLang="en-US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>
              <a:lnSpc>
                <a:spcPts val="2100"/>
              </a:lnSpc>
              <a:buClr>
                <a:srgbClr val="FF3399"/>
              </a:buClr>
            </a:pP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　★参考：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爱知县教育委员会网页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截至</a:t>
            </a:r>
            <a:r>
              <a:rPr kumimoji="1" lang="en-US" altLang="ja-JP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2024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ja-JP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kumimoji="1" lang="ja-JP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月）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</a:t>
            </a:r>
            <a:endParaRPr kumimoji="1" lang="en-US" altLang="ja-JP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7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831" y="507999"/>
            <a:ext cx="9583033" cy="6585501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187083" y="965055"/>
            <a:ext cx="317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主要补助制度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5667371" y="872700"/>
            <a:ext cx="4105611" cy="699373"/>
          </a:xfrm>
          <a:prstGeom prst="roundRect">
            <a:avLst>
              <a:gd name="adj" fmla="val 4733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FF3399"/>
              </a:buClr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在所升入的高中申请</a:t>
            </a:r>
            <a:endParaRPr kumimoji="1" lang="en-US" altLang="ja-JP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779928E-25FC-EF50-E789-2EFFF409B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24981"/>
              </p:ext>
            </p:extLst>
          </p:nvPr>
        </p:nvGraphicFramePr>
        <p:xfrm>
          <a:off x="1124706" y="1799509"/>
          <a:ext cx="9100816" cy="4824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6414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686560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201255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3456587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补助金</a:t>
                      </a:r>
                      <a:r>
                        <a:rPr kumimoji="1" lang="ja-JP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奖学金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对象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偿还义务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20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内容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高等学校等</a:t>
                      </a:r>
                      <a:b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就学支援金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国立・公立</a:t>
                      </a:r>
                      <a:b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・私立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免学费</a:t>
                      </a:r>
                      <a:endParaRPr kumimoji="1" lang="en-US" altLang="ja-JP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※</a:t>
                      </a: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有上限额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入学缴纳金补助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私立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补助一部分入学金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学费补助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私立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补助一部分学费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奖学金贷款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国立・公立</a:t>
                      </a:r>
                      <a:b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・私立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</a:t>
                      </a:r>
                      <a:endParaRPr kumimoji="1" lang="en-US" altLang="ja-JP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每月</a:t>
                      </a:r>
                      <a: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11,000</a:t>
                      </a: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～</a:t>
                      </a:r>
                      <a: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35,000</a:t>
                      </a: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日元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高等学校等</a:t>
                      </a:r>
                      <a:endParaRPr kumimoji="1" lang="en-US" altLang="ja-JP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奖学补助金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国立・公立</a:t>
                      </a:r>
                      <a:br>
                        <a:rPr kumimoji="1" lang="en-US" altLang="ja-JP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kumimoji="1" lang="ja-JP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・私立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zh-CN" altLang="en-US" sz="2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支付于除教科书等及学费以外的教育费用</a:t>
                      </a:r>
                      <a:endParaRPr kumimoji="1" lang="ja-JP" altLang="en-US" sz="2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FD42157-BCB3-A40B-E82A-435C7B130169}"/>
              </a:ext>
            </a:extLst>
          </p:cNvPr>
          <p:cNvSpPr/>
          <p:nvPr/>
        </p:nvSpPr>
        <p:spPr>
          <a:xfrm>
            <a:off x="757196" y="305758"/>
            <a:ext cx="9624963" cy="69217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8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422305" y="1094772"/>
            <a:ext cx="8366466" cy="770842"/>
          </a:xfrm>
          <a:prstGeom prst="round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合格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不合格是通过考试成绩决定吗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217580" y="2069714"/>
            <a:ext cx="870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＜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回答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＞ </a:t>
            </a:r>
            <a:r>
              <a:rPr kumimoji="1" lang="zh-CN" altLang="en-US" sz="4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不仅仅根据考试成绩决定！</a:t>
            </a:r>
            <a:endParaRPr kumimoji="1" lang="ja-JP" altLang="en-US" sz="4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441125" y="2810187"/>
            <a:ext cx="8366466" cy="13416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4625">
              <a:tabLst>
                <a:tab pos="2147888" algn="l"/>
              </a:tabLst>
            </a:pPr>
            <a:r>
              <a:rPr kumimoji="1" lang="zh-CN" altLang="en-US" sz="3200" u="sng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调查书</a:t>
            </a:r>
            <a:r>
              <a:rPr kumimoji="1" lang="ja-JP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	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由中学提交到高中的资料内容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4625">
              <a:tabLst>
                <a:tab pos="2147888" algn="l"/>
              </a:tabLst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</a:t>
            </a:r>
            <a:r>
              <a:rPr kumimoji="1" lang="zh-CN" altLang="en-US" sz="2400" u="sng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成绩评分表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kumimoji="1" lang="zh-CN" altLang="en-US" sz="2400" u="sng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在校的表现情况</a:t>
            </a:r>
            <a:endParaRPr kumimoji="1" lang="en-US" altLang="ja-JP" sz="2000" b="1" u="sng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7058362" y="4516114"/>
            <a:ext cx="2812890" cy="1269980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lnSpc>
                <a:spcPct val="2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到校天数，社团活动，</a:t>
            </a:r>
            <a:b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学生会活动等。</a:t>
            </a:r>
            <a:endParaRPr kumimoji="1" lang="en-US" altLang="ja-JP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177945" y="4369341"/>
            <a:ext cx="5500163" cy="1522348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lnSpc>
                <a:spcPts val="3500"/>
              </a:lnSpc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成绩表中记载有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个科目的评分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５～１</a:t>
            </a: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总分</a:t>
            </a:r>
            <a:b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最高为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45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52000" indent="-252000">
              <a:lnSpc>
                <a:spcPts val="3500"/>
              </a:lnSpc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中学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年级的评分</a:t>
            </a:r>
            <a:endParaRPr kumimoji="1" lang="en-US" altLang="ja-JP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866556" y="6043739"/>
            <a:ext cx="951560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3399"/>
              </a:buClr>
            </a:pPr>
            <a:r>
              <a:rPr kumimoji="1"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校园日常生活尤为重要！</a:t>
            </a:r>
            <a:endParaRPr kumimoji="1" lang="ja-JP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spcBef>
                <a:spcPts val="600"/>
              </a:spcBef>
              <a:buClr>
                <a:srgbClr val="FF3399"/>
              </a:buClr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 </a:t>
            </a:r>
            <a:r>
              <a:rPr kumimoji="1" lang="zh-CN" altLang="en-US" sz="24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遵守时间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1" lang="zh-CN" altLang="en-US" sz="24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提交作业情况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1" lang="zh-CN" altLang="en-US" sz="24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课堂态度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等实行考核</a:t>
            </a:r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5C366C4A-394D-4536-A7F7-D1FB32A4B489}"/>
              </a:ext>
            </a:extLst>
          </p:cNvPr>
          <p:cNvSpPr txBox="1">
            <a:spLocks/>
          </p:cNvSpPr>
          <p:nvPr/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右矢印 1"/>
          <p:cNvSpPr/>
          <p:nvPr/>
        </p:nvSpPr>
        <p:spPr>
          <a:xfrm rot="7110541">
            <a:off x="4606028" y="4092207"/>
            <a:ext cx="504000" cy="3600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4318101" flipH="1">
            <a:off x="6781689" y="4168017"/>
            <a:ext cx="703530" cy="3600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FDEA1AA-CEE7-4173-B758-D5397DAC8FF8}"/>
              </a:ext>
            </a:extLst>
          </p:cNvPr>
          <p:cNvSpPr txBox="1"/>
          <p:nvPr/>
        </p:nvSpPr>
        <p:spPr>
          <a:xfrm>
            <a:off x="777895" y="470122"/>
            <a:ext cx="768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高中的入学考试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入校生选拔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4908B93-AE13-44EA-B5DD-29F00F5A741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3" b="-69031"/>
          <a:stretch/>
        </p:blipFill>
        <p:spPr>
          <a:xfrm>
            <a:off x="960402" y="918223"/>
            <a:ext cx="7452000" cy="10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BC21F87-1F94-4C35-AA2B-1F802996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8" y="351478"/>
            <a:ext cx="9476832" cy="678914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</a:t>
            </a:fld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BB9EA39-C97C-B12F-851F-1765CFE3F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709035"/>
              </p:ext>
            </p:extLst>
          </p:nvPr>
        </p:nvGraphicFramePr>
        <p:xfrm>
          <a:off x="2357290" y="516237"/>
          <a:ext cx="7902277" cy="642168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33062">
                  <a:extLst>
                    <a:ext uri="{9D8B030D-6E8A-4147-A177-3AD203B41FA5}">
                      <a16:colId xmlns:a16="http://schemas.microsoft.com/office/drawing/2014/main" val="356765379"/>
                    </a:ext>
                  </a:extLst>
                </a:gridCol>
                <a:gridCol w="3066883">
                  <a:extLst>
                    <a:ext uri="{9D8B030D-6E8A-4147-A177-3AD203B41FA5}">
                      <a16:colId xmlns:a16="http://schemas.microsoft.com/office/drawing/2014/main" val="2602259453"/>
                    </a:ext>
                  </a:extLst>
                </a:gridCol>
                <a:gridCol w="3265878">
                  <a:extLst>
                    <a:ext uri="{9D8B030D-6E8A-4147-A177-3AD203B41FA5}">
                      <a16:colId xmlns:a16="http://schemas.microsoft.com/office/drawing/2014/main" val="1277759741"/>
                    </a:ext>
                  </a:extLst>
                </a:gridCol>
                <a:gridCol w="936454">
                  <a:extLst>
                    <a:ext uri="{9D8B030D-6E8A-4147-A177-3AD203B41FA5}">
                      <a16:colId xmlns:a16="http://schemas.microsoft.com/office/drawing/2014/main" val="768797120"/>
                    </a:ext>
                  </a:extLst>
                </a:gridCol>
              </a:tblGrid>
              <a:tr h="450132"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  <a:tabLst/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中学毕业后升学就业的选择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P.2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46835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中学毕业后有何打算？</a:t>
                      </a:r>
                      <a:endParaRPr kumimoji="1" lang="en-US" altLang="zh-CN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P.3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567241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  <a:tabLst/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中学的升学去向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P.5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615636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高等学校</a:t>
                      </a:r>
                      <a:r>
                        <a:rPr kumimoji="1" lang="ja-JP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P.6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22424"/>
                  </a:ext>
                </a:extLst>
              </a:tr>
              <a:tr h="367647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2400"/>
                        </a:lnSpc>
                        <a:tabLst>
                          <a:tab pos="29543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(1)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高中与中学的区别</a:t>
                      </a:r>
                      <a:r>
                        <a:rPr kumimoji="1" lang="en-US" altLang="zh-CN" sz="1600" b="1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 6</a:t>
                      </a:r>
                      <a:endParaRPr kumimoji="1" lang="ja-JP" altLang="en-US" sz="14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(5)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高中的查询方法</a:t>
                      </a:r>
                      <a:r>
                        <a:rPr kumimoji="1" lang="en-US" altLang="zh-CN" sz="1600" b="1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P.15</a:t>
                      </a:r>
                      <a:endParaRPr kumimoji="1" lang="ja-JP" altLang="en-US" sz="14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79035"/>
                  </a:ext>
                </a:extLst>
              </a:tr>
              <a:tr h="367647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2400"/>
                        </a:lnSpc>
                        <a:tabLst>
                          <a:tab pos="29543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(2)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高中的种类          </a:t>
                      </a: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	 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 7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(6)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高中所需费用</a:t>
                      </a:r>
                      <a:r>
                        <a:rPr kumimoji="1" lang="en-US" altLang="zh-CN" sz="1600" b="1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P.16</a:t>
                      </a:r>
                      <a:endParaRPr kumimoji="1" lang="ja-JP" altLang="en-US" sz="14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08833"/>
                  </a:ext>
                </a:extLst>
              </a:tr>
              <a:tr h="367647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2400"/>
                        </a:lnSpc>
                        <a:tabLst>
                          <a:tab pos="29543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(3)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高中学科的种类       </a:t>
                      </a: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	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(7)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高中的入学考试</a:t>
                      </a:r>
                      <a:r>
                        <a:rPr kumimoji="1" lang="en-US" altLang="zh-CN" sz="1600" b="1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P.18</a:t>
                      </a:r>
                      <a:endParaRPr kumimoji="1" lang="ja-JP" altLang="en-US" sz="14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13100"/>
                  </a:ext>
                </a:extLst>
              </a:tr>
              <a:tr h="358157">
                <a:tc gridSpan="4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     (4)</a:t>
                      </a:r>
                      <a:r>
                        <a:rPr kumimoji="1"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高中择校关键       </a:t>
                      </a:r>
                      <a:r>
                        <a:rPr kumimoji="1" lang="en-US" altLang="ja-JP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	   </a:t>
                      </a:r>
                      <a:r>
                        <a:rPr kumimoji="1" lang="en-US" altLang="ja-JP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P.14</a:t>
                      </a:r>
                      <a:endParaRPr kumimoji="1" lang="ja-JP" altLang="en-US" sz="14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865438" algn="r"/>
                        </a:tabLst>
                        <a:defRPr/>
                      </a:pP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2175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高中专科学校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P.27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5760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专修学校，高等技术专门学校</a:t>
                      </a:r>
                      <a:endParaRPr kumimoji="1" lang="en-US" altLang="ja-JP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P.29</a:t>
                      </a:r>
                      <a:endParaRPr kumimoji="1" lang="en-US" altLang="ja-JP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45462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准备升学就业选择时的流程示例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P.32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18225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升学需要怎样的准备？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P.35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76262"/>
                  </a:ext>
                </a:extLst>
              </a:tr>
              <a:tr h="4501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9.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为了未来的自己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P.37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9600"/>
                  </a:ext>
                </a:extLst>
              </a:tr>
              <a:tr h="450132">
                <a:tc gridSpan="3">
                  <a:txBody>
                    <a:bodyPr/>
                    <a:lstStyle/>
                    <a:p>
                      <a:pPr marL="0" indent="0">
                        <a:lnSpc>
                          <a:spcPts val="3100"/>
                        </a:lnSpc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补充信息</a:t>
                      </a:r>
                      <a:r>
                        <a:rPr kumimoji="1" lang="ja-JP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❶ </a:t>
                      </a: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县立晚间中学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P.39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27434"/>
                  </a:ext>
                </a:extLst>
              </a:tr>
              <a:tr h="434208">
                <a:tc grid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 补充信息</a:t>
                      </a:r>
                      <a:r>
                        <a:rPr kumimoji="1" lang="ja-JP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❷ </a:t>
                      </a:r>
                      <a:r>
                        <a:rPr lang="zh-CN" altLang="en-US" sz="20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国际文凭大学预科项目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P.40</a:t>
                      </a:r>
                      <a:endParaRPr kumimoji="1" lang="ja-JP" altLang="en-US" sz="20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86103"/>
                  </a:ext>
                </a:extLst>
              </a:tr>
            </a:tbl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100345" y="516238"/>
            <a:ext cx="1152049" cy="646425"/>
          </a:xfrm>
          <a:prstGeom prst="round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内 容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59B92-2B19-FE27-48D0-385AD9A602F9}"/>
              </a:ext>
            </a:extLst>
          </p:cNvPr>
          <p:cNvGrpSpPr/>
          <p:nvPr/>
        </p:nvGrpSpPr>
        <p:grpSpPr>
          <a:xfrm>
            <a:off x="1165608" y="1327423"/>
            <a:ext cx="1019883" cy="5760000"/>
            <a:chOff x="1142172" y="1193522"/>
            <a:chExt cx="1019883" cy="55440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B7054E0-821A-9399-49D9-2F8B472E2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1305832" y="3641526"/>
              <a:ext cx="5544000" cy="64799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43588F1-FB6F-46BE-B907-A779A0755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933941" y="3641526"/>
              <a:ext cx="5544000" cy="64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72515" y="233305"/>
            <a:ext cx="9681670" cy="692788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1004248" y="290494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48" y="167801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86616"/>
              </p:ext>
            </p:extLst>
          </p:nvPr>
        </p:nvGraphicFramePr>
        <p:xfrm>
          <a:off x="1061764" y="1120288"/>
          <a:ext cx="9169302" cy="59724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4009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5387293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1243525496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00"/>
                        </a:lnSpc>
                      </a:pPr>
                      <a:r>
                        <a:rPr kumimoji="1" lang="zh-CN" altLang="en-US" sz="1800" dirty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实行校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b"/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842417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一般选拔</a:t>
                      </a:r>
                      <a:r>
                        <a:rPr kumimoji="1" lang="en-US" altLang="zh-CN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普通招生</a:t>
                      </a:r>
                      <a:r>
                        <a:rPr kumimoji="1" lang="en-US" altLang="zh-CN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可选择报考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所志愿学校</a:t>
                      </a:r>
                      <a:r>
                        <a:rPr kumimoji="1" lang="ja-JP" altLang="en-US" sz="16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kumimoji="1" lang="en-US" altLang="ja-JP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参加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次考试</a:t>
                      </a:r>
                      <a:r>
                        <a:rPr kumimoji="1" lang="ja-JP" altLang="en-US" sz="16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参考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→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P.19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所有高中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学科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　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80261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推荐选拔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不必参加学业水平测试，根据由中学提交的推荐信内容及面试等，经综合性考核后决定合格者。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所有高中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学科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80261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特色生选拔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注重对学习热忱和在科目相关领域中的能力及已取得的实践成果</a:t>
                      </a:r>
                      <a:r>
                        <a:rPr kumimoji="1" lang="ja-JP" altLang="en-US" sz="16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在一部分学校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941178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外籍学生等选拔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需具备有学生本人或监护人持外国国籍，且入国后在日时间在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年以内的条件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→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参考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P.21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在一部分学校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(2025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年度有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所学校实行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174098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</a:t>
                      </a:r>
                      <a:endParaRPr kumimoji="1" lang="en-US" altLang="zh-CN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学分制选拔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针对在中学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年级、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年级的其中任一年级或各年级的一年内的缺席天数在</a:t>
                      </a:r>
                      <a:r>
                        <a:rPr kumimoji="1"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天左右的学生。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全日制学分制高中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也包括弹性学制高中全日制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  <a:tr h="889171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海外归国生</a:t>
                      </a:r>
                      <a:endParaRPr kumimoji="1" lang="en-US" altLang="zh-CN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zh-CN" altLang="en-US" sz="18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  <a:endParaRPr kumimoji="1" lang="ja-JP" altLang="en-US" sz="18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针对同监护者一同在国外持续生活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年以上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且回国后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年以内</a:t>
                      </a: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的学生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kumimoji="1"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一部分学校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81821927"/>
                  </a:ext>
                </a:extLst>
              </a:tr>
            </a:tbl>
          </a:graphicData>
        </a:graphic>
      </p:graphicFrame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220CDFC9-BC78-3BB1-3CD0-EBF24B550175}"/>
              </a:ext>
            </a:extLst>
          </p:cNvPr>
          <p:cNvSpPr txBox="1"/>
          <p:nvPr/>
        </p:nvSpPr>
        <p:spPr>
          <a:xfrm>
            <a:off x="1447414" y="593119"/>
            <a:ext cx="706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入学考试的种类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43B026-926A-928C-948F-9D55FF38044B}"/>
              </a:ext>
            </a:extLst>
          </p:cNvPr>
          <p:cNvSpPr txBox="1"/>
          <p:nvPr/>
        </p:nvSpPr>
        <p:spPr>
          <a:xfrm>
            <a:off x="7655169" y="482651"/>
            <a:ext cx="269762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08000" indent="-108000"/>
            <a:r>
              <a:rPr kumimoji="1" lang="en-US" altLang="ja-JP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种类统称为</a:t>
            </a:r>
            <a:r>
              <a:rPr kumimoji="1" lang="ja-JP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「●●</a:t>
            </a:r>
            <a:r>
              <a:rPr kumimoji="1" lang="zh-CN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选拔</a:t>
            </a:r>
            <a:r>
              <a:rPr kumimoji="1" lang="ja-JP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」（</a:t>
            </a:r>
            <a:r>
              <a:rPr kumimoji="1" lang="zh-CN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此后所有篇章</a:t>
            </a:r>
            <a:r>
              <a:rPr kumimoji="1" lang="ja-JP" altLang="en-US" sz="1200" spc="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41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578850"/>
            <a:ext cx="9233867" cy="633814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1091988"/>
            <a:ext cx="788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全日制的一般选拔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72C685-85CF-9D0B-1859-0DC8027A9791}"/>
              </a:ext>
            </a:extLst>
          </p:cNvPr>
          <p:cNvSpPr txBox="1"/>
          <p:nvPr/>
        </p:nvSpPr>
        <p:spPr>
          <a:xfrm>
            <a:off x="1381702" y="1748360"/>
            <a:ext cx="8992007" cy="477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○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可报考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２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所学校</a:t>
            </a:r>
            <a:r>
              <a:rPr kumimoji="1"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○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考试科目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42913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语文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・社会・理科・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英语 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个科目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42913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包含英语听解测试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42913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是否需要面试因高中而异</a:t>
            </a:r>
            <a:endParaRPr kumimoji="1" lang="ja-JP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rgbClr val="FF3399"/>
              </a:buClr>
            </a:pPr>
            <a:r>
              <a:rPr kumimoji="1"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○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考试日程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即使报考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２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所学校，学业水平测试只需参加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442913">
              <a:lnSpc>
                <a:spcPct val="150000"/>
              </a:lnSpc>
              <a:buClr>
                <a:srgbClr val="FF3399"/>
              </a:buClr>
            </a:pP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26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日（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周三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1938">
              <a:lnSpc>
                <a:spcPct val="150000"/>
              </a:lnSpc>
              <a:buClr>
                <a:schemeClr val="tx1"/>
              </a:buClr>
              <a:tabLst>
                <a:tab pos="2152650" algn="l"/>
                <a:tab pos="6815138" algn="l"/>
                <a:tab pos="8697913" algn="r"/>
              </a:tabLst>
            </a:pPr>
            <a:endParaRPr kumimoji="1" lang="en-US" altLang="ja-JP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43C62BE-A33D-FEDF-F6D4-77C481D5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88" y="1710665"/>
            <a:ext cx="2455951" cy="23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10115"/>
            <a:ext cx="9233867" cy="701737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130220" y="450201"/>
            <a:ext cx="714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solidFill>
                  <a:srgbClr val="C55A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定时制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的入学考试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D6FBA2-1CAC-C4C7-B1C1-65609EB53548}"/>
              </a:ext>
            </a:extLst>
          </p:cNvPr>
          <p:cNvSpPr txBox="1"/>
          <p:nvPr/>
        </p:nvSpPr>
        <p:spPr>
          <a:xfrm>
            <a:off x="1232763" y="3522323"/>
            <a:ext cx="8794773" cy="98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kumimoji="1" lang="ja-JP" altLang="en-US" sz="28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solidFill>
                  <a:srgbClr val="00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函授</a:t>
            </a:r>
            <a:r>
              <a:rPr kumimoji="1" lang="ja-JP" altLang="en-US" sz="2800" b="1" dirty="0">
                <a:solidFill>
                  <a:srgbClr val="00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（旭陵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・刈谷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东高中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6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的入学考试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2FD1C5C-7B17-EF37-8935-476558B0756A}"/>
              </a:ext>
            </a:extLst>
          </p:cNvPr>
          <p:cNvCxnSpPr/>
          <p:nvPr/>
        </p:nvCxnSpPr>
        <p:spPr>
          <a:xfrm>
            <a:off x="3235218" y="1012781"/>
            <a:ext cx="1152000" cy="0"/>
          </a:xfrm>
          <a:prstGeom prst="line">
            <a:avLst/>
          </a:prstGeom>
          <a:ln w="57150" cmpd="dbl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2C3820E-35FD-80FF-9F53-CF0CE149976A}"/>
              </a:ext>
            </a:extLst>
          </p:cNvPr>
          <p:cNvCxnSpPr/>
          <p:nvPr/>
        </p:nvCxnSpPr>
        <p:spPr>
          <a:xfrm>
            <a:off x="3472235" y="4109298"/>
            <a:ext cx="1152000" cy="0"/>
          </a:xfrm>
          <a:prstGeom prst="line">
            <a:avLst/>
          </a:prstGeom>
          <a:ln w="57150" cmpd="dbl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DB5404-497B-47D5-BD3D-ABF2D668137F}"/>
              </a:ext>
            </a:extLst>
          </p:cNvPr>
          <p:cNvSpPr txBox="1"/>
          <p:nvPr/>
        </p:nvSpPr>
        <p:spPr>
          <a:xfrm>
            <a:off x="7846428" y="351740"/>
            <a:ext cx="2400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※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记载于弹性学制高中</a:t>
            </a:r>
            <a:r>
              <a:rPr kumimoji="1" lang="en-US" altLang="ja-JP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P.22</a:t>
            </a:r>
            <a:endParaRPr kumimoji="1" lang="ja-JP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92861F7-E282-4AA2-A244-A73F7A9C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24332"/>
              </p:ext>
            </p:extLst>
          </p:nvPr>
        </p:nvGraphicFramePr>
        <p:xfrm>
          <a:off x="1368008" y="1146270"/>
          <a:ext cx="8654712" cy="23208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4008848342"/>
                    </a:ext>
                  </a:extLst>
                </a:gridCol>
                <a:gridCol w="4068000">
                  <a:extLst>
                    <a:ext uri="{9D8B030D-6E8A-4147-A177-3AD203B41FA5}">
                      <a16:colId xmlns:a16="http://schemas.microsoft.com/office/drawing/2014/main" val="3764346450"/>
                    </a:ext>
                  </a:extLst>
                </a:gridCol>
                <a:gridCol w="2894712">
                  <a:extLst>
                    <a:ext uri="{9D8B030D-6E8A-4147-A177-3AD203B41FA5}">
                      <a16:colId xmlns:a16="http://schemas.microsoft.com/office/drawing/2014/main" val="1885835517"/>
                    </a:ext>
                  </a:extLst>
                </a:gridCol>
              </a:tblGrid>
              <a:tr h="48444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403051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校生选拔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ctr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不可同时报考公立高中全日制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180975" indent="-180975"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面试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180975" indent="-180975" algn="l" fontAlgn="ctr">
                        <a:lnSpc>
                          <a:spcPct val="150000"/>
                        </a:lnSpc>
                      </a:pP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有需要参加基础学业水平测试及作文考试的学校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677403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ctr">
                        <a:lnSpc>
                          <a:spcPts val="4000"/>
                        </a:lnSpc>
                      </a:pP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第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次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4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在未能招满募集人数时实行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70752"/>
                  </a:ext>
                </a:extLst>
              </a:tr>
            </a:tbl>
          </a:graphicData>
        </a:graphic>
      </p:graphicFrame>
      <p:graphicFrame>
        <p:nvGraphicFramePr>
          <p:cNvPr id="3" name="表 4">
            <a:extLst>
              <a:ext uri="{FF2B5EF4-FFF2-40B4-BE49-F238E27FC236}">
                <a16:creationId xmlns:a16="http://schemas.microsoft.com/office/drawing/2014/main" id="{3DF1DD72-DD6E-4BC6-8602-C76EAC397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07763"/>
              </p:ext>
            </p:extLst>
          </p:nvPr>
        </p:nvGraphicFramePr>
        <p:xfrm>
          <a:off x="1323585" y="4523193"/>
          <a:ext cx="8613128" cy="24456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684">
                  <a:extLst>
                    <a:ext uri="{9D8B030D-6E8A-4147-A177-3AD203B41FA5}">
                      <a16:colId xmlns:a16="http://schemas.microsoft.com/office/drawing/2014/main" val="2250434166"/>
                    </a:ext>
                  </a:extLst>
                </a:gridCol>
                <a:gridCol w="4189732">
                  <a:extLst>
                    <a:ext uri="{9D8B030D-6E8A-4147-A177-3AD203B41FA5}">
                      <a16:colId xmlns:a16="http://schemas.microsoft.com/office/drawing/2014/main" val="268732571"/>
                    </a:ext>
                  </a:extLst>
                </a:gridCol>
                <a:gridCol w="2894712">
                  <a:extLst>
                    <a:ext uri="{9D8B030D-6E8A-4147-A177-3AD203B41FA5}">
                      <a16:colId xmlns:a16="http://schemas.microsoft.com/office/drawing/2014/main" val="2706528353"/>
                    </a:ext>
                  </a:extLst>
                </a:gridCol>
              </a:tblGrid>
              <a:tr h="4860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b"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7029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前期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4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不可同时报考公立高中全日制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72000" lvl="0"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根据调查书的信息及自我申报的内容决定合格者。有时需要参加作文考试或面试。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088280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後期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可在公立高中全日制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定时制发布结果后报考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1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2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F7BF5E5-BD53-2D66-0580-BFE76A9C4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154199"/>
              </p:ext>
            </p:extLst>
          </p:nvPr>
        </p:nvGraphicFramePr>
        <p:xfrm>
          <a:off x="1311581" y="1216235"/>
          <a:ext cx="8589246" cy="5658698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065246">
                  <a:extLst>
                    <a:ext uri="{9D8B030D-6E8A-4147-A177-3AD203B41FA5}">
                      <a16:colId xmlns:a16="http://schemas.microsoft.com/office/drawing/2014/main" val="910207413"/>
                    </a:ext>
                  </a:extLst>
                </a:gridCol>
                <a:gridCol w="7524000">
                  <a:extLst>
                    <a:ext uri="{9D8B030D-6E8A-4147-A177-3AD203B41FA5}">
                      <a16:colId xmlns:a16="http://schemas.microsoft.com/office/drawing/2014/main" val="3142313478"/>
                    </a:ext>
                  </a:extLst>
                </a:gridCol>
              </a:tblGrid>
              <a:tr h="1512341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对象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  <a:spcBef>
                          <a:spcPts val="0"/>
                        </a:spcBef>
                      </a:pP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与监护者一同居住在爱知县内，为外国籍学生，且已插班至日本学校小学</a:t>
                      </a:r>
                      <a:r>
                        <a:rPr kumimoji="1" lang="en-US" altLang="zh-CN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年级以上的学生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入国后在日时间在</a:t>
                      </a:r>
                      <a:r>
                        <a:rPr kumimoji="1" lang="en-US" altLang="zh-CN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年以内的学生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718314"/>
                  </a:ext>
                </a:extLst>
              </a:tr>
              <a:tr h="1470003">
                <a:tc>
                  <a:txBody>
                    <a:bodyPr/>
                    <a:lstStyle/>
                    <a:p>
                      <a:pPr algn="ctr">
                        <a:lnSpc>
                          <a:spcPts val="3600"/>
                        </a:lnSpc>
                      </a:pP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考试科目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63525" indent="-263525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汇总语文、数学、英语（附注音假名）</a:t>
                      </a:r>
                      <a:r>
                        <a:rPr kumimoji="1" lang="en-US" altLang="zh-CN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个科目的基础内容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1463" indent="-271463">
                        <a:lnSpc>
                          <a:spcPts val="3600"/>
                        </a:lnSpc>
                      </a:pP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面试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310914"/>
                  </a:ext>
                </a:extLst>
              </a:tr>
              <a:tr h="701909">
                <a:tc>
                  <a:txBody>
                    <a:bodyPr/>
                    <a:lstStyle/>
                    <a:p>
                      <a:pPr algn="ctr">
                        <a:lnSpc>
                          <a:spcPts val="3400"/>
                        </a:lnSpc>
                      </a:pP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考试日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kumimoji="1" lang="en-US" altLang="ja-JP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2025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２月６日（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周四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958284"/>
                  </a:ext>
                </a:extLst>
              </a:tr>
              <a:tr h="1974445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实行</a:t>
                      </a:r>
                      <a:endParaRPr kumimoji="1" lang="en-US" altLang="zh-CN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学校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名古屋南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小牧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东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浦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衣台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endParaRPr kumimoji="1" lang="en-US" altLang="ja-JP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ts val="3600"/>
                        </a:lnSpc>
                      </a:pP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安城南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御津あおば（</a:t>
                      </a:r>
                      <a:r>
                        <a:rPr kumimoji="1" lang="en-GB" altLang="ja-JP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AOBA</a:t>
                      </a:r>
                      <a:r>
                        <a:rPr kumimoji="1" lang="ja-JP" altLang="en-GB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丰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田工科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endParaRPr kumimoji="1" lang="en-US" altLang="ja-JP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ts val="3600"/>
                        </a:lnSpc>
                      </a:pP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丰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川工科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岩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仓综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中川青和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endParaRPr kumimoji="1" lang="en-US" altLang="ja-JP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ts val="3600"/>
                        </a:lnSpc>
                      </a:pP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知立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r>
                        <a:rPr kumimoji="1" lang="ja-JP" altLang="en-US" sz="2200" spc="100" baseline="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丰桥</a:t>
                      </a:r>
                      <a:r>
                        <a:rPr kumimoji="1" lang="ja-JP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西</a:t>
                      </a:r>
                      <a:r>
                        <a:rPr kumimoji="1" lang="zh-CN" altLang="en-US" sz="2200" spc="100" baseline="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高中</a:t>
                      </a:r>
                      <a:endParaRPr kumimoji="1" lang="ja-JP" altLang="en-US" sz="2200" spc="100" baseline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00180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578850"/>
            <a:ext cx="714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公立高中的外籍学生选拔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8584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23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ECA4C915-724F-4C99-8011-4441A26A1EE0}"/>
              </a:ext>
            </a:extLst>
          </p:cNvPr>
          <p:cNvSpPr/>
          <p:nvPr/>
        </p:nvSpPr>
        <p:spPr>
          <a:xfrm>
            <a:off x="1013216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endParaRPr kumimoji="1" lang="ja-JP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A1F013-6FDB-49CE-AD8E-EF8028C31646}"/>
              </a:ext>
            </a:extLst>
          </p:cNvPr>
          <p:cNvSpPr txBox="1"/>
          <p:nvPr/>
        </p:nvSpPr>
        <p:spPr>
          <a:xfrm>
            <a:off x="1075075" y="700230"/>
            <a:ext cx="8603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弹性学制高中入学考试的种类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250B8-E974-4DD0-B14B-37961107924E}"/>
              </a:ext>
            </a:extLst>
          </p:cNvPr>
          <p:cNvSpPr txBox="1"/>
          <p:nvPr/>
        </p:nvSpPr>
        <p:spPr>
          <a:xfrm>
            <a:off x="1129579" y="5912126"/>
            <a:ext cx="841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 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在学年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学期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的中途不可转到或同时参加其他课程班。</a:t>
            </a:r>
            <a:endParaRPr kumimoji="1" lang="ja-JP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21D0EC1-1AB4-45D8-A351-42C8083383A7}"/>
              </a:ext>
            </a:extLst>
          </p:cNvPr>
          <p:cNvSpPr txBox="1"/>
          <p:nvPr/>
        </p:nvSpPr>
        <p:spPr>
          <a:xfrm>
            <a:off x="1013217" y="5282804"/>
            <a:ext cx="67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てんせき　　へいしゅう　　がくねん　　　がっき　　　　　とちゅう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3D9F49-6775-4ABB-966F-C6FE3AF59C47}"/>
              </a:ext>
            </a:extLst>
          </p:cNvPr>
          <p:cNvSpPr txBox="1"/>
          <p:nvPr/>
        </p:nvSpPr>
        <p:spPr>
          <a:xfrm>
            <a:off x="1380191" y="6418084"/>
            <a:ext cx="760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请慎重考虑后报考。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BEE4EEB5-69B8-4B26-A07C-3D8BA5652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232173"/>
              </p:ext>
            </p:extLst>
          </p:nvPr>
        </p:nvGraphicFramePr>
        <p:xfrm>
          <a:off x="1329243" y="1132442"/>
          <a:ext cx="8793122" cy="4508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268">
                  <a:extLst>
                    <a:ext uri="{9D8B030D-6E8A-4147-A177-3AD203B41FA5}">
                      <a16:colId xmlns:a16="http://schemas.microsoft.com/office/drawing/2014/main" val="3250945523"/>
                    </a:ext>
                  </a:extLst>
                </a:gridCol>
                <a:gridCol w="6922854">
                  <a:extLst>
                    <a:ext uri="{9D8B030D-6E8A-4147-A177-3AD203B41FA5}">
                      <a16:colId xmlns:a16="http://schemas.microsoft.com/office/drawing/2014/main" val="709443601"/>
                    </a:ext>
                  </a:extLst>
                </a:gridCol>
              </a:tblGrid>
              <a:tr h="61170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课程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4300273"/>
                  </a:ext>
                </a:extLst>
              </a:tr>
              <a:tr h="159232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全日制学分制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特别选拔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ts val="38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实行面试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在作文，基础学业水平测试，发表演讲</a:t>
                      </a:r>
                      <a:r>
                        <a:rPr lang="zh-CN" alt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中实行一项考试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064208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日间定时制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实行面试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在作文，基础学业水平测试中实行一项或两项考试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8801753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函授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制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marR="0" lvl="0" indent="0" algn="l" defTabSz="1007943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在面试，作文，基础学业水平测试中实行一项或两项或全项考试，再或者不必考试。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092511"/>
                  </a:ext>
                </a:extLst>
              </a:tr>
            </a:tbl>
          </a:graphicData>
        </a:graphic>
      </p:graphicFrame>
      <p:pic>
        <p:nvPicPr>
          <p:cNvPr id="20" name="図 19">
            <a:extLst>
              <a:ext uri="{FF2B5EF4-FFF2-40B4-BE49-F238E27FC236}">
                <a16:creationId xmlns:a16="http://schemas.microsoft.com/office/drawing/2014/main" id="{E90AE7EB-EE37-4701-84A9-C6FE775F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57" y="5608237"/>
            <a:ext cx="1925341" cy="16196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FB1D90-674E-4310-ACAB-3056E4112B53}"/>
              </a:ext>
            </a:extLst>
          </p:cNvPr>
          <p:cNvSpPr txBox="1"/>
          <p:nvPr/>
        </p:nvSpPr>
        <p:spPr>
          <a:xfrm>
            <a:off x="8675461" y="5975168"/>
            <a:ext cx="17283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弹性学制高中</a:t>
            </a:r>
            <a:r>
              <a:rPr kumimoji="1" lang="ja-JP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？？</a:t>
            </a:r>
          </a:p>
        </p:txBody>
      </p:sp>
    </p:spTree>
    <p:extLst>
      <p:ext uri="{BB962C8B-B14F-4D97-AF65-F5344CB8AC3E}">
        <p14:creationId xmlns:p14="http://schemas.microsoft.com/office/powerpoint/2010/main" val="295958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609600" y="300831"/>
            <a:ext cx="996380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CD8143B-55F5-CABC-252B-3D06D42E6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69501"/>
              </p:ext>
            </p:extLst>
          </p:nvPr>
        </p:nvGraphicFramePr>
        <p:xfrm>
          <a:off x="724364" y="1100008"/>
          <a:ext cx="9656759" cy="545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411">
                  <a:extLst>
                    <a:ext uri="{9D8B030D-6E8A-4147-A177-3AD203B41FA5}">
                      <a16:colId xmlns:a16="http://schemas.microsoft.com/office/drawing/2014/main" val="1875635956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4105484560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020748869"/>
                    </a:ext>
                  </a:extLst>
                </a:gridCol>
                <a:gridCol w="3018298">
                  <a:extLst>
                    <a:ext uri="{9D8B030D-6E8A-4147-A177-3AD203B41FA5}">
                      <a16:colId xmlns:a16="http://schemas.microsoft.com/office/drawing/2014/main" val="371074155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80975">
                        <a:tabLst>
                          <a:tab pos="1704975" algn="l"/>
                          <a:tab pos="2867025" algn="l"/>
                          <a:tab pos="4219575" algn="l"/>
                          <a:tab pos="5467350" algn="l"/>
                          <a:tab pos="6724650" algn="l"/>
                        </a:tabLst>
                      </a:pP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	2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	2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	3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	3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	3</a:t>
                      </a:r>
                      <a:r>
                        <a:rPr kumimoji="1" lang="ja-JP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／</a:t>
                      </a:r>
                      <a:r>
                        <a:rPr kumimoji="1" lang="en-US" altLang="ja-JP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31</a:t>
                      </a:r>
                      <a:endParaRPr kumimoji="1" lang="ja-JP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64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全日制</a:t>
                      </a:r>
                      <a:endParaRPr kumimoji="1" lang="en-US" altLang="zh-CN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一般选拔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8103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外国籍学生等选拔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29272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定时制</a:t>
                      </a:r>
                      <a:endParaRPr kumimoji="1" lang="en-US" altLang="zh-CN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入校生选拔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72248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函授制入校生选拔 前期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258785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函授制入校生选拔 后期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32045"/>
                  </a:ext>
                </a:extLst>
              </a:tr>
            </a:tbl>
          </a:graphicData>
        </a:graphic>
      </p:graphicFrame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0D3DAFD4-A809-0B9D-EBA0-33697A0C4EF1}"/>
              </a:ext>
            </a:extLst>
          </p:cNvPr>
          <p:cNvCxnSpPr>
            <a:cxnSpLocks/>
          </p:cNvCxnSpPr>
          <p:nvPr/>
        </p:nvCxnSpPr>
        <p:spPr>
          <a:xfrm>
            <a:off x="2229018" y="6906137"/>
            <a:ext cx="864000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星: 5 pt 104">
            <a:extLst>
              <a:ext uri="{FF2B5EF4-FFF2-40B4-BE49-F238E27FC236}">
                <a16:creationId xmlns:a16="http://schemas.microsoft.com/office/drawing/2014/main" id="{66D1A479-6C2F-F245-2E7F-5C248BDFEC1A}"/>
              </a:ext>
            </a:extLst>
          </p:cNvPr>
          <p:cNvSpPr>
            <a:spLocks noChangeAspect="1"/>
          </p:cNvSpPr>
          <p:nvPr/>
        </p:nvSpPr>
        <p:spPr>
          <a:xfrm>
            <a:off x="4880084" y="6696536"/>
            <a:ext cx="360000" cy="360000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" name="スマイル 105">
            <a:extLst>
              <a:ext uri="{FF2B5EF4-FFF2-40B4-BE49-F238E27FC236}">
                <a16:creationId xmlns:a16="http://schemas.microsoft.com/office/drawing/2014/main" id="{8B300EC4-7569-3BDC-919E-05EAF79C4ACA}"/>
              </a:ext>
            </a:extLst>
          </p:cNvPr>
          <p:cNvSpPr/>
          <p:nvPr/>
        </p:nvSpPr>
        <p:spPr>
          <a:xfrm>
            <a:off x="7597288" y="6726137"/>
            <a:ext cx="360000" cy="360000"/>
          </a:xfrm>
          <a:prstGeom prst="smileyFac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E224903-1315-EE8C-70B2-F92B487EE821}"/>
              </a:ext>
            </a:extLst>
          </p:cNvPr>
          <p:cNvSpPr txBox="1"/>
          <p:nvPr/>
        </p:nvSpPr>
        <p:spPr>
          <a:xfrm>
            <a:off x="3122410" y="6751951"/>
            <a:ext cx="11658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报考期间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D8D4FB5-F256-8FA0-3A63-DCF14DA3DB61}"/>
              </a:ext>
            </a:extLst>
          </p:cNvPr>
          <p:cNvSpPr txBox="1"/>
          <p:nvPr/>
        </p:nvSpPr>
        <p:spPr>
          <a:xfrm>
            <a:off x="7957288" y="6751951"/>
            <a:ext cx="11658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发布成绩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51965BC-7CB4-5284-D944-D5608322A2C0}"/>
              </a:ext>
            </a:extLst>
          </p:cNvPr>
          <p:cNvSpPr txBox="1"/>
          <p:nvPr/>
        </p:nvSpPr>
        <p:spPr>
          <a:xfrm>
            <a:off x="5341365" y="6751951"/>
            <a:ext cx="1800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笔试或面试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22DB4C9C-A1D7-71AF-C5B2-ABBDAB52E0F8}"/>
              </a:ext>
            </a:extLst>
          </p:cNvPr>
          <p:cNvGrpSpPr/>
          <p:nvPr/>
        </p:nvGrpSpPr>
        <p:grpSpPr>
          <a:xfrm>
            <a:off x="4286968" y="2912934"/>
            <a:ext cx="1509147" cy="360000"/>
            <a:chOff x="4003442" y="1936698"/>
            <a:chExt cx="1509147" cy="360000"/>
          </a:xfrm>
          <a:solidFill>
            <a:schemeClr val="accent2"/>
          </a:solidFill>
        </p:grpSpPr>
        <p:cxnSp>
          <p:nvCxnSpPr>
            <p:cNvPr id="128" name="直線矢印コネクタ 127">
              <a:extLst>
                <a:ext uri="{FF2B5EF4-FFF2-40B4-BE49-F238E27FC236}">
                  <a16:creationId xmlns:a16="http://schemas.microsoft.com/office/drawing/2014/main" id="{424BA510-322C-BCE5-60B5-87BC84C82D6B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42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星: 5 pt 128">
              <a:extLst>
                <a:ext uri="{FF2B5EF4-FFF2-40B4-BE49-F238E27FC236}">
                  <a16:creationId xmlns:a16="http://schemas.microsoft.com/office/drawing/2014/main" id="{504EB9CB-C1A2-32CE-94A2-A29EDE5E9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1037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0" name="スマイル 129">
              <a:extLst>
                <a:ext uri="{FF2B5EF4-FFF2-40B4-BE49-F238E27FC236}">
                  <a16:creationId xmlns:a16="http://schemas.microsoft.com/office/drawing/2014/main" id="{6246C5D4-3A9F-7215-6471-D5C14B945D14}"/>
                </a:ext>
              </a:extLst>
            </p:cNvPr>
            <p:cNvSpPr/>
            <p:nvPr/>
          </p:nvSpPr>
          <p:spPr>
            <a:xfrm>
              <a:off x="5152589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D8C13E69-47DC-1A6A-507B-B236D66F71FA}"/>
              </a:ext>
            </a:extLst>
          </p:cNvPr>
          <p:cNvGrpSpPr/>
          <p:nvPr/>
        </p:nvGrpSpPr>
        <p:grpSpPr>
          <a:xfrm>
            <a:off x="5043768" y="1979007"/>
            <a:ext cx="3129721" cy="368184"/>
            <a:chOff x="5212209" y="2584138"/>
            <a:chExt cx="3129721" cy="368184"/>
          </a:xfrm>
        </p:grpSpPr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85984733-6435-342C-BECD-7F68A8AA3660}"/>
                </a:ext>
              </a:extLst>
            </p:cNvPr>
            <p:cNvCxnSpPr>
              <a:cxnSpLocks/>
            </p:cNvCxnSpPr>
            <p:nvPr/>
          </p:nvCxnSpPr>
          <p:spPr>
            <a:xfrm>
              <a:off x="5212209" y="2764138"/>
              <a:ext cx="1029156" cy="8184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星: 5 pt 117">
              <a:extLst>
                <a:ext uri="{FF2B5EF4-FFF2-40B4-BE49-F238E27FC236}">
                  <a16:creationId xmlns:a16="http://schemas.microsoft.com/office/drawing/2014/main" id="{F77C2B6E-AAAE-A7C3-3E98-C113D9312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6469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9" name="スマイル 118">
              <a:extLst>
                <a:ext uri="{FF2B5EF4-FFF2-40B4-BE49-F238E27FC236}">
                  <a16:creationId xmlns:a16="http://schemas.microsoft.com/office/drawing/2014/main" id="{E8A9D3F6-BBF5-B4BB-BE51-D3D715A734C4}"/>
                </a:ext>
              </a:extLst>
            </p:cNvPr>
            <p:cNvSpPr/>
            <p:nvPr/>
          </p:nvSpPr>
          <p:spPr>
            <a:xfrm>
              <a:off x="7981930" y="2592322"/>
              <a:ext cx="360000" cy="360000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0" name="星: 5 pt 119">
              <a:extLst>
                <a:ext uri="{FF2B5EF4-FFF2-40B4-BE49-F238E27FC236}">
                  <a16:creationId xmlns:a16="http://schemas.microsoft.com/office/drawing/2014/main" id="{4E789D56-6394-6B20-CE4A-93CBE177B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2425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50A7AC4B-D233-9D85-4F27-86D825C8E05C}"/>
              </a:ext>
            </a:extLst>
          </p:cNvPr>
          <p:cNvGrpSpPr/>
          <p:nvPr/>
        </p:nvGrpSpPr>
        <p:grpSpPr>
          <a:xfrm>
            <a:off x="4674117" y="3966594"/>
            <a:ext cx="1665063" cy="360000"/>
            <a:chOff x="3950892" y="1936698"/>
            <a:chExt cx="1665063" cy="360000"/>
          </a:xfrm>
        </p:grpSpPr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833D2F00-1B84-F485-913A-1D99577F527D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92" y="2116698"/>
              <a:ext cx="792000" cy="0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星: 5 pt 124">
              <a:extLst>
                <a:ext uri="{FF2B5EF4-FFF2-40B4-BE49-F238E27FC236}">
                  <a16:creationId xmlns:a16="http://schemas.microsoft.com/office/drawing/2014/main" id="{CF80E79F-C4E4-158B-5D69-F527D9D66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2873" y="1936698"/>
              <a:ext cx="360000" cy="360000"/>
            </a:xfrm>
            <a:prstGeom prst="star5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6" name="スマイル 125">
              <a:extLst>
                <a:ext uri="{FF2B5EF4-FFF2-40B4-BE49-F238E27FC236}">
                  <a16:creationId xmlns:a16="http://schemas.microsoft.com/office/drawing/2014/main" id="{3BC8A8B9-877F-FD62-756B-D6ED00AFAE9A}"/>
                </a:ext>
              </a:extLst>
            </p:cNvPr>
            <p:cNvSpPr/>
            <p:nvPr/>
          </p:nvSpPr>
          <p:spPr>
            <a:xfrm>
              <a:off x="5255955" y="1936698"/>
              <a:ext cx="360000" cy="360000"/>
            </a:xfrm>
            <a:prstGeom prst="smileyFac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46DC2556-E1AE-29D5-4304-7A27E7C20B58}"/>
              </a:ext>
            </a:extLst>
          </p:cNvPr>
          <p:cNvGrpSpPr/>
          <p:nvPr/>
        </p:nvGrpSpPr>
        <p:grpSpPr>
          <a:xfrm>
            <a:off x="3071201" y="4934530"/>
            <a:ext cx="1519657" cy="360000"/>
            <a:chOff x="3751199" y="1936698"/>
            <a:chExt cx="1519657" cy="360000"/>
          </a:xfrm>
          <a:solidFill>
            <a:schemeClr val="accent6"/>
          </a:solidFill>
        </p:grpSpPr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4676565E-7155-6A6A-3010-16D5CF4F64DA}"/>
                </a:ext>
              </a:extLst>
            </p:cNvPr>
            <p:cNvCxnSpPr>
              <a:cxnSpLocks/>
            </p:cNvCxnSpPr>
            <p:nvPr/>
          </p:nvCxnSpPr>
          <p:spPr>
            <a:xfrm>
              <a:off x="3751199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星: 5 pt 133">
              <a:extLst>
                <a:ext uri="{FF2B5EF4-FFF2-40B4-BE49-F238E27FC236}">
                  <a16:creationId xmlns:a16="http://schemas.microsoft.com/office/drawing/2014/main" id="{690B8CD8-88AA-7A58-6754-2FAC91102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0835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5" name="スマイル 134">
              <a:extLst>
                <a:ext uri="{FF2B5EF4-FFF2-40B4-BE49-F238E27FC236}">
                  <a16:creationId xmlns:a16="http://schemas.microsoft.com/office/drawing/2014/main" id="{62C6CCE9-938C-A95F-B78D-0054977638E5}"/>
                </a:ext>
              </a:extLst>
            </p:cNvPr>
            <p:cNvSpPr/>
            <p:nvPr/>
          </p:nvSpPr>
          <p:spPr>
            <a:xfrm>
              <a:off x="4910856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8396B7D-BAE5-632A-17AE-A56C90D801EA}"/>
              </a:ext>
            </a:extLst>
          </p:cNvPr>
          <p:cNvGrpSpPr/>
          <p:nvPr/>
        </p:nvGrpSpPr>
        <p:grpSpPr>
          <a:xfrm>
            <a:off x="7974915" y="5893581"/>
            <a:ext cx="1477617" cy="360000"/>
            <a:chOff x="7974915" y="5893581"/>
            <a:chExt cx="1477617" cy="360000"/>
          </a:xfrm>
        </p:grpSpPr>
        <p:cxnSp>
          <p:nvCxnSpPr>
            <p:cNvPr id="137" name="直線矢印コネクタ 136">
              <a:extLst>
                <a:ext uri="{FF2B5EF4-FFF2-40B4-BE49-F238E27FC236}">
                  <a16:creationId xmlns:a16="http://schemas.microsoft.com/office/drawing/2014/main" id="{1CA4F931-61CD-25AE-9CBE-0988DD7BDE77}"/>
                </a:ext>
              </a:extLst>
            </p:cNvPr>
            <p:cNvCxnSpPr>
              <a:cxnSpLocks/>
            </p:cNvCxnSpPr>
            <p:nvPr/>
          </p:nvCxnSpPr>
          <p:spPr>
            <a:xfrm>
              <a:off x="7974915" y="6073581"/>
              <a:ext cx="720000" cy="0"/>
            </a:xfrm>
            <a:prstGeom prst="straightConnector1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星: 5 pt 137">
              <a:extLst>
                <a:ext uri="{FF2B5EF4-FFF2-40B4-BE49-F238E27FC236}">
                  <a16:creationId xmlns:a16="http://schemas.microsoft.com/office/drawing/2014/main" id="{7D4E851B-CE1E-4CDF-26B4-339EB4C73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2000" y="5893581"/>
              <a:ext cx="360000" cy="360000"/>
            </a:xfrm>
            <a:prstGeom prst="star5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9" name="スマイル 138">
              <a:extLst>
                <a:ext uri="{FF2B5EF4-FFF2-40B4-BE49-F238E27FC236}">
                  <a16:creationId xmlns:a16="http://schemas.microsoft.com/office/drawing/2014/main" id="{C85BA4A6-A1CD-0EA5-1A73-49111BC1D434}"/>
                </a:ext>
              </a:extLst>
            </p:cNvPr>
            <p:cNvSpPr/>
            <p:nvPr/>
          </p:nvSpPr>
          <p:spPr>
            <a:xfrm>
              <a:off x="9092532" y="5893581"/>
              <a:ext cx="360000" cy="360000"/>
            </a:xfrm>
            <a:prstGeom prst="smileyFac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569325"/>
            <a:ext cx="89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公立高中入学考试日程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举例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77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25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7A9BC1D8-8A32-41F7-BF81-169A63661529}"/>
              </a:ext>
            </a:extLst>
          </p:cNvPr>
          <p:cNvSpPr/>
          <p:nvPr/>
        </p:nvSpPr>
        <p:spPr>
          <a:xfrm>
            <a:off x="693683" y="78270"/>
            <a:ext cx="9774620" cy="717230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・名古屋大学教育学部付属高等学校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CBC00A-90BE-4A3F-BCF0-14F37DEE9A48}"/>
              </a:ext>
            </a:extLst>
          </p:cNvPr>
          <p:cNvSpPr txBox="1"/>
          <p:nvPr/>
        </p:nvSpPr>
        <p:spPr>
          <a:xfrm>
            <a:off x="692867" y="78270"/>
            <a:ext cx="706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国立高中入学考试的种类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236BB-9B61-4129-88E4-71A9B71E1EFA}"/>
              </a:ext>
            </a:extLst>
          </p:cNvPr>
          <p:cNvSpPr txBox="1"/>
          <p:nvPr/>
        </p:nvSpPr>
        <p:spPr>
          <a:xfrm>
            <a:off x="693683" y="539935"/>
            <a:ext cx="706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名古屋大学教育学部附属高中</a:t>
            </a:r>
            <a:r>
              <a:rPr kumimoji="1" lang="en-US" altLang="ja-JP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(2024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年度为例</a:t>
            </a:r>
            <a:r>
              <a:rPr kumimoji="1" lang="ja-JP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D2BA43-FBB3-486A-8664-636855DCA1B3}"/>
              </a:ext>
            </a:extLst>
          </p:cNvPr>
          <p:cNvSpPr txBox="1"/>
          <p:nvPr/>
        </p:nvSpPr>
        <p:spPr>
          <a:xfrm>
            <a:off x="692867" y="3954421"/>
            <a:ext cx="706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爱知教育大学附属高中</a:t>
            </a:r>
            <a:r>
              <a:rPr kumimoji="1" lang="ja-JP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ja-JP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2024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年度为例</a:t>
            </a:r>
            <a:r>
              <a:rPr kumimoji="1" lang="ja-JP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49B41E2C-7AF9-41D6-9C14-4A269EC59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32572"/>
              </p:ext>
            </p:extLst>
          </p:nvPr>
        </p:nvGraphicFramePr>
        <p:xfrm>
          <a:off x="799504" y="952588"/>
          <a:ext cx="9562977" cy="2956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1544">
                  <a:extLst>
                    <a:ext uri="{9D8B030D-6E8A-4147-A177-3AD203B41FA5}">
                      <a16:colId xmlns:a16="http://schemas.microsoft.com/office/drawing/2014/main" val="3995219302"/>
                    </a:ext>
                  </a:extLst>
                </a:gridCol>
                <a:gridCol w="5159859">
                  <a:extLst>
                    <a:ext uri="{9D8B030D-6E8A-4147-A177-3AD203B41FA5}">
                      <a16:colId xmlns:a16="http://schemas.microsoft.com/office/drawing/2014/main" val="1428729598"/>
                    </a:ext>
                  </a:extLst>
                </a:gridCol>
                <a:gridCol w="3121574">
                  <a:extLst>
                    <a:ext uri="{9D8B030D-6E8A-4147-A177-3AD203B41FA5}">
                      <a16:colId xmlns:a16="http://schemas.microsoft.com/office/drawing/2014/main" val="2483598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179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一般选拔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进行学业水平测试和作文，小组面试。</a:t>
                      </a:r>
                      <a:b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不在将依据调查书进行考核。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语文・英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・数学</a:t>
                      </a:r>
                      <a:b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作文・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小组面试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984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海外归国生选拔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针对在国外学习生活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年以上，回国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年以内的学生。除调查书以外还需提交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身上书（个人信息资料）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在留证明书。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语文・英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・数学 </a:t>
                      </a:r>
                      <a:b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作文・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单独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面接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2523021"/>
                  </a:ext>
                </a:extLst>
              </a:tr>
              <a:tr h="46154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特殊推荐名额选拔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针对品学兼优的学生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除调查书以外需提交中学校长推荐信，自我推荐信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书面材料考核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调查书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中学校长推荐信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自我推荐信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单独面试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59187980"/>
                  </a:ext>
                </a:extLst>
              </a:tr>
            </a:tbl>
          </a:graphicData>
        </a:graphic>
      </p:graphicFrame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CFBCAA6A-4C0F-4C06-B402-B36FBDC1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679632"/>
              </p:ext>
            </p:extLst>
          </p:nvPr>
        </p:nvGraphicFramePr>
        <p:xfrm>
          <a:off x="799504" y="4399804"/>
          <a:ext cx="9562977" cy="26887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38783">
                  <a:extLst>
                    <a:ext uri="{9D8B030D-6E8A-4147-A177-3AD203B41FA5}">
                      <a16:colId xmlns:a16="http://schemas.microsoft.com/office/drawing/2014/main" val="1158603553"/>
                    </a:ext>
                  </a:extLst>
                </a:gridCol>
                <a:gridCol w="5424059">
                  <a:extLst>
                    <a:ext uri="{9D8B030D-6E8A-4147-A177-3AD203B41FA5}">
                      <a16:colId xmlns:a16="http://schemas.microsoft.com/office/drawing/2014/main" val="142726001"/>
                    </a:ext>
                  </a:extLst>
                </a:gridCol>
                <a:gridCol w="2900135">
                  <a:extLst>
                    <a:ext uri="{9D8B030D-6E8A-4147-A177-3AD203B41FA5}">
                      <a16:colId xmlns:a16="http://schemas.microsoft.com/office/drawing/2014/main" val="2838499978"/>
                    </a:ext>
                  </a:extLst>
                </a:gridCol>
              </a:tblGrid>
              <a:tr h="39798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2694477"/>
                  </a:ext>
                </a:extLst>
              </a:tr>
              <a:tr h="39798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一般选拔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无需面试。需提交调查书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语文・数学・英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・理科・社会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39434322"/>
                  </a:ext>
                </a:extLst>
              </a:tr>
              <a:tr h="7878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海外归国生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针对在国外生活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年以上，回国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年以内的学生。除调查书以外还需提交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「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入校报考者身上书（个人信息资料）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」「海外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在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留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证明书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」。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语文・数学・英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・理科・社会</a:t>
                      </a:r>
                      <a:b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单独面试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3117605"/>
                  </a:ext>
                </a:extLst>
              </a:tr>
              <a:tr h="7878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推荐选拔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品学兼优，且在体育或文化、特殊活动等某一方面有着卓越的能力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适应力或取得了优异成绩的学生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需要提交调查书</a:t>
                      </a:r>
                      <a:r>
                        <a:rPr lang="ja-JP" alt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作文・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单独面试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29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28FA24-3446-4BC7-BCE3-6E9C4989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BC3E3D-B79E-431A-BF4F-D5C996866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D58FDEC3-88F3-469F-8A79-617E953CCA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角丸四角形 3">
            <a:extLst>
              <a:ext uri="{FF2B5EF4-FFF2-40B4-BE49-F238E27FC236}">
                <a16:creationId xmlns:a16="http://schemas.microsoft.com/office/drawing/2014/main" id="{4B9AB5BB-6642-458D-9F85-F8D34D183C8B}"/>
              </a:ext>
            </a:extLst>
          </p:cNvPr>
          <p:cNvSpPr/>
          <p:nvPr/>
        </p:nvSpPr>
        <p:spPr>
          <a:xfrm>
            <a:off x="777343" y="498888"/>
            <a:ext cx="9774620" cy="63090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＊試験内容 は学校 によって異 なる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03C3C3-9FEE-4458-AF76-0C53CE600287}"/>
              </a:ext>
            </a:extLst>
          </p:cNvPr>
          <p:cNvSpPr txBox="1"/>
          <p:nvPr/>
        </p:nvSpPr>
        <p:spPr>
          <a:xfrm>
            <a:off x="904692" y="1080216"/>
            <a:ext cx="706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私立高中入学考试的种类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0D74DF93-6B9A-413A-80A3-FE9F5E7D20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409983"/>
              </p:ext>
            </p:extLst>
          </p:nvPr>
        </p:nvGraphicFramePr>
        <p:xfrm>
          <a:off x="6778619" y="6082584"/>
          <a:ext cx="38258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25169" imgH="396209" progId="Excel.Sheet.12">
                  <p:embed/>
                </p:oleObj>
              </mc:Choice>
              <mc:Fallback>
                <p:oleObj name="Worksheet" r:id="rId2" imgW="3825169" imgH="39620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78619" y="6082584"/>
                        <a:ext cx="382587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図 21">
            <a:extLst>
              <a:ext uri="{FF2B5EF4-FFF2-40B4-BE49-F238E27FC236}">
                <a16:creationId xmlns:a16="http://schemas.microsoft.com/office/drawing/2014/main" id="{60C9EE07-2ED0-4E1A-B0E7-05B844A07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439" y="521870"/>
            <a:ext cx="1266366" cy="12157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377800-C08A-4242-9985-EA877CA67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401" y="427764"/>
            <a:ext cx="1753832" cy="1363604"/>
          </a:xfrm>
          <a:prstGeom prst="rect">
            <a:avLst/>
          </a:prstGeom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653F90BA-AE5F-40A8-A762-5DEDF0A21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15481"/>
              </p:ext>
            </p:extLst>
          </p:nvPr>
        </p:nvGraphicFramePr>
        <p:xfrm>
          <a:off x="966931" y="1792294"/>
          <a:ext cx="9501372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399">
                  <a:extLst>
                    <a:ext uri="{9D8B030D-6E8A-4147-A177-3AD203B41FA5}">
                      <a16:colId xmlns:a16="http://schemas.microsoft.com/office/drawing/2014/main" val="3645356877"/>
                    </a:ext>
                  </a:extLst>
                </a:gridCol>
                <a:gridCol w="3953930">
                  <a:extLst>
                    <a:ext uri="{9D8B030D-6E8A-4147-A177-3AD203B41FA5}">
                      <a16:colId xmlns:a16="http://schemas.microsoft.com/office/drawing/2014/main" val="2870414111"/>
                    </a:ext>
                  </a:extLst>
                </a:gridCol>
                <a:gridCol w="3922043">
                  <a:extLst>
                    <a:ext uri="{9D8B030D-6E8A-4147-A177-3AD203B41FA5}">
                      <a16:colId xmlns:a16="http://schemas.microsoft.com/office/drawing/2014/main" val="4125592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3396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一般</a:t>
                      </a: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选拔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可报考</a:t>
                      </a: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所不同考试日程的高中。可同时报考其他公立高中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学业水平考试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个科目或</a:t>
                      </a: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个科目等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有实行实用技能考试等的高中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524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推荐选拔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需要中学校长的推荐信。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一旦合格必须入校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面试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作文等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基础学业水平考试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（英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・数学・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 </a:t>
                      </a: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个科目等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202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特长生选拔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无需中学校长推荐的自我推荐型。需要提交调查书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一旦合格必须入校</a:t>
                      </a:r>
                      <a:r>
                        <a:rPr lang="ja-JP" alt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面试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作文等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基础学业水平考试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（英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・数学・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</a:t>
                      </a: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个科目等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483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95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A33F53-58FA-48E9-A9FD-A6836D43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9F6AEC-00A7-4412-9E92-57B727125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7823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80A069-B83E-4CCC-A7A6-C8486C20E2BA}"/>
              </a:ext>
            </a:extLst>
          </p:cNvPr>
          <p:cNvSpPr txBox="1"/>
          <p:nvPr/>
        </p:nvSpPr>
        <p:spPr>
          <a:xfrm>
            <a:off x="899887" y="579545"/>
            <a:ext cx="798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高等专门学校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8437A22-D92D-4FDE-A598-9016DE61C1B5}"/>
              </a:ext>
            </a:extLst>
          </p:cNvPr>
          <p:cNvSpPr/>
          <p:nvPr/>
        </p:nvSpPr>
        <p:spPr>
          <a:xfrm>
            <a:off x="899887" y="1327575"/>
            <a:ext cx="9390742" cy="565255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EF3DA83-0103-4F5D-A96F-D84FA80A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161" y="300443"/>
            <a:ext cx="1231499" cy="79864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28FA8A-B48E-4FA8-8486-20C617A8BE98}"/>
              </a:ext>
            </a:extLst>
          </p:cNvPr>
          <p:cNvSpPr txBox="1"/>
          <p:nvPr/>
        </p:nvSpPr>
        <p:spPr>
          <a:xfrm>
            <a:off x="1338567" y="4165994"/>
            <a:ext cx="61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爱知县内的高等专门学校</a:t>
            </a:r>
            <a:endParaRPr kumimoji="1" lang="en-US" altLang="ja-JP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A0D854-C460-4B07-A238-6051AFCDE6DE}"/>
              </a:ext>
            </a:extLst>
          </p:cNvPr>
          <p:cNvSpPr txBox="1"/>
          <p:nvPr/>
        </p:nvSpPr>
        <p:spPr>
          <a:xfrm>
            <a:off x="1270750" y="1590839"/>
            <a:ext cx="61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高等专门学校是指</a:t>
            </a:r>
            <a:endParaRPr kumimoji="1" lang="en-US" altLang="ja-JP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CED8D62-48E9-444D-94D9-0292FBA4F3A8}"/>
              </a:ext>
            </a:extLst>
          </p:cNvPr>
          <p:cNvSpPr txBox="1"/>
          <p:nvPr/>
        </p:nvSpPr>
        <p:spPr>
          <a:xfrm>
            <a:off x="1338567" y="2059385"/>
            <a:ext cx="8513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类似将高中与大学综合到一起的学校，目的是为培养具有实用知识的技术人才。需要学习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ja-JP" altLang="en-US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年级开始积极开展专业科目学习及实践活动。</a:t>
            </a:r>
            <a:endParaRPr kumimoji="1" lang="ja-JP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93ABC6-D7CE-4C58-A3E4-516D8A0081D7}"/>
              </a:ext>
            </a:extLst>
          </p:cNvPr>
          <p:cNvSpPr txBox="1"/>
          <p:nvPr/>
        </p:nvSpPr>
        <p:spPr>
          <a:xfrm>
            <a:off x="1849821" y="4734042"/>
            <a:ext cx="496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</a:t>
            </a:r>
            <a:r>
              <a:rPr kumimoji="1"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田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工业高等专门学校</a:t>
            </a:r>
            <a:endParaRPr kumimoji="1" lang="ja-JP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B4F036-BBE5-4C2D-BD46-6A5EBFE9084C}"/>
              </a:ext>
            </a:extLst>
          </p:cNvPr>
          <p:cNvSpPr txBox="1"/>
          <p:nvPr/>
        </p:nvSpPr>
        <p:spPr>
          <a:xfrm>
            <a:off x="2244140" y="5573291"/>
            <a:ext cx="7693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 机械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科、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电气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电子系统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科、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信息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都市环境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科、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建筑学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EFAEE1-0E15-4001-B1D5-BA5E59CC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388" y="4255274"/>
            <a:ext cx="1311188" cy="13111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F2FE59-E073-4F5A-8BEF-05C21853CDBC}"/>
              </a:ext>
            </a:extLst>
          </p:cNvPr>
          <p:cNvSpPr txBox="1"/>
          <p:nvPr/>
        </p:nvSpPr>
        <p:spPr>
          <a:xfrm>
            <a:off x="2411926" y="5180825"/>
            <a:ext cx="378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https://www.toyota-ct.ac.jp/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20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5096F0-0BCC-4F29-A841-A1607881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0" name="角丸四角形 11">
            <a:extLst>
              <a:ext uri="{FF2B5EF4-FFF2-40B4-BE49-F238E27FC236}">
                <a16:creationId xmlns:a16="http://schemas.microsoft.com/office/drawing/2014/main" id="{94EF4EC9-9135-4978-891C-64CE2AC9502F}"/>
              </a:ext>
            </a:extLst>
          </p:cNvPr>
          <p:cNvSpPr/>
          <p:nvPr/>
        </p:nvSpPr>
        <p:spPr>
          <a:xfrm>
            <a:off x="899887" y="578069"/>
            <a:ext cx="9390742" cy="620671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F26372-00A2-40EA-A22F-52B9C7ACF012}"/>
              </a:ext>
            </a:extLst>
          </p:cNvPr>
          <p:cNvSpPr txBox="1"/>
          <p:nvPr/>
        </p:nvSpPr>
        <p:spPr>
          <a:xfrm>
            <a:off x="1039447" y="879108"/>
            <a:ext cx="706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zh-CN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丰田工业高等专门学校的入学考试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种类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67C073-0BDA-475D-A0FD-75692DE4EBF3}"/>
              </a:ext>
            </a:extLst>
          </p:cNvPr>
          <p:cNvSpPr txBox="1"/>
          <p:nvPr/>
        </p:nvSpPr>
        <p:spPr>
          <a:xfrm>
            <a:off x="1419638" y="6148692"/>
            <a:ext cx="864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若未能合格，可挑战报考公立高中</a:t>
            </a:r>
            <a:r>
              <a:rPr kumimoji="1" lang="ja-JP" altLang="en-US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9E141F-ABC2-4F58-BE0E-8299EEE0D687}"/>
              </a:ext>
            </a:extLst>
          </p:cNvPr>
          <p:cNvSpPr txBox="1"/>
          <p:nvPr/>
        </p:nvSpPr>
        <p:spPr>
          <a:xfrm>
            <a:off x="1419638" y="5427850"/>
            <a:ext cx="840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一旦合格必须入校</a:t>
            </a:r>
            <a:r>
              <a:rPr kumimoji="1" lang="ja-JP" altLang="en-US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98E0B767-3EE9-4C84-8E7F-333C3CE41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8579"/>
              </p:ext>
            </p:extLst>
          </p:nvPr>
        </p:nvGraphicFramePr>
        <p:xfrm>
          <a:off x="1043772" y="1524079"/>
          <a:ext cx="9156342" cy="36007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7357">
                  <a:extLst>
                    <a:ext uri="{9D8B030D-6E8A-4147-A177-3AD203B41FA5}">
                      <a16:colId xmlns:a16="http://schemas.microsoft.com/office/drawing/2014/main" val="4257471786"/>
                    </a:ext>
                  </a:extLst>
                </a:gridCol>
                <a:gridCol w="4126871">
                  <a:extLst>
                    <a:ext uri="{9D8B030D-6E8A-4147-A177-3AD203B41FA5}">
                      <a16:colId xmlns:a16="http://schemas.microsoft.com/office/drawing/2014/main" val="943851407"/>
                    </a:ext>
                  </a:extLst>
                </a:gridCol>
                <a:gridCol w="3052114">
                  <a:extLst>
                    <a:ext uri="{9D8B030D-6E8A-4147-A177-3AD203B41FA5}">
                      <a16:colId xmlns:a16="http://schemas.microsoft.com/office/drawing/2014/main" val="2972136865"/>
                    </a:ext>
                  </a:extLst>
                </a:gridCol>
              </a:tblGrid>
              <a:tr h="6211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类别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特征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考试内容</a:t>
                      </a:r>
                      <a:endParaRPr lang="ja-JP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9727110"/>
                  </a:ext>
                </a:extLst>
              </a:tr>
              <a:tr h="119156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学业水平测试选拔</a:t>
                      </a:r>
                      <a:endParaRPr lang="ja-JP" alt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可申请报考</a:t>
                      </a: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所志愿校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需要提交调查书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语文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・社会・数学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・理科・英</a:t>
                      </a: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语</a:t>
                      </a:r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</a:t>
                      </a: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个科目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65005339"/>
                  </a:ext>
                </a:extLst>
              </a:tr>
              <a:tr h="178324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推荐选拔</a:t>
                      </a:r>
                      <a:endParaRPr lang="ja-JP" alt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只限第一志愿的学科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除调查书以外，还需要提交中学校长的推荐信</a:t>
                      </a:r>
                      <a:r>
                        <a:rPr lang="ja-JP" alt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。</a:t>
                      </a:r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zh-CN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面试</a:t>
                      </a:r>
                      <a:b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</a:b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8527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4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F2A2BC69-528E-720B-BB1B-1A4FDFE70E27}"/>
              </a:ext>
            </a:extLst>
          </p:cNvPr>
          <p:cNvSpPr/>
          <p:nvPr/>
        </p:nvSpPr>
        <p:spPr>
          <a:xfrm>
            <a:off x="767634" y="1202617"/>
            <a:ext cx="9720000" cy="594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EA441EC-DA4E-1524-75A0-FE5F77AF9EE2}"/>
              </a:ext>
            </a:extLst>
          </p:cNvPr>
          <p:cNvGrpSpPr/>
          <p:nvPr/>
        </p:nvGrpSpPr>
        <p:grpSpPr>
          <a:xfrm>
            <a:off x="2478150" y="1878317"/>
            <a:ext cx="6886003" cy="4468863"/>
            <a:chOff x="2478150" y="1802115"/>
            <a:chExt cx="6886003" cy="4468863"/>
          </a:xfrm>
        </p:grpSpPr>
        <p:cxnSp>
          <p:nvCxnSpPr>
            <p:cNvPr id="395" name="直線矢印コネクタ 394">
              <a:extLst>
                <a:ext uri="{FF2B5EF4-FFF2-40B4-BE49-F238E27FC236}">
                  <a16:creationId xmlns:a16="http://schemas.microsoft.com/office/drawing/2014/main" id="{8C26FCEC-0F53-7CC2-98EC-E88DF505D70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207" y="1802115"/>
              <a:ext cx="0" cy="446886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矢印コネクタ 368">
              <a:extLst>
                <a:ext uri="{FF2B5EF4-FFF2-40B4-BE49-F238E27FC236}">
                  <a16:creationId xmlns:a16="http://schemas.microsoft.com/office/drawing/2014/main" id="{6D5CD98C-2440-6EA5-465E-09397559D2F3}"/>
                </a:ext>
              </a:extLst>
            </p:cNvPr>
            <p:cNvCxnSpPr>
              <a:cxnSpLocks/>
            </p:cNvCxnSpPr>
            <p:nvPr/>
          </p:nvCxnSpPr>
          <p:spPr>
            <a:xfrm>
              <a:off x="9364153" y="2728181"/>
              <a:ext cx="0" cy="178415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矢印コネクタ 370">
              <a:extLst>
                <a:ext uri="{FF2B5EF4-FFF2-40B4-BE49-F238E27FC236}">
                  <a16:creationId xmlns:a16="http://schemas.microsoft.com/office/drawing/2014/main" id="{EE462576-1382-8635-5728-1577D0220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54" y="2728181"/>
              <a:ext cx="0" cy="156502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矢印コネクタ 371">
              <a:extLst>
                <a:ext uri="{FF2B5EF4-FFF2-40B4-BE49-F238E27FC236}">
                  <a16:creationId xmlns:a16="http://schemas.microsoft.com/office/drawing/2014/main" id="{9ECB78DB-7393-7892-5CFC-C627E1CE1ED0}"/>
                </a:ext>
              </a:extLst>
            </p:cNvPr>
            <p:cNvCxnSpPr>
              <a:cxnSpLocks/>
            </p:cNvCxnSpPr>
            <p:nvPr/>
          </p:nvCxnSpPr>
          <p:spPr>
            <a:xfrm>
              <a:off x="7872956" y="3646830"/>
              <a:ext cx="0" cy="90211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矢印コネクタ 374">
              <a:extLst>
                <a:ext uri="{FF2B5EF4-FFF2-40B4-BE49-F238E27FC236}">
                  <a16:creationId xmlns:a16="http://schemas.microsoft.com/office/drawing/2014/main" id="{FBA3041A-2A85-F6A4-9126-0A81EE7490CF}"/>
                </a:ext>
              </a:extLst>
            </p:cNvPr>
            <p:cNvCxnSpPr>
              <a:cxnSpLocks/>
            </p:cNvCxnSpPr>
            <p:nvPr/>
          </p:nvCxnSpPr>
          <p:spPr>
            <a:xfrm>
              <a:off x="6268005" y="6248972"/>
              <a:ext cx="55420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矢印コネクタ 381">
              <a:extLst>
                <a:ext uri="{FF2B5EF4-FFF2-40B4-BE49-F238E27FC236}">
                  <a16:creationId xmlns:a16="http://schemas.microsoft.com/office/drawing/2014/main" id="{8A020DBF-326A-2514-574C-4DA45B6AADD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527612"/>
              <a:ext cx="88048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線矢印コネクタ 391">
              <a:extLst>
                <a:ext uri="{FF2B5EF4-FFF2-40B4-BE49-F238E27FC236}">
                  <a16:creationId xmlns:a16="http://schemas.microsoft.com/office/drawing/2014/main" id="{5A8A63A1-F8FB-055F-AFA1-ADDD27B332B7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673595"/>
              <a:ext cx="1432213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矢印コネクタ 398">
              <a:extLst>
                <a:ext uri="{FF2B5EF4-FFF2-40B4-BE49-F238E27FC236}">
                  <a16:creationId xmlns:a16="http://schemas.microsoft.com/office/drawing/2014/main" id="{F6E92284-05B1-72A1-062A-46967C260986}"/>
                </a:ext>
              </a:extLst>
            </p:cNvPr>
            <p:cNvCxnSpPr>
              <a:cxnSpLocks/>
            </p:cNvCxnSpPr>
            <p:nvPr/>
          </p:nvCxnSpPr>
          <p:spPr>
            <a:xfrm>
              <a:off x="5268096" y="3913711"/>
              <a:ext cx="155411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線矢印コネクタ 400">
              <a:extLst>
                <a:ext uri="{FF2B5EF4-FFF2-40B4-BE49-F238E27FC236}">
                  <a16:creationId xmlns:a16="http://schemas.microsoft.com/office/drawing/2014/main" id="{85937BA7-52FF-75C6-A110-3C3D6EC47341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255934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線矢印コネクタ 402">
              <a:extLst>
                <a:ext uri="{FF2B5EF4-FFF2-40B4-BE49-F238E27FC236}">
                  <a16:creationId xmlns:a16="http://schemas.microsoft.com/office/drawing/2014/main" id="{C51391F4-18C7-1262-0F85-88FA2197C77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4117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矢印コネクタ 403">
              <a:extLst>
                <a:ext uri="{FF2B5EF4-FFF2-40B4-BE49-F238E27FC236}">
                  <a16:creationId xmlns:a16="http://schemas.microsoft.com/office/drawing/2014/main" id="{AC36BC85-71DF-C420-9A27-024BEC1C9D2F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8021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0A080EF-22D6-49D3-7EAE-91EE9966EFD5}"/>
                </a:ext>
              </a:extLst>
            </p:cNvPr>
            <p:cNvGrpSpPr/>
            <p:nvPr/>
          </p:nvGrpSpPr>
          <p:grpSpPr>
            <a:xfrm>
              <a:off x="4475593" y="5087502"/>
              <a:ext cx="2346614" cy="404533"/>
              <a:chOff x="4475593" y="5087502"/>
              <a:chExt cx="2346614" cy="404533"/>
            </a:xfrm>
          </p:grpSpPr>
          <p:cxnSp>
            <p:nvCxnSpPr>
              <p:cNvPr id="384" name="直線矢印コネクタ 383">
                <a:extLst>
                  <a:ext uri="{FF2B5EF4-FFF2-40B4-BE49-F238E27FC236}">
                    <a16:creationId xmlns:a16="http://schemas.microsoft.com/office/drawing/2014/main" id="{17DF69FA-87A8-A0BA-F48B-5472BE8E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593" y="5469058"/>
                <a:ext cx="216000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6F4E8F27-E9E3-7150-5FD9-B183E492B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5352" y="5087502"/>
                <a:ext cx="0" cy="40453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7704F164-06CF-012A-2190-F0283317C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578" y="5087502"/>
                <a:ext cx="2154629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6307967-1B7F-A7BA-F68E-D383674CDED4}"/>
                </a:ext>
              </a:extLst>
            </p:cNvPr>
            <p:cNvCxnSpPr>
              <a:cxnSpLocks/>
            </p:cNvCxnSpPr>
            <p:nvPr/>
          </p:nvCxnSpPr>
          <p:spPr>
            <a:xfrm>
              <a:off x="2478150" y="6052840"/>
              <a:ext cx="4344057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763" y="402045"/>
            <a:ext cx="9185458" cy="7169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8613" y="585268"/>
            <a:ext cx="754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１．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中学毕业后升学就业的选择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899" y="422397"/>
            <a:ext cx="924813" cy="596997"/>
          </a:xfrm>
          <a:prstGeom prst="rect">
            <a:avLst/>
          </a:prstGeom>
        </p:spPr>
      </p:pic>
      <p:sp>
        <p:nvSpPr>
          <p:cNvPr id="4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DBF34EA1-2D66-8B7E-9CB4-93321B9EFADD}"/>
              </a:ext>
            </a:extLst>
          </p:cNvPr>
          <p:cNvCxnSpPr>
            <a:cxnSpLocks/>
          </p:cNvCxnSpPr>
          <p:nvPr/>
        </p:nvCxnSpPr>
        <p:spPr>
          <a:xfrm flipV="1">
            <a:off x="1003300" y="1356286"/>
            <a:ext cx="0" cy="542369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D27D5014-FF19-6E2C-6A0B-A25E76417565}"/>
              </a:ext>
            </a:extLst>
          </p:cNvPr>
          <p:cNvCxnSpPr>
            <a:cxnSpLocks/>
          </p:cNvCxnSpPr>
          <p:nvPr/>
        </p:nvCxnSpPr>
        <p:spPr>
          <a:xfrm>
            <a:off x="4602509" y="1368611"/>
            <a:ext cx="0" cy="5768667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テキスト ボックス 407">
            <a:extLst>
              <a:ext uri="{FF2B5EF4-FFF2-40B4-BE49-F238E27FC236}">
                <a16:creationId xmlns:a16="http://schemas.microsoft.com/office/drawing/2014/main" id="{8FCA19CF-F25D-90DF-5552-CF29FC8BABC1}"/>
              </a:ext>
            </a:extLst>
          </p:cNvPr>
          <p:cNvSpPr txBox="1"/>
          <p:nvPr/>
        </p:nvSpPr>
        <p:spPr>
          <a:xfrm>
            <a:off x="991814" y="6898362"/>
            <a:ext cx="1659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义务教育</a:t>
            </a:r>
            <a:r>
              <a:rPr kumimoji="1" lang="ja-JP" altLang="en-US" sz="1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～</a:t>
            </a:r>
            <a:r>
              <a:rPr kumimoji="1" lang="en-US" altLang="ja-JP" sz="1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kumimoji="1" lang="zh-CN" altLang="en-US" sz="1400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岁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9335D56-93E0-E5E7-EDA2-37E4A5111F12}"/>
              </a:ext>
            </a:extLst>
          </p:cNvPr>
          <p:cNvCxnSpPr/>
          <p:nvPr/>
        </p:nvCxnSpPr>
        <p:spPr>
          <a:xfrm>
            <a:off x="1003300" y="6779978"/>
            <a:ext cx="92075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7826A059-EECB-E17A-E5EB-D2912C100BEB}"/>
              </a:ext>
            </a:extLst>
          </p:cNvPr>
          <p:cNvSpPr/>
          <p:nvPr/>
        </p:nvSpPr>
        <p:spPr>
          <a:xfrm>
            <a:off x="2738120" y="2985964"/>
            <a:ext cx="2741777" cy="1491052"/>
          </a:xfrm>
          <a:custGeom>
            <a:avLst/>
            <a:gdLst>
              <a:gd name="connsiteX0" fmla="*/ 0 w 2741777"/>
              <a:gd name="connsiteY0" fmla="*/ 5647 h 1491052"/>
              <a:gd name="connsiteX1" fmla="*/ 0 w 2741777"/>
              <a:gd name="connsiteY1" fmla="*/ 515636 h 1491052"/>
              <a:gd name="connsiteX2" fmla="*/ 0 w 2741777"/>
              <a:gd name="connsiteY2" fmla="*/ 1010771 h 1491052"/>
              <a:gd name="connsiteX3" fmla="*/ 0 w 2741777"/>
              <a:gd name="connsiteY3" fmla="*/ 1491052 h 1491052"/>
              <a:gd name="connsiteX4" fmla="*/ 548355 w 2741777"/>
              <a:gd name="connsiteY4" fmla="*/ 1491052 h 1491052"/>
              <a:gd name="connsiteX5" fmla="*/ 1069293 w 2741777"/>
              <a:gd name="connsiteY5" fmla="*/ 1491052 h 1491052"/>
              <a:gd name="connsiteX6" fmla="*/ 1645066 w 2741777"/>
              <a:gd name="connsiteY6" fmla="*/ 1491052 h 1491052"/>
              <a:gd name="connsiteX7" fmla="*/ 2193422 w 2741777"/>
              <a:gd name="connsiteY7" fmla="*/ 1491052 h 1491052"/>
              <a:gd name="connsiteX8" fmla="*/ 2741777 w 2741777"/>
              <a:gd name="connsiteY8" fmla="*/ 1491052 h 1491052"/>
              <a:gd name="connsiteX9" fmla="*/ 2741777 w 2741777"/>
              <a:gd name="connsiteY9" fmla="*/ 1070282 h 1491052"/>
              <a:gd name="connsiteX10" fmla="*/ 2741777 w 2741777"/>
              <a:gd name="connsiteY10" fmla="*/ 649511 h 1491052"/>
              <a:gd name="connsiteX11" fmla="*/ 2322541 w 2741777"/>
              <a:gd name="connsiteY11" fmla="*/ 649511 h 1491052"/>
              <a:gd name="connsiteX12" fmla="*/ 1919745 w 2741777"/>
              <a:gd name="connsiteY12" fmla="*/ 649511 h 1491052"/>
              <a:gd name="connsiteX13" fmla="*/ 1919745 w 2741777"/>
              <a:gd name="connsiteY13" fmla="*/ 344241 h 1491052"/>
              <a:gd name="connsiteX14" fmla="*/ 1919745 w 2741777"/>
              <a:gd name="connsiteY14" fmla="*/ 0 h 1491052"/>
              <a:gd name="connsiteX15" fmla="*/ 1401414 w 2741777"/>
              <a:gd name="connsiteY15" fmla="*/ 1525 h 1491052"/>
              <a:gd name="connsiteX16" fmla="*/ 959873 w 2741777"/>
              <a:gd name="connsiteY16" fmla="*/ 2824 h 1491052"/>
              <a:gd name="connsiteX17" fmla="*/ 518331 w 2741777"/>
              <a:gd name="connsiteY17" fmla="*/ 4122 h 1491052"/>
              <a:gd name="connsiteX18" fmla="*/ 0 w 2741777"/>
              <a:gd name="connsiteY18" fmla="*/ 5647 h 149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1777" h="1491052" extrusionOk="0">
                <a:moveTo>
                  <a:pt x="0" y="5647"/>
                </a:moveTo>
                <a:cubicBezTo>
                  <a:pt x="29120" y="183234"/>
                  <a:pt x="-56513" y="309970"/>
                  <a:pt x="0" y="515636"/>
                </a:cubicBezTo>
                <a:cubicBezTo>
                  <a:pt x="56513" y="721302"/>
                  <a:pt x="-2307" y="774739"/>
                  <a:pt x="0" y="1010771"/>
                </a:cubicBezTo>
                <a:cubicBezTo>
                  <a:pt x="2307" y="1246804"/>
                  <a:pt x="-26593" y="1327118"/>
                  <a:pt x="0" y="1491052"/>
                </a:cubicBezTo>
                <a:cubicBezTo>
                  <a:pt x="270933" y="1472326"/>
                  <a:pt x="363702" y="1494194"/>
                  <a:pt x="548355" y="1491052"/>
                </a:cubicBezTo>
                <a:cubicBezTo>
                  <a:pt x="733009" y="1487910"/>
                  <a:pt x="941079" y="1546966"/>
                  <a:pt x="1069293" y="1491052"/>
                </a:cubicBezTo>
                <a:cubicBezTo>
                  <a:pt x="1197507" y="1435138"/>
                  <a:pt x="1506764" y="1538995"/>
                  <a:pt x="1645066" y="1491052"/>
                </a:cubicBezTo>
                <a:cubicBezTo>
                  <a:pt x="1783368" y="1443109"/>
                  <a:pt x="1958191" y="1528949"/>
                  <a:pt x="2193422" y="1491052"/>
                </a:cubicBezTo>
                <a:cubicBezTo>
                  <a:pt x="2428653" y="1453155"/>
                  <a:pt x="2480962" y="1549248"/>
                  <a:pt x="2741777" y="1491052"/>
                </a:cubicBezTo>
                <a:cubicBezTo>
                  <a:pt x="2716822" y="1319963"/>
                  <a:pt x="2769958" y="1211225"/>
                  <a:pt x="2741777" y="1070282"/>
                </a:cubicBezTo>
                <a:cubicBezTo>
                  <a:pt x="2713596" y="929339"/>
                  <a:pt x="2755739" y="805237"/>
                  <a:pt x="2741777" y="649511"/>
                </a:cubicBezTo>
                <a:cubicBezTo>
                  <a:pt x="2538433" y="686044"/>
                  <a:pt x="2461813" y="633971"/>
                  <a:pt x="2322541" y="649511"/>
                </a:cubicBezTo>
                <a:cubicBezTo>
                  <a:pt x="2183269" y="665051"/>
                  <a:pt x="2046139" y="618340"/>
                  <a:pt x="1919745" y="649511"/>
                </a:cubicBezTo>
                <a:cubicBezTo>
                  <a:pt x="1901870" y="572826"/>
                  <a:pt x="1929924" y="463987"/>
                  <a:pt x="1919745" y="344241"/>
                </a:cubicBezTo>
                <a:cubicBezTo>
                  <a:pt x="1909566" y="224495"/>
                  <a:pt x="1959863" y="106904"/>
                  <a:pt x="1919745" y="0"/>
                </a:cubicBezTo>
                <a:cubicBezTo>
                  <a:pt x="1720376" y="40133"/>
                  <a:pt x="1606497" y="-28314"/>
                  <a:pt x="1401414" y="1525"/>
                </a:cubicBezTo>
                <a:cubicBezTo>
                  <a:pt x="1196331" y="31364"/>
                  <a:pt x="1168886" y="-12513"/>
                  <a:pt x="959873" y="2824"/>
                </a:cubicBezTo>
                <a:cubicBezTo>
                  <a:pt x="750860" y="18161"/>
                  <a:pt x="674655" y="-2994"/>
                  <a:pt x="518331" y="4122"/>
                </a:cubicBezTo>
                <a:cubicBezTo>
                  <a:pt x="362007" y="11238"/>
                  <a:pt x="172027" y="-4800"/>
                  <a:pt x="0" y="5647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35631084">
                  <a:custGeom>
                    <a:avLst/>
                    <a:gdLst>
                      <a:gd name="connsiteX0" fmla="*/ 0 w 2778760"/>
                      <a:gd name="connsiteY0" fmla="*/ 5080 h 1341120"/>
                      <a:gd name="connsiteX1" fmla="*/ 0 w 2778760"/>
                      <a:gd name="connsiteY1" fmla="*/ 1341120 h 1341120"/>
                      <a:gd name="connsiteX2" fmla="*/ 2778760 w 2778760"/>
                      <a:gd name="connsiteY2" fmla="*/ 1341120 h 1341120"/>
                      <a:gd name="connsiteX3" fmla="*/ 2778760 w 2778760"/>
                      <a:gd name="connsiteY3" fmla="*/ 584200 h 1341120"/>
                      <a:gd name="connsiteX4" fmla="*/ 1945640 w 2778760"/>
                      <a:gd name="connsiteY4" fmla="*/ 584200 h 1341120"/>
                      <a:gd name="connsiteX5" fmla="*/ 1945640 w 2778760"/>
                      <a:gd name="connsiteY5" fmla="*/ 0 h 1341120"/>
                      <a:gd name="connsiteX6" fmla="*/ 0 w 2778760"/>
                      <a:gd name="connsiteY6" fmla="*/ 5080 h 1341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78760" h="1341120">
                        <a:moveTo>
                          <a:pt x="0" y="5080"/>
                        </a:moveTo>
                        <a:lnTo>
                          <a:pt x="0" y="1341120"/>
                        </a:lnTo>
                        <a:lnTo>
                          <a:pt x="2778760" y="1341120"/>
                        </a:lnTo>
                        <a:lnTo>
                          <a:pt x="2778760" y="584200"/>
                        </a:lnTo>
                        <a:lnTo>
                          <a:pt x="1945640" y="584200"/>
                        </a:lnTo>
                        <a:lnTo>
                          <a:pt x="1945640" y="0"/>
                        </a:lnTo>
                        <a:lnTo>
                          <a:pt x="0" y="508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6B0A01-3CE9-BE5C-F942-06C278AD8503}"/>
              </a:ext>
            </a:extLst>
          </p:cNvPr>
          <p:cNvGrpSpPr/>
          <p:nvPr/>
        </p:nvGrpSpPr>
        <p:grpSpPr>
          <a:xfrm>
            <a:off x="2428146" y="1709160"/>
            <a:ext cx="6575900" cy="4805503"/>
            <a:chOff x="2428146" y="1632958"/>
            <a:chExt cx="6575900" cy="4805503"/>
          </a:xfrm>
        </p:grpSpPr>
        <p:cxnSp>
          <p:nvCxnSpPr>
            <p:cNvPr id="347" name="直線矢印コネクタ 346">
              <a:extLst>
                <a:ext uri="{FF2B5EF4-FFF2-40B4-BE49-F238E27FC236}">
                  <a16:creationId xmlns:a16="http://schemas.microsoft.com/office/drawing/2014/main" id="{3C055C26-9590-A7AC-4564-1946F4128DC6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632958"/>
              <a:ext cx="20745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線矢印コネクタ 348">
              <a:extLst>
                <a:ext uri="{FF2B5EF4-FFF2-40B4-BE49-F238E27FC236}">
                  <a16:creationId xmlns:a16="http://schemas.microsoft.com/office/drawing/2014/main" id="{3A3879C6-B450-C6DF-D2BC-1A8C1155D5E5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269470"/>
              <a:ext cx="25451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線矢印コネクタ 349">
              <a:extLst>
                <a:ext uri="{FF2B5EF4-FFF2-40B4-BE49-F238E27FC236}">
                  <a16:creationId xmlns:a16="http://schemas.microsoft.com/office/drawing/2014/main" id="{9F186BB6-FF2C-3030-6C21-C71AA86A9954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422909"/>
              <a:ext cx="20858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矢印コネクタ 355">
              <a:extLst>
                <a:ext uri="{FF2B5EF4-FFF2-40B4-BE49-F238E27FC236}">
                  <a16:creationId xmlns:a16="http://schemas.microsoft.com/office/drawing/2014/main" id="{3C82E6B1-FE69-4921-0CFF-FC759141BA6B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848782"/>
              <a:ext cx="11950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矢印コネクタ 356">
              <a:extLst>
                <a:ext uri="{FF2B5EF4-FFF2-40B4-BE49-F238E27FC236}">
                  <a16:creationId xmlns:a16="http://schemas.microsoft.com/office/drawing/2014/main" id="{B2775E8C-2B06-9FEB-F02F-DE19F70B2B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9880" y="4120764"/>
              <a:ext cx="12651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線矢印コネクタ 357">
              <a:extLst>
                <a:ext uri="{FF2B5EF4-FFF2-40B4-BE49-F238E27FC236}">
                  <a16:creationId xmlns:a16="http://schemas.microsoft.com/office/drawing/2014/main" id="{4417AE2F-4123-07A0-9D96-247DAEDC2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195" y="6438461"/>
              <a:ext cx="3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矢印コネクタ 361">
              <a:extLst>
                <a:ext uri="{FF2B5EF4-FFF2-40B4-BE49-F238E27FC236}">
                  <a16:creationId xmlns:a16="http://schemas.microsoft.com/office/drawing/2014/main" id="{070F68BF-E75C-C92C-7145-F358880B4166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693171"/>
              <a:ext cx="2365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線矢印コネクタ 362">
              <a:extLst>
                <a:ext uri="{FF2B5EF4-FFF2-40B4-BE49-F238E27FC236}">
                  <a16:creationId xmlns:a16="http://schemas.microsoft.com/office/drawing/2014/main" id="{D5B70B36-7BFA-23DE-6EE2-DFFFED75EC4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044" y="1632958"/>
              <a:ext cx="0" cy="48055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矢印コネクタ 365">
              <a:extLst>
                <a:ext uri="{FF2B5EF4-FFF2-40B4-BE49-F238E27FC236}">
                  <a16:creationId xmlns:a16="http://schemas.microsoft.com/office/drawing/2014/main" id="{310C44DF-11F6-977F-5CCA-BDD6C6D6A42D}"/>
                </a:ext>
              </a:extLst>
            </p:cNvPr>
            <p:cNvCxnSpPr>
              <a:cxnSpLocks/>
            </p:cNvCxnSpPr>
            <p:nvPr/>
          </p:nvCxnSpPr>
          <p:spPr>
            <a:xfrm>
              <a:off x="6596432" y="3422909"/>
              <a:ext cx="4592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矢印コネクタ 366">
              <a:extLst>
                <a:ext uri="{FF2B5EF4-FFF2-40B4-BE49-F238E27FC236}">
                  <a16:creationId xmlns:a16="http://schemas.microsoft.com/office/drawing/2014/main" id="{2A597EF2-3EB3-70B4-4137-B5A4EC3D00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49138" y="2994759"/>
              <a:ext cx="432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矢印コネクタ 367">
              <a:extLst>
                <a:ext uri="{FF2B5EF4-FFF2-40B4-BE49-F238E27FC236}">
                  <a16:creationId xmlns:a16="http://schemas.microsoft.com/office/drawing/2014/main" id="{1F60C3A8-A256-55DD-EB08-FECA2EDEFA30}"/>
                </a:ext>
              </a:extLst>
            </p:cNvPr>
            <p:cNvCxnSpPr>
              <a:cxnSpLocks/>
            </p:cNvCxnSpPr>
            <p:nvPr/>
          </p:nvCxnSpPr>
          <p:spPr>
            <a:xfrm>
              <a:off x="8680046" y="2302589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矢印コネクタ 386">
              <a:extLst>
                <a:ext uri="{FF2B5EF4-FFF2-40B4-BE49-F238E27FC236}">
                  <a16:creationId xmlns:a16="http://schemas.microsoft.com/office/drawing/2014/main" id="{5F48DB5F-34EE-A3C4-EF45-E9F0B66C227C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340315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矢印コネクタ 387">
              <a:extLst>
                <a:ext uri="{FF2B5EF4-FFF2-40B4-BE49-F238E27FC236}">
                  <a16:creationId xmlns:a16="http://schemas.microsoft.com/office/drawing/2014/main" id="{6CBACBD7-0E62-74A3-56B5-96F5C572723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120764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矢印コネクタ 388">
              <a:extLst>
                <a:ext uri="{FF2B5EF4-FFF2-40B4-BE49-F238E27FC236}">
                  <a16:creationId xmlns:a16="http://schemas.microsoft.com/office/drawing/2014/main" id="{A4916A1A-9160-78D0-2689-4A1212E76261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818180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矢印コネクタ 389">
              <a:extLst>
                <a:ext uri="{FF2B5EF4-FFF2-40B4-BE49-F238E27FC236}">
                  <a16:creationId xmlns:a16="http://schemas.microsoft.com/office/drawing/2014/main" id="{52154A0F-AAAC-D7DD-29C4-CEC1865A9142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5693171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線矢印コネクタ 390">
              <a:extLst>
                <a:ext uri="{FF2B5EF4-FFF2-40B4-BE49-F238E27FC236}">
                  <a16:creationId xmlns:a16="http://schemas.microsoft.com/office/drawing/2014/main" id="{CE1EFD2D-F81A-FEAF-FA68-5904CF2923F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641149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矢印コネクタ 385">
              <a:extLst>
                <a:ext uri="{FF2B5EF4-FFF2-40B4-BE49-F238E27FC236}">
                  <a16:creationId xmlns:a16="http://schemas.microsoft.com/office/drawing/2014/main" id="{0E9031BE-54AB-4D82-EE7B-6FB2C126D7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8779" y="5693171"/>
              <a:ext cx="3219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5" name="星: 32 pt 344">
            <a:extLst>
              <a:ext uri="{FF2B5EF4-FFF2-40B4-BE49-F238E27FC236}">
                <a16:creationId xmlns:a16="http://schemas.microsoft.com/office/drawing/2014/main" id="{99E4C8DF-980A-2372-9466-761F3A0B982E}"/>
              </a:ext>
            </a:extLst>
          </p:cNvPr>
          <p:cNvSpPr/>
          <p:nvPr/>
        </p:nvSpPr>
        <p:spPr>
          <a:xfrm>
            <a:off x="7308002" y="4588537"/>
            <a:ext cx="2624248" cy="1554866"/>
          </a:xfrm>
          <a:prstGeom prst="star32">
            <a:avLst>
              <a:gd name="adj" fmla="val 47210"/>
            </a:avLst>
          </a:prstGeom>
          <a:solidFill>
            <a:srgbClr val="FFFF00"/>
          </a:solidFill>
          <a:ln w="60325" cmpd="thickThin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就业 等</a:t>
            </a:r>
            <a:endParaRPr kumimoji="1" lang="en-US" altLang="zh-CN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1" name="四角形: 角を丸くする 310">
            <a:extLst>
              <a:ext uri="{FF2B5EF4-FFF2-40B4-BE49-F238E27FC236}">
                <a16:creationId xmlns:a16="http://schemas.microsoft.com/office/drawing/2014/main" id="{2E41B47D-3D05-F9F6-060C-06532AF44354}"/>
              </a:ext>
            </a:extLst>
          </p:cNvPr>
          <p:cNvSpPr/>
          <p:nvPr/>
        </p:nvSpPr>
        <p:spPr>
          <a:xfrm>
            <a:off x="1104763" y="3100785"/>
            <a:ext cx="1451245" cy="3569151"/>
          </a:xfrm>
          <a:prstGeom prst="roundRect">
            <a:avLst>
              <a:gd name="adj" fmla="val 75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</a:t>
            </a:r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ja-JP" altLang="en-US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endParaRPr kumimoji="1" lang="ja-JP" altLang="en-US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9" name="四角形: 角を丸くする 338">
            <a:extLst>
              <a:ext uri="{FF2B5EF4-FFF2-40B4-BE49-F238E27FC236}">
                <a16:creationId xmlns:a16="http://schemas.microsoft.com/office/drawing/2014/main" id="{1BA54D96-3FE0-A64D-5C60-FE10BC7323E8}"/>
              </a:ext>
            </a:extLst>
          </p:cNvPr>
          <p:cNvSpPr/>
          <p:nvPr/>
        </p:nvSpPr>
        <p:spPr>
          <a:xfrm>
            <a:off x="7055642" y="1434186"/>
            <a:ext cx="1792931" cy="1420776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大学</a:t>
            </a:r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ja-JP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kumimoji="1" lang="en-US" altLang="ja-JP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医科等</a:t>
            </a:r>
            <a:endParaRPr kumimoji="1" lang="en-US" altLang="zh-CN" sz="11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一部分专业为</a:t>
            </a:r>
            <a:r>
              <a:rPr kumimoji="1" lang="en-US" altLang="zh-CN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zh-CN" altLang="en-US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ja-JP" sz="11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ja-JP" altLang="en-US" sz="11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1" name="四角形: 角を丸くする 340">
            <a:extLst>
              <a:ext uri="{FF2B5EF4-FFF2-40B4-BE49-F238E27FC236}">
                <a16:creationId xmlns:a16="http://schemas.microsoft.com/office/drawing/2014/main" id="{CB4AEB8F-41E7-B2D2-B9D5-3675E8EB147C}"/>
              </a:ext>
            </a:extLst>
          </p:cNvPr>
          <p:cNvSpPr/>
          <p:nvPr/>
        </p:nvSpPr>
        <p:spPr>
          <a:xfrm>
            <a:off x="9013489" y="1978494"/>
            <a:ext cx="1276732" cy="876467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研究生院</a:t>
            </a:r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ja-JP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ja-JP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kumimoji="1" lang="ja-JP" altLang="en-US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0" name="四角形: 角を丸くする 339">
            <a:extLst>
              <a:ext uri="{FF2B5EF4-FFF2-40B4-BE49-F238E27FC236}">
                <a16:creationId xmlns:a16="http://schemas.microsoft.com/office/drawing/2014/main" id="{CB4FDFF2-DBEF-183C-244A-98182796C444}"/>
              </a:ext>
            </a:extLst>
          </p:cNvPr>
          <p:cNvSpPr/>
          <p:nvPr/>
        </p:nvSpPr>
        <p:spPr>
          <a:xfrm>
            <a:off x="7100625" y="3100785"/>
            <a:ext cx="1177355" cy="827748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短期大学</a:t>
            </a:r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kumimoji="1" lang="ja-JP" altLang="en-US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3" name="四角形: 角を丸くする 312">
            <a:extLst>
              <a:ext uri="{FF2B5EF4-FFF2-40B4-BE49-F238E27FC236}">
                <a16:creationId xmlns:a16="http://schemas.microsoft.com/office/drawing/2014/main" id="{6099B0F8-29E0-1C1C-17AB-DE6873C51235}"/>
              </a:ext>
            </a:extLst>
          </p:cNvPr>
          <p:cNvSpPr/>
          <p:nvPr/>
        </p:nvSpPr>
        <p:spPr>
          <a:xfrm>
            <a:off x="1082040" y="1234440"/>
            <a:ext cx="3459647" cy="7762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中等教育学校</a:t>
            </a:r>
            <a:endParaRPr kumimoji="1" lang="en-US" altLang="ja-JP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7050E29D-1E0A-663E-7895-EB06B5C996BE}"/>
              </a:ext>
            </a:extLst>
          </p:cNvPr>
          <p:cNvSpPr txBox="1"/>
          <p:nvPr/>
        </p:nvSpPr>
        <p:spPr>
          <a:xfrm>
            <a:off x="1184775" y="1722515"/>
            <a:ext cx="1397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前期课程</a:t>
            </a:r>
            <a:r>
              <a:rPr kumimoji="1" lang="ja-JP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endParaRPr kumimoji="1" lang="ja-JP" altLang="en-US" sz="1200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2" name="テキスト ボックス 331">
            <a:extLst>
              <a:ext uri="{FF2B5EF4-FFF2-40B4-BE49-F238E27FC236}">
                <a16:creationId xmlns:a16="http://schemas.microsoft.com/office/drawing/2014/main" id="{545B01C4-80BD-D869-4B29-A1F2DF0965F9}"/>
              </a:ext>
            </a:extLst>
          </p:cNvPr>
          <p:cNvSpPr txBox="1"/>
          <p:nvPr/>
        </p:nvSpPr>
        <p:spPr>
          <a:xfrm>
            <a:off x="2880658" y="1722515"/>
            <a:ext cx="1397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后期课程 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endParaRPr kumimoji="1" lang="ja-JP" altLang="en-US" sz="1200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BEE87DE-BD2C-145E-E4B0-B4A3960CCDC9}"/>
              </a:ext>
            </a:extLst>
          </p:cNvPr>
          <p:cNvGrpSpPr/>
          <p:nvPr/>
        </p:nvGrpSpPr>
        <p:grpSpPr>
          <a:xfrm>
            <a:off x="1084612" y="2094638"/>
            <a:ext cx="3471155" cy="537965"/>
            <a:chOff x="1084612" y="2018436"/>
            <a:chExt cx="3471155" cy="537965"/>
          </a:xfrm>
        </p:grpSpPr>
        <p:sp>
          <p:nvSpPr>
            <p:cNvPr id="316" name="四角形: 角を丸くする 315">
              <a:extLst>
                <a:ext uri="{FF2B5EF4-FFF2-40B4-BE49-F238E27FC236}">
                  <a16:creationId xmlns:a16="http://schemas.microsoft.com/office/drawing/2014/main" id="{DF3831B9-3958-18D3-5C65-71F5D97CE875}"/>
                </a:ext>
              </a:extLst>
            </p:cNvPr>
            <p:cNvSpPr/>
            <p:nvPr/>
          </p:nvSpPr>
          <p:spPr>
            <a:xfrm>
              <a:off x="1084612" y="2018436"/>
              <a:ext cx="3471155" cy="53796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63891657-3661-4478-4399-839DC8947A1B}"/>
                </a:ext>
              </a:extLst>
            </p:cNvPr>
            <p:cNvSpPr txBox="1"/>
            <p:nvPr/>
          </p:nvSpPr>
          <p:spPr>
            <a:xfrm>
              <a:off x="1252504" y="2139365"/>
              <a:ext cx="1308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中学部</a:t>
              </a:r>
              <a:r>
                <a:rPr kumimoji="1" lang="ja-JP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ja-JP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3</a:t>
              </a:r>
              <a:r>
                <a:rPr kumimoji="1" lang="ja-JP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年</a:t>
              </a:r>
              <a:endParaRPr kumimoji="1" lang="ja-JP" altLang="en-US" sz="1200" i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BFA61581-F60C-C6A6-0372-133182921A65}"/>
                </a:ext>
              </a:extLst>
            </p:cNvPr>
            <p:cNvSpPr txBox="1"/>
            <p:nvPr/>
          </p:nvSpPr>
          <p:spPr>
            <a:xfrm>
              <a:off x="2884653" y="2139365"/>
              <a:ext cx="1308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高中部</a:t>
              </a:r>
              <a:r>
                <a:rPr kumimoji="1" lang="ja-JP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ja-JP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3</a:t>
              </a:r>
              <a:r>
                <a:rPr kumimoji="1" lang="ja-JP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年</a:t>
              </a:r>
              <a:endParaRPr kumimoji="1" lang="ja-JP" altLang="en-US" sz="1200" i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14" name="四角形: 角を丸くする 313">
            <a:extLst>
              <a:ext uri="{FF2B5EF4-FFF2-40B4-BE49-F238E27FC236}">
                <a16:creationId xmlns:a16="http://schemas.microsoft.com/office/drawing/2014/main" id="{EA7D029C-9DF6-FFF3-E152-E31B9B830D1D}"/>
              </a:ext>
            </a:extLst>
          </p:cNvPr>
          <p:cNvSpPr/>
          <p:nvPr/>
        </p:nvSpPr>
        <p:spPr>
          <a:xfrm>
            <a:off x="2782493" y="3014479"/>
            <a:ext cx="1787206" cy="731747"/>
          </a:xfrm>
          <a:prstGeom prst="roundRect">
            <a:avLst>
              <a:gd name="adj" fmla="val 8384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ts val="27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r>
              <a:rPr kumimoji="1" lang="en-US" altLang="ja-JP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>
              <a:lnSpc>
                <a:spcPts val="27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</a:t>
            </a:r>
            <a:r>
              <a:rPr kumimoji="1" lang="ja-JP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ja-JP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1" lang="ja-JP" altLang="en-US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</a:t>
            </a:r>
            <a:endParaRPr kumimoji="1" lang="ja-JP" altLang="en-US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22890AC-210F-8984-C73F-C0A04DCEE14B}"/>
              </a:ext>
            </a:extLst>
          </p:cNvPr>
          <p:cNvSpPr txBox="1"/>
          <p:nvPr/>
        </p:nvSpPr>
        <p:spPr>
          <a:xfrm>
            <a:off x="4118516" y="3162560"/>
            <a:ext cx="396000" cy="1795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P.8</a:t>
            </a:r>
            <a:endParaRPr kumimoji="1" lang="ja-JP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7" name="フローチャート: 書類 336">
            <a:extLst>
              <a:ext uri="{FF2B5EF4-FFF2-40B4-BE49-F238E27FC236}">
                <a16:creationId xmlns:a16="http://schemas.microsoft.com/office/drawing/2014/main" id="{4FF7CEFD-9C88-2043-EE4D-30BF56F0AF5A}"/>
              </a:ext>
            </a:extLst>
          </p:cNvPr>
          <p:cNvSpPr/>
          <p:nvPr/>
        </p:nvSpPr>
        <p:spPr>
          <a:xfrm rot="16200000">
            <a:off x="4811246" y="3792079"/>
            <a:ext cx="674627" cy="610747"/>
          </a:xfrm>
          <a:prstGeom prst="flowChartDocumen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3" name="四角形: 角を丸くする 322">
            <a:extLst>
              <a:ext uri="{FF2B5EF4-FFF2-40B4-BE49-F238E27FC236}">
                <a16:creationId xmlns:a16="http://schemas.microsoft.com/office/drawing/2014/main" id="{3E4116DD-127E-AB71-46BF-22F0DEDF8E24}"/>
              </a:ext>
            </a:extLst>
          </p:cNvPr>
          <p:cNvSpPr/>
          <p:nvPr/>
        </p:nvSpPr>
        <p:spPr>
          <a:xfrm>
            <a:off x="2784150" y="3765136"/>
            <a:ext cx="2151865" cy="676760"/>
          </a:xfrm>
          <a:prstGeom prst="roundRect">
            <a:avLst>
              <a:gd name="adj" fmla="val 10101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ts val="25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1" lang="ja-JP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定時制</a:t>
            </a:r>
            <a:r>
              <a:rPr kumimoji="1" lang="en-US" altLang="ja-JP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函授</a:t>
            </a:r>
            <a:r>
              <a:rPr kumimoji="1" lang="ja-JP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制</a:t>
            </a:r>
            <a:r>
              <a:rPr kumimoji="1" lang="en-US" altLang="ja-JP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</a:p>
          <a:p>
            <a:pPr algn="ctr">
              <a:lnSpc>
                <a:spcPts val="25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</a:t>
            </a:r>
            <a:r>
              <a:rPr kumimoji="1" lang="ja-JP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ja-JP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CN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年以上</a:t>
            </a:r>
            <a:endParaRPr kumimoji="1" lang="en-US" altLang="zh-CN" sz="1200" i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C4300-C3F2-82F6-1A5D-C3C3AB0F16BD}"/>
              </a:ext>
            </a:extLst>
          </p:cNvPr>
          <p:cNvSpPr txBox="1"/>
          <p:nvPr/>
        </p:nvSpPr>
        <p:spPr>
          <a:xfrm>
            <a:off x="4872096" y="3823635"/>
            <a:ext cx="396000" cy="1795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P.9</a:t>
            </a:r>
            <a:endParaRPr kumimoji="1" lang="ja-JP" altLang="en-US" sz="105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8F23809-49B0-06C7-8278-0FAEED23533F}"/>
              </a:ext>
            </a:extLst>
          </p:cNvPr>
          <p:cNvGrpSpPr/>
          <p:nvPr/>
        </p:nvGrpSpPr>
        <p:grpSpPr>
          <a:xfrm>
            <a:off x="2775476" y="4625147"/>
            <a:ext cx="2678459" cy="438539"/>
            <a:chOff x="2775476" y="4032135"/>
            <a:chExt cx="2678459" cy="438539"/>
          </a:xfrm>
        </p:grpSpPr>
        <p:sp>
          <p:nvSpPr>
            <p:cNvPr id="315" name="四角形: 角を丸くする 314">
              <a:extLst>
                <a:ext uri="{FF2B5EF4-FFF2-40B4-BE49-F238E27FC236}">
                  <a16:creationId xmlns:a16="http://schemas.microsoft.com/office/drawing/2014/main" id="{6BD6389A-0EA4-BE6F-9570-7C6A98D4B7E2}"/>
                </a:ext>
              </a:extLst>
            </p:cNvPr>
            <p:cNvSpPr/>
            <p:nvPr/>
          </p:nvSpPr>
          <p:spPr>
            <a:xfrm>
              <a:off x="2775476" y="4032135"/>
              <a:ext cx="2678459" cy="438539"/>
            </a:xfrm>
            <a:prstGeom prst="roundRect">
              <a:avLst>
                <a:gd name="adj" fmla="val 1473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b"/>
            <a:lstStyle/>
            <a:p>
              <a:pPr indent="268288"/>
              <a:r>
                <a:rPr kumimoji="1"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高等专科学校</a:t>
              </a:r>
              <a:r>
                <a:rPr kumimoji="1" lang="ja-JP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kumimoji="1" lang="en-US" altLang="ja-JP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r>
                <a:rPr kumimoji="1" lang="zh-CN" altLang="en-US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endParaRPr kumimoji="1" lang="en-US" altLang="zh-CN" sz="1200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BEF92E8-291A-263C-487C-7FC7B02DA561}"/>
                </a:ext>
              </a:extLst>
            </p:cNvPr>
            <p:cNvSpPr txBox="1"/>
            <p:nvPr/>
          </p:nvSpPr>
          <p:spPr>
            <a:xfrm>
              <a:off x="5012311" y="4070127"/>
              <a:ext cx="396000" cy="1795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P.26</a:t>
              </a:r>
              <a:endParaRPr kumimoji="1" lang="ja-JP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6" name="グループ化 335">
            <a:extLst>
              <a:ext uri="{FF2B5EF4-FFF2-40B4-BE49-F238E27FC236}">
                <a16:creationId xmlns:a16="http://schemas.microsoft.com/office/drawing/2014/main" id="{56B73446-B7B8-FDA9-29D4-3748192DCCE5}"/>
              </a:ext>
            </a:extLst>
          </p:cNvPr>
          <p:cNvGrpSpPr/>
          <p:nvPr/>
        </p:nvGrpSpPr>
        <p:grpSpPr>
          <a:xfrm>
            <a:off x="2739937" y="5139113"/>
            <a:ext cx="3777488" cy="960256"/>
            <a:chOff x="2812682" y="4528601"/>
            <a:chExt cx="3663879" cy="813207"/>
          </a:xfrm>
        </p:grpSpPr>
        <p:sp>
          <p:nvSpPr>
            <p:cNvPr id="333" name="四角形: 角を丸くする 332">
              <a:extLst>
                <a:ext uri="{FF2B5EF4-FFF2-40B4-BE49-F238E27FC236}">
                  <a16:creationId xmlns:a16="http://schemas.microsoft.com/office/drawing/2014/main" id="{72257AA0-00C5-D756-6BD3-1C42FBAF5048}"/>
                </a:ext>
              </a:extLst>
            </p:cNvPr>
            <p:cNvSpPr/>
            <p:nvPr/>
          </p:nvSpPr>
          <p:spPr>
            <a:xfrm>
              <a:off x="2812682" y="4528601"/>
              <a:ext cx="1769620" cy="813206"/>
            </a:xfrm>
            <a:prstGeom prst="roundRect">
              <a:avLst>
                <a:gd name="adj" fmla="val 8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专修学校 高等课程</a:t>
              </a:r>
              <a:r>
                <a:rPr kumimoji="1" lang="en-US" altLang="ja-JP" sz="13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kumimoji="1" lang="zh-CN" altLang="en-US" sz="13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高等专科学校</a:t>
              </a:r>
              <a:r>
                <a:rPr kumimoji="1" lang="en-US" altLang="ja-JP" sz="13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kumimoji="1" lang="en-US" altLang="ja-JP" sz="1200" i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ja-JP" altLang="en-US" sz="1200" i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～</a:t>
              </a:r>
              <a:r>
                <a:rPr kumimoji="1" lang="en-US" altLang="ja-JP" sz="1200" i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kumimoji="1" lang="zh-CN" altLang="en-US" sz="1200" i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endParaRPr kumimoji="1" lang="ja-JP" altLang="en-US" sz="1200" i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5" name="四角形: 角を丸くする 334">
              <a:extLst>
                <a:ext uri="{FF2B5EF4-FFF2-40B4-BE49-F238E27FC236}">
                  <a16:creationId xmlns:a16="http://schemas.microsoft.com/office/drawing/2014/main" id="{E52ECEA1-3012-060C-A390-3AD99E0849E4}"/>
                </a:ext>
              </a:extLst>
            </p:cNvPr>
            <p:cNvSpPr/>
            <p:nvPr/>
          </p:nvSpPr>
          <p:spPr>
            <a:xfrm>
              <a:off x="4750501" y="4553470"/>
              <a:ext cx="1726060" cy="788338"/>
            </a:xfrm>
            <a:prstGeom prst="roundRect">
              <a:avLst>
                <a:gd name="adj" fmla="val 838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14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专修学校 专门课程</a:t>
              </a:r>
              <a:endParaRPr kumimoji="1" lang="en-US" altLang="ja-JP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en-US" altLang="ja-JP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kumimoji="1" lang="zh-CN" altLang="en-US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专门学校</a:t>
              </a:r>
              <a:r>
                <a:rPr kumimoji="1" lang="en-US" altLang="ja-JP" sz="1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kumimoji="1" lang="en-US" altLang="ja-JP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kumimoji="1" lang="ja-JP" altLang="en-US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～</a:t>
              </a:r>
              <a:r>
                <a:rPr kumimoji="1" lang="en-US" altLang="ja-JP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r>
                <a:rPr kumimoji="1" lang="zh-CN" altLang="en-US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endParaRPr kumimoji="1" lang="ja-JP" altLang="en-US" sz="1200" i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AE7260-2D83-C544-73D9-E70B0C2F8507}"/>
              </a:ext>
            </a:extLst>
          </p:cNvPr>
          <p:cNvSpPr txBox="1"/>
          <p:nvPr/>
        </p:nvSpPr>
        <p:spPr>
          <a:xfrm>
            <a:off x="4061167" y="5809505"/>
            <a:ext cx="404501" cy="1795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P.28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04C4D44-7FA2-073D-BB90-4FE768EB246F}"/>
              </a:ext>
            </a:extLst>
          </p:cNvPr>
          <p:cNvGrpSpPr/>
          <p:nvPr/>
        </p:nvGrpSpPr>
        <p:grpSpPr>
          <a:xfrm>
            <a:off x="2775476" y="6218194"/>
            <a:ext cx="3633581" cy="475200"/>
            <a:chOff x="2775476" y="5357530"/>
            <a:chExt cx="3633581" cy="4752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6BEF359-6FFE-9B79-F94D-049C11AA7887}"/>
                </a:ext>
              </a:extLst>
            </p:cNvPr>
            <p:cNvGrpSpPr/>
            <p:nvPr/>
          </p:nvGrpSpPr>
          <p:grpSpPr>
            <a:xfrm>
              <a:off x="2775476" y="5357530"/>
              <a:ext cx="3633581" cy="475200"/>
              <a:chOff x="2775476" y="5357530"/>
              <a:chExt cx="3633581" cy="475200"/>
            </a:xfrm>
          </p:grpSpPr>
          <p:sp>
            <p:nvSpPr>
              <p:cNvPr id="334" name="四角形: 角を丸くする 333">
                <a:extLst>
                  <a:ext uri="{FF2B5EF4-FFF2-40B4-BE49-F238E27FC236}">
                    <a16:creationId xmlns:a16="http://schemas.microsoft.com/office/drawing/2014/main" id="{47AF051E-B66E-9588-1A5B-5E6626BF670B}"/>
                  </a:ext>
                </a:extLst>
              </p:cNvPr>
              <p:cNvSpPr/>
              <p:nvPr/>
            </p:nvSpPr>
            <p:spPr>
              <a:xfrm>
                <a:off x="2775476" y="5358803"/>
                <a:ext cx="3418299" cy="473927"/>
              </a:xfrm>
              <a:prstGeom prst="roundRect">
                <a:avLst>
                  <a:gd name="adj" fmla="val 83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algn="ctr"/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专修学校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  <a:r>
                  <a:rPr kumimoji="1" lang="zh-CN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一般课程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ja-JP" sz="1200" i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</a:t>
                </a:r>
                <a:r>
                  <a:rPr kumimoji="1" lang="zh-CN" altLang="en-US" sz="1200" i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年以上</a:t>
                </a:r>
                <a:endParaRPr kumimoji="1" lang="ja-JP" altLang="en-US" sz="1200" i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38" name="フローチャート: 書類 337">
                <a:extLst>
                  <a:ext uri="{FF2B5EF4-FFF2-40B4-BE49-F238E27FC236}">
                    <a16:creationId xmlns:a16="http://schemas.microsoft.com/office/drawing/2014/main" id="{E29C852C-AE33-89C7-F3CB-56A81BF809E6}"/>
                  </a:ext>
                </a:extLst>
              </p:cNvPr>
              <p:cNvSpPr/>
              <p:nvPr/>
            </p:nvSpPr>
            <p:spPr>
              <a:xfrm rot="16200000">
                <a:off x="5879857" y="5303530"/>
                <a:ext cx="475200" cy="583200"/>
              </a:xfrm>
              <a:prstGeom prst="flowChartDocumen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AFA99C0-1A64-03A1-146C-9605E9900299}"/>
                </a:ext>
              </a:extLst>
            </p:cNvPr>
            <p:cNvSpPr txBox="1"/>
            <p:nvPr/>
          </p:nvSpPr>
          <p:spPr>
            <a:xfrm>
              <a:off x="5800717" y="5413742"/>
              <a:ext cx="396000" cy="1795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P.28</a:t>
              </a:r>
              <a:endParaRPr kumimoji="1" lang="ja-JP" altLang="en-US" sz="105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CE8152A-F551-79FE-FC68-B04319CDFB7D}"/>
              </a:ext>
            </a:extLst>
          </p:cNvPr>
          <p:cNvGrpSpPr/>
          <p:nvPr/>
        </p:nvGrpSpPr>
        <p:grpSpPr>
          <a:xfrm>
            <a:off x="2659499" y="1664282"/>
            <a:ext cx="0" cy="5472996"/>
            <a:chOff x="2659499" y="1664282"/>
            <a:chExt cx="0" cy="5472996"/>
          </a:xfrm>
        </p:grpSpPr>
        <p:cxnSp>
          <p:nvCxnSpPr>
            <p:cNvPr id="322" name="直線コネクタ 321">
              <a:extLst>
                <a:ext uri="{FF2B5EF4-FFF2-40B4-BE49-F238E27FC236}">
                  <a16:creationId xmlns:a16="http://schemas.microsoft.com/office/drawing/2014/main" id="{84E60422-9613-F797-1D4B-2FC0FC90F1C6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2628611"/>
              <a:ext cx="0" cy="4508667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線コネクタ 343">
              <a:extLst>
                <a:ext uri="{FF2B5EF4-FFF2-40B4-BE49-F238E27FC236}">
                  <a16:creationId xmlns:a16="http://schemas.microsoft.com/office/drawing/2014/main" id="{711D1044-858D-4454-2F8C-4BFE75E686A7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1664282"/>
              <a:ext cx="0" cy="900000"/>
            </a:xfrm>
            <a:prstGeom prst="line">
              <a:avLst/>
            </a:prstGeom>
            <a:ln w="19050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F30707B0-8B7A-9AA9-8403-E3B3D3749181}"/>
              </a:ext>
            </a:extLst>
          </p:cNvPr>
          <p:cNvGrpSpPr/>
          <p:nvPr/>
        </p:nvGrpSpPr>
        <p:grpSpPr>
          <a:xfrm>
            <a:off x="4736422" y="2506317"/>
            <a:ext cx="1706652" cy="812784"/>
            <a:chOff x="4736422" y="2506317"/>
            <a:chExt cx="1706652" cy="812784"/>
          </a:xfrm>
        </p:grpSpPr>
        <p:sp>
          <p:nvSpPr>
            <p:cNvPr id="265" name="雲 264">
              <a:extLst>
                <a:ext uri="{FF2B5EF4-FFF2-40B4-BE49-F238E27FC236}">
                  <a16:creationId xmlns:a16="http://schemas.microsoft.com/office/drawing/2014/main" id="{5E079085-12E4-6704-A6C7-703A0ECA7046}"/>
                </a:ext>
              </a:extLst>
            </p:cNvPr>
            <p:cNvSpPr/>
            <p:nvPr/>
          </p:nvSpPr>
          <p:spPr>
            <a:xfrm rot="392009">
              <a:off x="4887892" y="2506317"/>
              <a:ext cx="1322000" cy="809472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CEDEAA-0312-9607-5333-0EACDFD5306E}"/>
                </a:ext>
              </a:extLst>
            </p:cNvPr>
            <p:cNvSpPr txBox="1"/>
            <p:nvPr/>
          </p:nvSpPr>
          <p:spPr>
            <a:xfrm>
              <a:off x="5037294" y="2735033"/>
              <a:ext cx="1165006" cy="3020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kumimoji="1" lang="zh-CN" altLang="en-US" sz="120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弹性学制高中</a:t>
              </a:r>
              <a:endParaRPr kumimoji="1" lang="en-US" altLang="zh-CN" sz="12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68D5CD8-7698-FC36-5079-151685D67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422" y="2939637"/>
              <a:ext cx="187404" cy="119363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9BC0F3-4F47-E788-36BF-1084467226B8}"/>
                </a:ext>
              </a:extLst>
            </p:cNvPr>
            <p:cNvSpPr txBox="1"/>
            <p:nvPr/>
          </p:nvSpPr>
          <p:spPr>
            <a:xfrm>
              <a:off x="6047074" y="3139565"/>
              <a:ext cx="396000" cy="179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P.12</a:t>
              </a:r>
              <a:endParaRPr kumimoji="1" lang="ja-JP" altLang="en-US" sz="105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75" name="図 274">
            <a:extLst>
              <a:ext uri="{FF2B5EF4-FFF2-40B4-BE49-F238E27FC236}">
                <a16:creationId xmlns:a16="http://schemas.microsoft.com/office/drawing/2014/main" id="{C9ADE5CD-637C-5783-6232-EDEBC37C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36" y="5415000"/>
            <a:ext cx="1756386" cy="16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78238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899887" y="579545"/>
            <a:ext cx="798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专修学校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高等技术专门学校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899887" y="1327575"/>
            <a:ext cx="9390742" cy="5769912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857" y="348504"/>
            <a:ext cx="1232426" cy="795572"/>
          </a:xfrm>
          <a:prstGeom prst="rect">
            <a:avLst/>
          </a:prstGeom>
        </p:spPr>
      </p:pic>
      <p:graphicFrame>
        <p:nvGraphicFramePr>
          <p:cNvPr id="3" name="図表 2"/>
          <p:cNvGraphicFramePr/>
          <p:nvPr>
            <p:extLst>
              <p:ext uri="{D42A27DB-BD31-4B8C-83A1-F6EECF244321}">
                <p14:modId xmlns:p14="http://schemas.microsoft.com/office/powerpoint/2010/main" val="944932082"/>
              </p:ext>
            </p:extLst>
          </p:nvPr>
        </p:nvGraphicFramePr>
        <p:xfrm>
          <a:off x="1213834" y="2215979"/>
          <a:ext cx="8728452" cy="4518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039663" y="1631205"/>
            <a:ext cx="669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〈</a:t>
            </a:r>
            <a:r>
              <a:rPr kumimoji="1"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专修学校</a:t>
            </a:r>
            <a:r>
              <a:rPr kumimoji="1" lang="en-US" altLang="ja-JP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〉</a:t>
            </a:r>
            <a:endParaRPr kumimoji="1" lang="ja-JP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44577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400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706569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4931223"/>
            <a:ext cx="6645856" cy="344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5A905-4BF6-4CF1-AC2D-003DC08F9E29}"/>
              </a:ext>
            </a:extLst>
          </p:cNvPr>
          <p:cNvSpPr txBox="1"/>
          <p:nvPr/>
        </p:nvSpPr>
        <p:spPr>
          <a:xfrm>
            <a:off x="1836584" y="4589695"/>
            <a:ext cx="669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介绍可以参加体验入学的学校</a:t>
            </a:r>
            <a:r>
              <a:rPr kumimoji="1" lang="ja-JP" altLang="en-US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836584" y="3254392"/>
            <a:ext cx="8030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ct val="150000"/>
              </a:lnSpc>
            </a:pP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可通过搜索想要学习的领域或学校名称，查询爱知县内的专修学校</a:t>
            </a:r>
            <a:r>
              <a:rPr kumimoji="1" lang="ja-JP" altLang="en-US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929529" y="1013532"/>
            <a:ext cx="5612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查询专修学校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5CAAEA-9C5D-4C42-8507-015B21896DB5}"/>
              </a:ext>
            </a:extLst>
          </p:cNvPr>
          <p:cNvSpPr txBox="1"/>
          <p:nvPr/>
        </p:nvSpPr>
        <p:spPr>
          <a:xfrm>
            <a:off x="1836584" y="5215896"/>
            <a:ext cx="752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ct val="150000"/>
              </a:lnSpc>
            </a:pP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可确认募集事项</a:t>
            </a: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考试内容及考试日期等</a:t>
            </a:r>
            <a:r>
              <a:rPr kumimoji="1" lang="ja-JP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）。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2" name="図 168">
            <a:extLst>
              <a:ext uri="{FF2B5EF4-FFF2-40B4-BE49-F238E27FC236}">
                <a16:creationId xmlns:a16="http://schemas.microsoft.com/office/drawing/2014/main" id="{1BCB4B6C-7509-417B-BA2B-5A1E9DE3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377" y="5731744"/>
            <a:ext cx="1656916" cy="1656917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DA2802C-789D-4446-8250-80F81B99EE1D}"/>
              </a:ext>
            </a:extLst>
          </p:cNvPr>
          <p:cNvSpPr txBox="1"/>
          <p:nvPr/>
        </p:nvSpPr>
        <p:spPr>
          <a:xfrm>
            <a:off x="1626875" y="1851974"/>
            <a:ext cx="773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介绍爱知县内专修学校的主页</a:t>
            </a:r>
            <a:r>
              <a:rPr kumimoji="1" lang="ja-JP" altLang="en-US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16C455-E9AB-40A8-BC5B-64F5B3012BF3}"/>
              </a:ext>
            </a:extLst>
          </p:cNvPr>
          <p:cNvSpPr txBox="1"/>
          <p:nvPr/>
        </p:nvSpPr>
        <p:spPr>
          <a:xfrm>
            <a:off x="2200500" y="2405765"/>
            <a:ext cx="661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https://www.askr.or.jp/search/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CDE33C-15E5-258A-F8AA-301C327C1E80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46" b="16645"/>
          <a:stretch/>
        </p:blipFill>
        <p:spPr>
          <a:xfrm>
            <a:off x="1836584" y="1529160"/>
            <a:ext cx="4981272" cy="54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0E89B6-FBC4-4F97-8829-9EDEF69B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56" y="224125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838651" y="464042"/>
            <a:ext cx="9780162" cy="6516774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838651" y="867463"/>
            <a:ext cx="5302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〈</a:t>
            </a:r>
            <a:r>
              <a:rPr kumimoji="1"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高等技术专门学校</a:t>
            </a:r>
            <a:r>
              <a:rPr kumimoji="1" lang="en-US" altLang="ja-JP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〉</a:t>
            </a:r>
            <a:endParaRPr kumimoji="1" lang="ja-JP" altLang="en-US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12798" y="1563862"/>
            <a:ext cx="9312293" cy="798012"/>
            <a:chOff x="1634749" y="1574049"/>
            <a:chExt cx="8118852" cy="798012"/>
          </a:xfrm>
        </p:grpSpPr>
        <p:sp>
          <p:nvSpPr>
            <p:cNvPr id="21" name="片側の 2 つの角を丸めた四角形 20"/>
            <p:cNvSpPr/>
            <p:nvPr/>
          </p:nvSpPr>
          <p:spPr>
            <a:xfrm rot="5400000">
              <a:off x="5352777" y="-2143979"/>
              <a:ext cx="682795" cy="8118852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lnRef>
            <a:fillRef idx="1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片側の 2 つの角を丸めた四角形 4"/>
            <p:cNvSpPr txBox="1"/>
            <p:nvPr/>
          </p:nvSpPr>
          <p:spPr>
            <a:xfrm>
              <a:off x="1634749" y="1615005"/>
              <a:ext cx="8063830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・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实行针对技术劳动者的职业培训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812799" y="2600203"/>
            <a:ext cx="9474201" cy="798011"/>
            <a:chOff x="1649391" y="2653363"/>
            <a:chExt cx="8245114" cy="798011"/>
          </a:xfrm>
        </p:grpSpPr>
        <p:sp>
          <p:nvSpPr>
            <p:cNvPr id="11" name="片側の 2 つの角を丸めた四角形 10"/>
            <p:cNvSpPr/>
            <p:nvPr/>
          </p:nvSpPr>
          <p:spPr>
            <a:xfrm rot="5400000">
              <a:off x="5360099" y="-1057344"/>
              <a:ext cx="682795" cy="8104210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片側の 2 つの角を丸めた四角形 4"/>
            <p:cNvSpPr txBox="1"/>
            <p:nvPr/>
          </p:nvSpPr>
          <p:spPr>
            <a:xfrm>
              <a:off x="1649391" y="2694318"/>
              <a:ext cx="8245114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・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为将来想要从事建筑、造园、电气等相关工作的学生的学校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838651" y="3625763"/>
            <a:ext cx="9312295" cy="798010"/>
            <a:chOff x="1639307" y="3759281"/>
            <a:chExt cx="8186863" cy="798010"/>
          </a:xfrm>
        </p:grpSpPr>
        <p:sp>
          <p:nvSpPr>
            <p:cNvPr id="15" name="片側の 2 つの角を丸めた四角形 14"/>
            <p:cNvSpPr/>
            <p:nvPr/>
          </p:nvSpPr>
          <p:spPr>
            <a:xfrm rot="5400000">
              <a:off x="5391340" y="7248"/>
              <a:ext cx="682797" cy="8186863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lnRef>
            <a:fillRef idx="1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片側の 2 つの角を丸めた四角形 4"/>
            <p:cNvSpPr txBox="1"/>
            <p:nvPr/>
          </p:nvSpPr>
          <p:spPr>
            <a:xfrm>
              <a:off x="1639308" y="3800235"/>
              <a:ext cx="8131381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・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考试科目：语文、数学、面试</a:t>
              </a:r>
              <a:endPara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812797" y="4649707"/>
            <a:ext cx="9312295" cy="798010"/>
            <a:chOff x="1649391" y="4906155"/>
            <a:chExt cx="8176779" cy="798010"/>
          </a:xfrm>
        </p:grpSpPr>
        <p:sp>
          <p:nvSpPr>
            <p:cNvPr id="18" name="片側の 2 つの角を丸めた四角形 17"/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片側の 2 つの角を丸めた四角形 4"/>
            <p:cNvSpPr txBox="1"/>
            <p:nvPr/>
          </p:nvSpPr>
          <p:spPr>
            <a:xfrm>
              <a:off x="1649392" y="4947109"/>
              <a:ext cx="8121365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・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申请方法：</a:t>
              </a: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向职业安定所（</a:t>
              </a:r>
              <a:r>
                <a:rPr kumimoji="1" lang="en-US" altLang="ja-JP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Hello Work</a:t>
              </a: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）提交资料</a:t>
              </a:r>
            </a:p>
          </p:txBody>
        </p:sp>
      </p:grpSp>
      <p:pic>
        <p:nvPicPr>
          <p:cNvPr id="32" name="図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22" y="491204"/>
            <a:ext cx="1774646" cy="1774646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6FD6890-8251-466F-98CB-A26CE6325039}"/>
              </a:ext>
            </a:extLst>
          </p:cNvPr>
          <p:cNvGrpSpPr/>
          <p:nvPr/>
        </p:nvGrpSpPr>
        <p:grpSpPr>
          <a:xfrm>
            <a:off x="812800" y="5725600"/>
            <a:ext cx="9312292" cy="757056"/>
            <a:chOff x="1649391" y="4877833"/>
            <a:chExt cx="8176779" cy="757056"/>
          </a:xfrm>
          <a:solidFill>
            <a:srgbClr val="FFCCFF"/>
          </a:solidFill>
        </p:grpSpPr>
        <p:sp>
          <p:nvSpPr>
            <p:cNvPr id="38" name="片側の 2 つの角を丸めた四角形 17">
              <a:extLst>
                <a:ext uri="{FF2B5EF4-FFF2-40B4-BE49-F238E27FC236}">
                  <a16:creationId xmlns:a16="http://schemas.microsoft.com/office/drawing/2014/main" id="{968F96D8-ED98-452C-A604-EAB513128917}"/>
                </a:ext>
              </a:extLst>
            </p:cNvPr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  <a:grpFill/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片側の 2 つの角を丸めた四角形 4">
              <a:extLst>
                <a:ext uri="{FF2B5EF4-FFF2-40B4-BE49-F238E27FC236}">
                  <a16:creationId xmlns:a16="http://schemas.microsoft.com/office/drawing/2014/main" id="{3EF45021-4075-4B37-9B8B-66422FFD1FA9}"/>
                </a:ext>
              </a:extLst>
            </p:cNvPr>
            <p:cNvSpPr txBox="1"/>
            <p:nvPr/>
          </p:nvSpPr>
          <p:spPr>
            <a:xfrm>
              <a:off x="1672090" y="4877833"/>
              <a:ext cx="8121365" cy="7570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・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注意事项</a:t>
              </a:r>
              <a:r>
                <a:rPr kumimoji="1" lang="ja-JP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：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因不同于正规高中或大学，所以高等技术专门学校</a:t>
              </a:r>
              <a:endPara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kumimoji="1"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        </a:t>
              </a:r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毕业后无法取得学位。</a:t>
              </a:r>
              <a:endPara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723912"/>
            <a:ext cx="9068653" cy="543896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32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4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05" y="4183062"/>
            <a:ext cx="3018430" cy="3018430"/>
          </a:xfrm>
          <a:prstGeom prst="rect">
            <a:avLst/>
          </a:prstGeom>
        </p:spPr>
      </p:pic>
      <p:sp>
        <p:nvSpPr>
          <p:cNvPr id="35" name="四角形 178"/>
          <p:cNvSpPr txBox="1">
            <a:spLocks/>
          </p:cNvSpPr>
          <p:nvPr/>
        </p:nvSpPr>
        <p:spPr>
          <a:xfrm>
            <a:off x="1581812" y="1836470"/>
            <a:ext cx="8487610" cy="493010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１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年级</a:t>
            </a:r>
            <a:r>
              <a:rPr lang="ja-JP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</a:p>
          <a:p>
            <a:pPr marL="0" indent="0">
              <a:lnSpc>
                <a:spcPts val="5500"/>
              </a:lnSpc>
              <a:spcBef>
                <a:spcPts val="1200"/>
              </a:spcBef>
              <a:buNone/>
            </a:pPr>
            <a:r>
              <a:rPr lang="ja-JP" altLang="en-US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职业采访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学习职业的相关知识。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通过身边工作的人，学习工作的意义。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⇒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了解各种工作</a:t>
            </a:r>
            <a:endParaRPr lang="ja-JP" altLang="en-US" sz="28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900" y="673437"/>
            <a:ext cx="8714936" cy="78273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4814" y="864977"/>
            <a:ext cx="7360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选择升学就业的流程示例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620" y="673437"/>
            <a:ext cx="1127695" cy="7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33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399341" y="927287"/>
            <a:ext cx="8487610" cy="5984020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２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年级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</a:p>
          <a:p>
            <a:pPr marL="0" indent="0">
              <a:lnSpc>
                <a:spcPts val="55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体验职场工作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在当地的企业或医院、福祉院所等亲身体验工作。</a:t>
            </a:r>
            <a:endParaRPr lang="en-US" altLang="ja-JP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在与人交流互动中学习工作的乐趣</a:t>
            </a:r>
            <a:r>
              <a:rPr lang="ja-JP" altLang="en-US" sz="28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⇒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使其成为选择升学就业时的契机</a:t>
            </a:r>
            <a:endParaRPr lang="ja-JP" altLang="en-US" sz="28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Picture 2" descr="https://1.bp.blogspot.com/-KkNOYjo526k/XT_LhfX877I/AAAAAAABT6Y/1RYPpW9dx_4VJpxqdNvMjndZPlUdIwSrwCLcBGAs/s800/job_syokugyou_taiken_kangoshi_bo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82" y="4296230"/>
            <a:ext cx="2622985" cy="28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34</a:t>
            </a:fld>
            <a:r>
              <a:rPr lang="ja-JP" altLang="en-US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399341" y="927287"/>
            <a:ext cx="8487610" cy="5984020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３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年级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</a:p>
          <a:p>
            <a:pPr marL="0" indent="0">
              <a:lnSpc>
                <a:spcPts val="55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◆</a:t>
            </a: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通过修学旅行体验职场工作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在日本首都东京参观工作场所，采访工作人员。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调查毕业后升学就业的选择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为做出升学就业的选择，思考对未来生活的期望及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今后的生活方式。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195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⇒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为实现自我</a:t>
            </a:r>
            <a:endParaRPr lang="ja-JP" altLang="en-US" sz="28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30" name="Picture 6" descr="https://1.bp.blogspot.com/-feDSaI-J2VM/XT_LmF5im1I/AAAAAAABT6g/FtRG30Jptu4ISXYBzDrmqfZCr4WF_R9_ACLcBGAs/s800/job_syokugyou_taiken_syouboushi_gir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60" y="4435522"/>
            <a:ext cx="2525092" cy="27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648608"/>
            <a:ext cx="9068653" cy="5514271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35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99" y="697067"/>
            <a:ext cx="8547101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890953"/>
            <a:ext cx="715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升学需要准备什么？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03" y="759869"/>
            <a:ext cx="1013587" cy="654304"/>
          </a:xfrm>
          <a:prstGeom prst="rect">
            <a:avLst/>
          </a:prstGeom>
        </p:spPr>
      </p:pic>
      <p:sp>
        <p:nvSpPr>
          <p:cNvPr id="19" name="四角形 2851">
            <a:extLst>
              <a:ext uri="{FF2B5EF4-FFF2-40B4-BE49-F238E27FC236}">
                <a16:creationId xmlns:a16="http://schemas.microsoft.com/office/drawing/2014/main" id="{94A768C3-9754-467E-9822-1248D717D83C}"/>
              </a:ext>
            </a:extLst>
          </p:cNvPr>
          <p:cNvSpPr txBox="1">
            <a:spLocks/>
          </p:cNvSpPr>
          <p:nvPr/>
        </p:nvSpPr>
        <p:spPr>
          <a:xfrm>
            <a:off x="1394036" y="1595865"/>
            <a:ext cx="8221981" cy="531936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①梦想</a:t>
            </a:r>
            <a:r>
              <a:rPr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目标！</a:t>
            </a:r>
            <a:endParaRPr lang="en-US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学习什么和为什么而学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今后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想在日本做什么？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找到想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要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做的事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②日语能力及学业水平！</a:t>
            </a:r>
            <a:endParaRPr lang="en-US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主动使用日语！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全心投入到学校的课业中。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3600" dirty="0">
              <a:solidFill>
                <a:srgbClr val="FF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6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36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28" name="Picture 4" descr="https://2.bp.blogspot.com/-ZC5B63YgnYA/VpjCdKdYbTI/AAAAAAAA3Ao/rXfZiFLisc8/s800/group_stu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571" y="3943196"/>
            <a:ext cx="3756668" cy="34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四角形 2851">
            <a:extLst>
              <a:ext uri="{FF2B5EF4-FFF2-40B4-BE49-F238E27FC236}">
                <a16:creationId xmlns:a16="http://schemas.microsoft.com/office/drawing/2014/main" id="{5894B049-F851-4B10-A0C5-99CC2448EBEB}"/>
              </a:ext>
            </a:extLst>
          </p:cNvPr>
          <p:cNvSpPr txBox="1">
            <a:spLocks/>
          </p:cNvSpPr>
          <p:nvPr/>
        </p:nvSpPr>
        <p:spPr>
          <a:xfrm>
            <a:off x="1562100" y="1296107"/>
            <a:ext cx="8412592" cy="412169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③生活适应能力</a:t>
            </a:r>
            <a:endParaRPr lang="en-US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・遵守时间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令人愉悦的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问候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得体的装扮和措辞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 遵守规则</a:t>
            </a:r>
          </a:p>
        </p:txBody>
      </p:sp>
    </p:spTree>
    <p:extLst>
      <p:ext uri="{BB962C8B-B14F-4D97-AF65-F5344CB8AC3E}">
        <p14:creationId xmlns:p14="http://schemas.microsoft.com/office/powerpoint/2010/main" val="1619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10450" y="1342190"/>
            <a:ext cx="9068653" cy="5671653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37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500" y="422591"/>
            <a:ext cx="8489018" cy="706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409433" y="591579"/>
            <a:ext cx="715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  <a:r>
              <a:rPr kumimoji="1" lang="ja-JP" altLang="en-US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为了自己的未来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517" y="293106"/>
            <a:ext cx="1307874" cy="844276"/>
          </a:xfrm>
          <a:prstGeom prst="rect">
            <a:avLst/>
          </a:prstGeom>
        </p:spPr>
      </p:pic>
      <p:pic>
        <p:nvPicPr>
          <p:cNvPr id="17" name="Picture 2" descr="勉強している動物のイラスト（ライオン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4508465"/>
            <a:ext cx="2059607" cy="249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B7A63503-16DD-41AD-B7B9-F448545B1854}"/>
              </a:ext>
            </a:extLst>
          </p:cNvPr>
          <p:cNvSpPr/>
          <p:nvPr/>
        </p:nvSpPr>
        <p:spPr>
          <a:xfrm>
            <a:off x="1394036" y="5740400"/>
            <a:ext cx="6127633" cy="1045543"/>
          </a:xfrm>
          <a:prstGeom prst="wedgeRoundRectCallout">
            <a:avLst>
              <a:gd name="adj1" fmla="val 55515"/>
              <a:gd name="adj2" fmla="val -89079"/>
              <a:gd name="adj3" fmla="val 16667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DB10A0-70B8-48E3-96C9-573584B6B900}"/>
              </a:ext>
            </a:extLst>
          </p:cNvPr>
          <p:cNvSpPr txBox="1"/>
          <p:nvPr/>
        </p:nvSpPr>
        <p:spPr>
          <a:xfrm>
            <a:off x="2597412" y="6044737"/>
            <a:ext cx="594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因为很重要再重复讲一次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四角形 2851">
            <a:extLst>
              <a:ext uri="{FF2B5EF4-FFF2-40B4-BE49-F238E27FC236}">
                <a16:creationId xmlns:a16="http://schemas.microsoft.com/office/drawing/2014/main" id="{F9182457-0755-438C-A726-62FE98BE3A4B}"/>
              </a:ext>
            </a:extLst>
          </p:cNvPr>
          <p:cNvSpPr txBox="1">
            <a:spLocks/>
          </p:cNvSpPr>
          <p:nvPr/>
        </p:nvSpPr>
        <p:spPr>
          <a:xfrm>
            <a:off x="1394035" y="1358513"/>
            <a:ext cx="8482481" cy="4906714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5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FF006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◆　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该学习时认真学！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solidFill>
                  <a:srgbClr val="FF006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◆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　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好好地向学校老师咨询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solidFill>
                  <a:srgbClr val="FF0066"/>
                </a:solidFill>
                <a:latin typeface="游ゴシック" panose="020B0400000000000000" pitchFamily="50" charset="-128"/>
              </a:rPr>
              <a:t>◆</a:t>
            </a:r>
            <a:r>
              <a:rPr lang="ja-JP" altLang="en-US" sz="2800" b="1" dirty="0">
                <a:latin typeface="游ゴシック" panose="020B0400000000000000" pitchFamily="50" charset="-128"/>
              </a:rPr>
              <a:t>　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决定选择升学就业时与家人商议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solidFill>
                  <a:srgbClr val="FF0066"/>
                </a:solidFill>
                <a:latin typeface="游ゴシック" panose="020B0400000000000000" pitchFamily="50" charset="-128"/>
              </a:rPr>
              <a:t>◆</a:t>
            </a:r>
            <a:r>
              <a:rPr lang="ja-JP" altLang="en-US" sz="2800" b="1" dirty="0">
                <a:latin typeface="游ゴシック" panose="020B0400000000000000" pitchFamily="50" charset="-128"/>
              </a:rPr>
              <a:t>　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参观学校（体验入学）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500"/>
              </a:lnSpc>
              <a:spcBef>
                <a:spcPts val="0"/>
              </a:spcBef>
              <a:buNone/>
            </a:pPr>
            <a:r>
              <a:rPr lang="ja-JP" altLang="en-US" sz="2800" b="1" dirty="0">
                <a:solidFill>
                  <a:srgbClr val="FF0066"/>
                </a:solidFill>
                <a:latin typeface="游ゴシック" panose="020B0400000000000000" pitchFamily="50" charset="-128"/>
              </a:rPr>
              <a:t>◆</a:t>
            </a:r>
            <a:r>
              <a:rPr lang="ja-JP" altLang="en-US" sz="2800" b="1" dirty="0">
                <a:latin typeface="游ゴシック" panose="020B0400000000000000" pitchFamily="50" charset="-128"/>
              </a:rPr>
              <a:t>　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不放弃！</a:t>
            </a:r>
          </a:p>
        </p:txBody>
      </p:sp>
    </p:spTree>
    <p:extLst>
      <p:ext uri="{BB962C8B-B14F-4D97-AF65-F5344CB8AC3E}">
        <p14:creationId xmlns:p14="http://schemas.microsoft.com/office/powerpoint/2010/main" val="687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76237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38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160"/>
          <p:cNvSpPr txBox="1">
            <a:spLocks/>
          </p:cNvSpPr>
          <p:nvPr/>
        </p:nvSpPr>
        <p:spPr>
          <a:xfrm>
            <a:off x="1276350" y="1422588"/>
            <a:ext cx="8610600" cy="3854262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支持你的梦想</a:t>
            </a:r>
            <a:r>
              <a:rPr lang="ja-JP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  <a:endParaRPr lang="en-US" altLang="ja-JP" sz="5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带着微笑前行吧</a:t>
            </a:r>
            <a:r>
              <a:rPr lang="ja-JP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！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F097BF71-1E01-47C3-B269-E62122FC1415}"/>
              </a:ext>
            </a:extLst>
          </p:cNvPr>
          <p:cNvSpPr/>
          <p:nvPr/>
        </p:nvSpPr>
        <p:spPr>
          <a:xfrm>
            <a:off x="2560483" y="5001142"/>
            <a:ext cx="4272772" cy="1282262"/>
          </a:xfrm>
          <a:prstGeom prst="wedgeEllipseCallout">
            <a:avLst>
              <a:gd name="adj1" fmla="val 63627"/>
              <a:gd name="adj2" fmla="val 28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287714-5594-4E7D-9862-0195D5A0D144}"/>
              </a:ext>
            </a:extLst>
          </p:cNvPr>
          <p:cNvSpPr txBox="1"/>
          <p:nvPr/>
        </p:nvSpPr>
        <p:spPr>
          <a:xfrm>
            <a:off x="4275684" y="527685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加油！</a:t>
            </a:r>
            <a:endParaRPr kumimoji="1" lang="ja-JP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4126796-6142-4A45-A1EC-BFAF4CA6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65" y="3476633"/>
            <a:ext cx="2434388" cy="22317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B1EC36-7DB6-4118-9339-AF887328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893" y="4205935"/>
            <a:ext cx="2241081" cy="27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70221" y="1502489"/>
            <a:ext cx="8301482" cy="568511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845C3E-E24A-7D51-FBBD-C308764C66B7}"/>
              </a:ext>
            </a:extLst>
          </p:cNvPr>
          <p:cNvSpPr/>
          <p:nvPr/>
        </p:nvSpPr>
        <p:spPr>
          <a:xfrm>
            <a:off x="1634490" y="4110978"/>
            <a:ext cx="3060000" cy="79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E5C8AC-B8B9-1322-9245-4DA7DDCB9BAB}"/>
              </a:ext>
            </a:extLst>
          </p:cNvPr>
          <p:cNvSpPr/>
          <p:nvPr/>
        </p:nvSpPr>
        <p:spPr>
          <a:xfrm>
            <a:off x="1634490" y="1632168"/>
            <a:ext cx="3060000" cy="79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339" y="522514"/>
            <a:ext cx="8301482" cy="7430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542949" y="705393"/>
            <a:ext cx="680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２．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中学毕业后有何打算？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539" y="6233518"/>
            <a:ext cx="1172523" cy="756902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A99E4D-9E7E-4834-B779-C7023FCA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906" y="67258"/>
            <a:ext cx="1819905" cy="14352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F10EDE0-F8A9-42BB-8540-038FC890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874" y="2400205"/>
            <a:ext cx="2425232" cy="16218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CCC9A5-8532-43CE-A1AA-9FE33A1F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975" y="5046525"/>
            <a:ext cx="851537" cy="8078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74AE2-9FF7-4455-813A-DAB1C270D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56" y="4990867"/>
            <a:ext cx="1816084" cy="11325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B66F06-051C-4508-81F9-C1E62032DEFF}"/>
              </a:ext>
            </a:extLst>
          </p:cNvPr>
          <p:cNvSpPr txBox="1"/>
          <p:nvPr/>
        </p:nvSpPr>
        <p:spPr>
          <a:xfrm>
            <a:off x="1729064" y="1812847"/>
            <a:ext cx="329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① 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就业</a:t>
            </a:r>
            <a:endParaRPr kumimoji="1" lang="ja-JP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A22F91-ED07-4E0F-A810-A797F4553004}"/>
              </a:ext>
            </a:extLst>
          </p:cNvPr>
          <p:cNvSpPr txBox="1"/>
          <p:nvPr/>
        </p:nvSpPr>
        <p:spPr>
          <a:xfrm>
            <a:off x="1729064" y="4308229"/>
            <a:ext cx="328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② </a:t>
            </a:r>
            <a:r>
              <a:rPr kumimoji="1" lang="zh-CN" altLang="en-US" sz="3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升学</a:t>
            </a:r>
            <a:endParaRPr kumimoji="1" lang="ja-JP" altLang="en-US" sz="3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CE2287-2AA7-4596-B760-4F457D573560}"/>
              </a:ext>
            </a:extLst>
          </p:cNvPr>
          <p:cNvSpPr txBox="1"/>
          <p:nvPr/>
        </p:nvSpPr>
        <p:spPr>
          <a:xfrm>
            <a:off x="4905129" y="2293770"/>
            <a:ext cx="4426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参加就业活动，找工作。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8724EC-75C2-4165-80A8-B01F14355DBF}"/>
              </a:ext>
            </a:extLst>
          </p:cNvPr>
          <p:cNvSpPr txBox="1"/>
          <p:nvPr/>
        </p:nvSpPr>
        <p:spPr>
          <a:xfrm>
            <a:off x="4905129" y="2905567"/>
            <a:ext cx="4604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需要参加笔试和面试等考试。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93FD88C-81C5-4B80-8F07-8E6AC02AA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780" y="5825538"/>
            <a:ext cx="1539201" cy="134448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677607-B3A7-46C7-BDEE-9DF54524B9A9}"/>
              </a:ext>
            </a:extLst>
          </p:cNvPr>
          <p:cNvSpPr txBox="1"/>
          <p:nvPr/>
        </p:nvSpPr>
        <p:spPr>
          <a:xfrm>
            <a:off x="4819229" y="4231877"/>
            <a:ext cx="483484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lnSpc>
                <a:spcPts val="4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升入高中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高等学校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或专修学校学习</a:t>
            </a:r>
            <a:r>
              <a:rPr kumimoji="1" lang="ja-JP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en-US" altLang="ja-JP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8288" indent="-268288">
              <a:lnSpc>
                <a:spcPts val="4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也有边工作边去学校学习的人。</a:t>
            </a:r>
            <a:endParaRPr kumimoji="1" lang="en-US" altLang="ja-JP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8288" indent="-268288">
              <a:lnSpc>
                <a:spcPts val="4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也有线上授课的学校</a:t>
            </a:r>
            <a:r>
              <a:rPr kumimoji="1" lang="ja-JP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68288" indent="-268288">
              <a:lnSpc>
                <a:spcPts val="4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需要参加笔试及面试等考试。</a:t>
            </a:r>
            <a:endParaRPr kumimoji="1" lang="ja-JP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0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39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301482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890953"/>
            <a:ext cx="715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补充信息</a:t>
            </a:r>
            <a:r>
              <a:rPr kumimoji="1" lang="ja-JP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❶　　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县立晚间中学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03" y="759869"/>
            <a:ext cx="1013587" cy="654304"/>
          </a:xfrm>
          <a:prstGeom prst="rect">
            <a:avLst/>
          </a:prstGeom>
        </p:spPr>
      </p:pic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419157" y="1531745"/>
            <a:ext cx="8705935" cy="2766764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约在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点至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点之间上课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271463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一天有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堂课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堂课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40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分）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271463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・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毕业需要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271463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（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可缩短或延长最长</a:t>
            </a:r>
            <a:r>
              <a:rPr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年）</a:t>
            </a: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D12A130-CD45-4D4E-93B7-DD33F41B6B3A}"/>
              </a:ext>
            </a:extLst>
          </p:cNvPr>
          <p:cNvSpPr/>
          <p:nvPr/>
        </p:nvSpPr>
        <p:spPr>
          <a:xfrm>
            <a:off x="1056440" y="4266636"/>
            <a:ext cx="3545189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示例</a:t>
            </a:r>
            <a:r>
              <a:rPr kumimoji="1" lang="ja-JP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县立晚间中学的一天</a:t>
            </a:r>
            <a:endParaRPr kumimoji="1" lang="ja-JP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0ECDC5-1DD9-4471-82AF-6FE74BFC2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701" y="4830933"/>
            <a:ext cx="1044000" cy="1044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0D2B6C0-D914-4155-A6EF-9A0B348B9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341" y="4765049"/>
            <a:ext cx="1044000" cy="1044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20282A4-405D-4DC7-9841-B1A5A23CA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83" y="4733753"/>
            <a:ext cx="1057048" cy="105704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F1C1472-4A26-47D8-AAC7-51BA4588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18" y="5386683"/>
            <a:ext cx="1662557" cy="15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3323264-48A6-4862-878E-70152BAD0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302" y="5262277"/>
            <a:ext cx="1874949" cy="176010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81185A5-ECF6-4754-97FC-7C9154DEF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728" y="5382917"/>
            <a:ext cx="1503790" cy="15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964461" y="324165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40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440628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910409"/>
            <a:ext cx="863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补充信息</a:t>
            </a:r>
            <a:r>
              <a:rPr kumimoji="1" lang="ja-JP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❷　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国际文凭大学预科项目</a:t>
            </a:r>
            <a:endParaRPr kumimoji="1" lang="ja-JP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448628" y="1736746"/>
            <a:ext cx="8276360" cy="2433800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是一项国际文凭组织提供的国际教育项目。结束课程并通过考试后，即可取得国际文凭。国际文凭是由国际认可的大学入学资格。可取得日本高中文凭的授权校较少</a:t>
            </a:r>
            <a:r>
              <a:rPr lang="ja-JP" altLang="en-US" sz="28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1FD29F8-7045-4DFC-36C2-A7CAD2E47835}"/>
              </a:ext>
            </a:extLst>
          </p:cNvPr>
          <p:cNvSpPr/>
          <p:nvPr/>
        </p:nvSpPr>
        <p:spPr>
          <a:xfrm>
            <a:off x="1789889" y="4591131"/>
            <a:ext cx="6605081" cy="21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四角形 2845">
            <a:extLst>
              <a:ext uri="{FF2B5EF4-FFF2-40B4-BE49-F238E27FC236}">
                <a16:creationId xmlns:a16="http://schemas.microsoft.com/office/drawing/2014/main" id="{570D96B4-C59F-4967-A575-0E27C3FFA067}"/>
              </a:ext>
            </a:extLst>
          </p:cNvPr>
          <p:cNvSpPr txBox="1">
            <a:spLocks/>
          </p:cNvSpPr>
          <p:nvPr/>
        </p:nvSpPr>
        <p:spPr>
          <a:xfrm>
            <a:off x="1369523" y="4655740"/>
            <a:ext cx="8276360" cy="22068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en-US" altLang="ja-JP" sz="20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ja-JP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基本上使用英语授课</a:t>
            </a:r>
            <a:r>
              <a:rPr lang="ja-JP" altLang="en-US"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　・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月份开学的学校</a:t>
            </a:r>
            <a:r>
              <a:rPr lang="ja-JP" altLang="en-US"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　・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有必修和选修科目</a:t>
            </a:r>
            <a:r>
              <a:rPr lang="ja-JP" altLang="en-US"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4111F3-27CC-461D-B3B0-A62C150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47" y="4275526"/>
            <a:ext cx="2056305" cy="28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515487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41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207726" y="1968368"/>
            <a:ext cx="8276360" cy="5259122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＜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可取得高中文凭</a:t>
            </a: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＞</a:t>
            </a:r>
            <a:endParaRPr lang="en-US" altLang="ja-JP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国际高中</a:t>
            </a:r>
            <a:endParaRPr lang="en-US" altLang="zh-CN" sz="3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名古屋国际高中</a:t>
            </a:r>
            <a:endParaRPr lang="en-US" altLang="zh-CN" sz="3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ts val="6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＜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国际学校</a:t>
            </a: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＞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ja-JP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江西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国际学校</a:t>
            </a:r>
            <a:endParaRPr lang="en-US" altLang="ja-JP" sz="1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3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・名古屋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国际学校</a:t>
            </a:r>
            <a:endParaRPr lang="ja-JP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F407D1-F3B4-4CD7-B89A-D45E9AFC132F}"/>
              </a:ext>
            </a:extLst>
          </p:cNvPr>
          <p:cNvSpPr txBox="1"/>
          <p:nvPr/>
        </p:nvSpPr>
        <p:spPr>
          <a:xfrm>
            <a:off x="1295573" y="501925"/>
            <a:ext cx="85133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爱知县内的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国际文凭大学预科项目</a:t>
            </a:r>
            <a:r>
              <a:rPr kumimoji="1" lang="ja-JP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授权校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67801C-DFAC-45A4-B044-09AC25138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586" y="1753434"/>
            <a:ext cx="8124497" cy="6727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B2F5BF-5222-4075-B820-2AE2953FB904}"/>
              </a:ext>
            </a:extLst>
          </p:cNvPr>
          <p:cNvSpPr txBox="1"/>
          <p:nvPr/>
        </p:nvSpPr>
        <p:spPr>
          <a:xfrm>
            <a:off x="3295282" y="2904955"/>
            <a:ext cx="340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https://ic.nucba.ac.jp/jp/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C413DF-6F09-45DC-8D0E-C96D574AB9DF}"/>
              </a:ext>
            </a:extLst>
          </p:cNvPr>
          <p:cNvSpPr txBox="1"/>
          <p:nvPr/>
        </p:nvSpPr>
        <p:spPr>
          <a:xfrm>
            <a:off x="4592570" y="3549755"/>
            <a:ext cx="461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https://www.nihs.ed.jp/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6258E1-D343-4573-B972-4F4424968C6A}"/>
              </a:ext>
            </a:extLst>
          </p:cNvPr>
          <p:cNvSpPr txBox="1"/>
          <p:nvPr/>
        </p:nvSpPr>
        <p:spPr>
          <a:xfrm>
            <a:off x="1611750" y="5562504"/>
            <a:ext cx="3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</a:t>
            </a:r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enishi</a:t>
            </a:r>
            <a:r>
              <a:rPr kumimoji="1" lang="en-US" altLang="ja-JP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.ac.jp/JP/</a:t>
            </a:r>
            <a:endParaRPr kumimoji="1" lang="ja-JP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2F497D-54D8-4F35-B167-CCE83AAAD28D}"/>
              </a:ext>
            </a:extLst>
          </p:cNvPr>
          <p:cNvSpPr txBox="1"/>
          <p:nvPr/>
        </p:nvSpPr>
        <p:spPr>
          <a:xfrm>
            <a:off x="1611750" y="6685178"/>
            <a:ext cx="582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https://www.nis.ac.jp/japanese/welcome</a:t>
            </a:r>
            <a:endParaRPr kumimoji="1" lang="ja-JP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D514DF-02B5-4627-AF92-DB42FDB4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01" y="2374287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F3EB015-0474-47D6-A554-1CAE982AD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534" y="2995496"/>
            <a:ext cx="900000" cy="90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773A50-807D-4AB9-854A-C691C784E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608" y="5053796"/>
            <a:ext cx="900000" cy="90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C9C04E2-F5F0-42A8-8DDF-C526B5DF2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401" y="611042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3">
            <a:extLst>
              <a:ext uri="{FF2B5EF4-FFF2-40B4-BE49-F238E27FC236}">
                <a16:creationId xmlns:a16="http://schemas.microsoft.com/office/drawing/2014/main" id="{1DD8D135-CC63-D03F-477C-AC0242BF1507}"/>
              </a:ext>
            </a:extLst>
          </p:cNvPr>
          <p:cNvSpPr/>
          <p:nvPr/>
        </p:nvSpPr>
        <p:spPr>
          <a:xfrm>
            <a:off x="796964" y="271499"/>
            <a:ext cx="9532580" cy="2376000"/>
          </a:xfrm>
          <a:custGeom>
            <a:avLst/>
            <a:gdLst>
              <a:gd name="connsiteX0" fmla="*/ 0 w 9532580"/>
              <a:gd name="connsiteY0" fmla="*/ 0 h 2376000"/>
              <a:gd name="connsiteX1" fmla="*/ 595786 w 9532580"/>
              <a:gd name="connsiteY1" fmla="*/ 0 h 2376000"/>
              <a:gd name="connsiteX2" fmla="*/ 1191573 w 9532580"/>
              <a:gd name="connsiteY2" fmla="*/ 0 h 2376000"/>
              <a:gd name="connsiteX3" fmla="*/ 1501381 w 9532580"/>
              <a:gd name="connsiteY3" fmla="*/ 0 h 2376000"/>
              <a:gd name="connsiteX4" fmla="*/ 2097168 w 9532580"/>
              <a:gd name="connsiteY4" fmla="*/ 0 h 2376000"/>
              <a:gd name="connsiteX5" fmla="*/ 2883605 w 9532580"/>
              <a:gd name="connsiteY5" fmla="*/ 0 h 2376000"/>
              <a:gd name="connsiteX6" fmla="*/ 3384066 w 9532580"/>
              <a:gd name="connsiteY6" fmla="*/ 0 h 2376000"/>
              <a:gd name="connsiteX7" fmla="*/ 3884526 w 9532580"/>
              <a:gd name="connsiteY7" fmla="*/ 0 h 2376000"/>
              <a:gd name="connsiteX8" fmla="*/ 4480313 w 9532580"/>
              <a:gd name="connsiteY8" fmla="*/ 0 h 2376000"/>
              <a:gd name="connsiteX9" fmla="*/ 5171425 w 9532580"/>
              <a:gd name="connsiteY9" fmla="*/ 0 h 2376000"/>
              <a:gd name="connsiteX10" fmla="*/ 5862537 w 9532580"/>
              <a:gd name="connsiteY10" fmla="*/ 0 h 2376000"/>
              <a:gd name="connsiteX11" fmla="*/ 6553649 w 9532580"/>
              <a:gd name="connsiteY11" fmla="*/ 0 h 2376000"/>
              <a:gd name="connsiteX12" fmla="*/ 7340087 w 9532580"/>
              <a:gd name="connsiteY12" fmla="*/ 0 h 2376000"/>
              <a:gd name="connsiteX13" fmla="*/ 7935873 w 9532580"/>
              <a:gd name="connsiteY13" fmla="*/ 0 h 2376000"/>
              <a:gd name="connsiteX14" fmla="*/ 8626985 w 9532580"/>
              <a:gd name="connsiteY14" fmla="*/ 0 h 2376000"/>
              <a:gd name="connsiteX15" fmla="*/ 9532580 w 9532580"/>
              <a:gd name="connsiteY15" fmla="*/ 0 h 2376000"/>
              <a:gd name="connsiteX16" fmla="*/ 9532580 w 9532580"/>
              <a:gd name="connsiteY16" fmla="*/ 594000 h 2376000"/>
              <a:gd name="connsiteX17" fmla="*/ 9532580 w 9532580"/>
              <a:gd name="connsiteY17" fmla="*/ 1211760 h 2376000"/>
              <a:gd name="connsiteX18" fmla="*/ 9532580 w 9532580"/>
              <a:gd name="connsiteY18" fmla="*/ 1853280 h 2376000"/>
              <a:gd name="connsiteX19" fmla="*/ 9532580 w 9532580"/>
              <a:gd name="connsiteY19" fmla="*/ 2376000 h 2376000"/>
              <a:gd name="connsiteX20" fmla="*/ 9127445 w 9532580"/>
              <a:gd name="connsiteY20" fmla="*/ 2376000 h 2376000"/>
              <a:gd name="connsiteX21" fmla="*/ 8626985 w 9532580"/>
              <a:gd name="connsiteY21" fmla="*/ 2376000 h 2376000"/>
              <a:gd name="connsiteX22" fmla="*/ 7935873 w 9532580"/>
              <a:gd name="connsiteY22" fmla="*/ 2376000 h 2376000"/>
              <a:gd name="connsiteX23" fmla="*/ 7340087 w 9532580"/>
              <a:gd name="connsiteY23" fmla="*/ 2376000 h 2376000"/>
              <a:gd name="connsiteX24" fmla="*/ 7030278 w 9532580"/>
              <a:gd name="connsiteY24" fmla="*/ 2376000 h 2376000"/>
              <a:gd name="connsiteX25" fmla="*/ 6529817 w 9532580"/>
              <a:gd name="connsiteY25" fmla="*/ 2376000 h 2376000"/>
              <a:gd name="connsiteX26" fmla="*/ 5838705 w 9532580"/>
              <a:gd name="connsiteY26" fmla="*/ 2376000 h 2376000"/>
              <a:gd name="connsiteX27" fmla="*/ 5433571 w 9532580"/>
              <a:gd name="connsiteY27" fmla="*/ 2376000 h 2376000"/>
              <a:gd name="connsiteX28" fmla="*/ 4647133 w 9532580"/>
              <a:gd name="connsiteY28" fmla="*/ 2376000 h 2376000"/>
              <a:gd name="connsiteX29" fmla="*/ 3860695 w 9532580"/>
              <a:gd name="connsiteY29" fmla="*/ 2376000 h 2376000"/>
              <a:gd name="connsiteX30" fmla="*/ 3264909 w 9532580"/>
              <a:gd name="connsiteY30" fmla="*/ 2376000 h 2376000"/>
              <a:gd name="connsiteX31" fmla="*/ 2478471 w 9532580"/>
              <a:gd name="connsiteY31" fmla="*/ 2376000 h 2376000"/>
              <a:gd name="connsiteX32" fmla="*/ 1882685 w 9532580"/>
              <a:gd name="connsiteY32" fmla="*/ 2376000 h 2376000"/>
              <a:gd name="connsiteX33" fmla="*/ 1191573 w 9532580"/>
              <a:gd name="connsiteY33" fmla="*/ 2376000 h 2376000"/>
              <a:gd name="connsiteX34" fmla="*/ 881764 w 9532580"/>
              <a:gd name="connsiteY34" fmla="*/ 2376000 h 2376000"/>
              <a:gd name="connsiteX35" fmla="*/ 0 w 9532580"/>
              <a:gd name="connsiteY35" fmla="*/ 2376000 h 2376000"/>
              <a:gd name="connsiteX36" fmla="*/ 0 w 9532580"/>
              <a:gd name="connsiteY36" fmla="*/ 1805760 h 2376000"/>
              <a:gd name="connsiteX37" fmla="*/ 0 w 9532580"/>
              <a:gd name="connsiteY37" fmla="*/ 1235520 h 2376000"/>
              <a:gd name="connsiteX38" fmla="*/ 0 w 9532580"/>
              <a:gd name="connsiteY38" fmla="*/ 689040 h 2376000"/>
              <a:gd name="connsiteX39" fmla="*/ 0 w 9532580"/>
              <a:gd name="connsiteY39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32580" h="2376000" fill="none" extrusionOk="0">
                <a:moveTo>
                  <a:pt x="0" y="0"/>
                </a:moveTo>
                <a:cubicBezTo>
                  <a:pt x="265140" y="-19601"/>
                  <a:pt x="300879" y="71213"/>
                  <a:pt x="595786" y="0"/>
                </a:cubicBezTo>
                <a:cubicBezTo>
                  <a:pt x="890693" y="-71213"/>
                  <a:pt x="1065884" y="21813"/>
                  <a:pt x="1191573" y="0"/>
                </a:cubicBezTo>
                <a:cubicBezTo>
                  <a:pt x="1317262" y="-21813"/>
                  <a:pt x="1377180" y="35099"/>
                  <a:pt x="1501381" y="0"/>
                </a:cubicBezTo>
                <a:cubicBezTo>
                  <a:pt x="1625582" y="-35099"/>
                  <a:pt x="1819237" y="49527"/>
                  <a:pt x="2097168" y="0"/>
                </a:cubicBezTo>
                <a:cubicBezTo>
                  <a:pt x="2375099" y="-49527"/>
                  <a:pt x="2536568" y="8095"/>
                  <a:pt x="2883605" y="0"/>
                </a:cubicBezTo>
                <a:cubicBezTo>
                  <a:pt x="3230642" y="-8095"/>
                  <a:pt x="3137510" y="36391"/>
                  <a:pt x="3384066" y="0"/>
                </a:cubicBezTo>
                <a:cubicBezTo>
                  <a:pt x="3630622" y="-36391"/>
                  <a:pt x="3764578" y="9286"/>
                  <a:pt x="3884526" y="0"/>
                </a:cubicBezTo>
                <a:cubicBezTo>
                  <a:pt x="4004474" y="-9286"/>
                  <a:pt x="4261902" y="45677"/>
                  <a:pt x="4480313" y="0"/>
                </a:cubicBezTo>
                <a:cubicBezTo>
                  <a:pt x="4698724" y="-45677"/>
                  <a:pt x="4919728" y="25065"/>
                  <a:pt x="5171425" y="0"/>
                </a:cubicBezTo>
                <a:cubicBezTo>
                  <a:pt x="5423122" y="-25065"/>
                  <a:pt x="5647226" y="31015"/>
                  <a:pt x="5862537" y="0"/>
                </a:cubicBezTo>
                <a:cubicBezTo>
                  <a:pt x="6077848" y="-31015"/>
                  <a:pt x="6332534" y="2349"/>
                  <a:pt x="6553649" y="0"/>
                </a:cubicBezTo>
                <a:cubicBezTo>
                  <a:pt x="6774764" y="-2349"/>
                  <a:pt x="6973363" y="27559"/>
                  <a:pt x="7340087" y="0"/>
                </a:cubicBezTo>
                <a:cubicBezTo>
                  <a:pt x="7706811" y="-27559"/>
                  <a:pt x="7792150" y="20924"/>
                  <a:pt x="7935873" y="0"/>
                </a:cubicBezTo>
                <a:cubicBezTo>
                  <a:pt x="8079596" y="-20924"/>
                  <a:pt x="8442675" y="50241"/>
                  <a:pt x="8626985" y="0"/>
                </a:cubicBezTo>
                <a:cubicBezTo>
                  <a:pt x="8811295" y="-50241"/>
                  <a:pt x="9234329" y="13866"/>
                  <a:pt x="9532580" y="0"/>
                </a:cubicBezTo>
                <a:cubicBezTo>
                  <a:pt x="9561465" y="181016"/>
                  <a:pt x="9513590" y="366854"/>
                  <a:pt x="9532580" y="594000"/>
                </a:cubicBezTo>
                <a:cubicBezTo>
                  <a:pt x="9551570" y="821146"/>
                  <a:pt x="9468191" y="1060005"/>
                  <a:pt x="9532580" y="1211760"/>
                </a:cubicBezTo>
                <a:cubicBezTo>
                  <a:pt x="9596969" y="1363515"/>
                  <a:pt x="9477031" y="1590896"/>
                  <a:pt x="9532580" y="1853280"/>
                </a:cubicBezTo>
                <a:cubicBezTo>
                  <a:pt x="9588129" y="2115664"/>
                  <a:pt x="9492451" y="2241801"/>
                  <a:pt x="9532580" y="2376000"/>
                </a:cubicBezTo>
                <a:cubicBezTo>
                  <a:pt x="9394569" y="2397759"/>
                  <a:pt x="9310364" y="2346183"/>
                  <a:pt x="9127445" y="2376000"/>
                </a:cubicBezTo>
                <a:cubicBezTo>
                  <a:pt x="8944526" y="2405817"/>
                  <a:pt x="8815069" y="2369209"/>
                  <a:pt x="8626985" y="2376000"/>
                </a:cubicBezTo>
                <a:cubicBezTo>
                  <a:pt x="8438901" y="2382791"/>
                  <a:pt x="8256564" y="2325359"/>
                  <a:pt x="7935873" y="2376000"/>
                </a:cubicBezTo>
                <a:cubicBezTo>
                  <a:pt x="7615182" y="2426641"/>
                  <a:pt x="7503587" y="2331314"/>
                  <a:pt x="7340087" y="2376000"/>
                </a:cubicBezTo>
                <a:cubicBezTo>
                  <a:pt x="7176587" y="2420686"/>
                  <a:pt x="7108891" y="2365995"/>
                  <a:pt x="7030278" y="2376000"/>
                </a:cubicBezTo>
                <a:cubicBezTo>
                  <a:pt x="6951665" y="2386005"/>
                  <a:pt x="6748925" y="2324309"/>
                  <a:pt x="6529817" y="2376000"/>
                </a:cubicBezTo>
                <a:cubicBezTo>
                  <a:pt x="6310709" y="2427691"/>
                  <a:pt x="6165249" y="2365448"/>
                  <a:pt x="5838705" y="2376000"/>
                </a:cubicBezTo>
                <a:cubicBezTo>
                  <a:pt x="5512161" y="2386552"/>
                  <a:pt x="5514986" y="2369159"/>
                  <a:pt x="5433571" y="2376000"/>
                </a:cubicBezTo>
                <a:cubicBezTo>
                  <a:pt x="5352156" y="2382841"/>
                  <a:pt x="4900938" y="2368264"/>
                  <a:pt x="4647133" y="2376000"/>
                </a:cubicBezTo>
                <a:cubicBezTo>
                  <a:pt x="4393328" y="2383736"/>
                  <a:pt x="4107711" y="2323451"/>
                  <a:pt x="3860695" y="2376000"/>
                </a:cubicBezTo>
                <a:cubicBezTo>
                  <a:pt x="3613679" y="2428549"/>
                  <a:pt x="3501627" y="2335310"/>
                  <a:pt x="3264909" y="2376000"/>
                </a:cubicBezTo>
                <a:cubicBezTo>
                  <a:pt x="3028191" y="2416690"/>
                  <a:pt x="2800027" y="2326937"/>
                  <a:pt x="2478471" y="2376000"/>
                </a:cubicBezTo>
                <a:cubicBezTo>
                  <a:pt x="2156915" y="2425063"/>
                  <a:pt x="2168515" y="2351671"/>
                  <a:pt x="1882685" y="2376000"/>
                </a:cubicBezTo>
                <a:cubicBezTo>
                  <a:pt x="1596855" y="2400329"/>
                  <a:pt x="1519369" y="2354478"/>
                  <a:pt x="1191573" y="2376000"/>
                </a:cubicBezTo>
                <a:cubicBezTo>
                  <a:pt x="863777" y="2397522"/>
                  <a:pt x="997305" y="2373659"/>
                  <a:pt x="881764" y="2376000"/>
                </a:cubicBezTo>
                <a:cubicBezTo>
                  <a:pt x="766223" y="2378341"/>
                  <a:pt x="258117" y="2297645"/>
                  <a:pt x="0" y="2376000"/>
                </a:cubicBezTo>
                <a:cubicBezTo>
                  <a:pt x="-65706" y="2098391"/>
                  <a:pt x="59431" y="2079034"/>
                  <a:pt x="0" y="1805760"/>
                </a:cubicBezTo>
                <a:cubicBezTo>
                  <a:pt x="-59431" y="1532486"/>
                  <a:pt x="66788" y="1355601"/>
                  <a:pt x="0" y="1235520"/>
                </a:cubicBezTo>
                <a:cubicBezTo>
                  <a:pt x="-66788" y="1115439"/>
                  <a:pt x="35637" y="825366"/>
                  <a:pt x="0" y="689040"/>
                </a:cubicBezTo>
                <a:cubicBezTo>
                  <a:pt x="-35637" y="552714"/>
                  <a:pt x="80985" y="338027"/>
                  <a:pt x="0" y="0"/>
                </a:cubicBezTo>
                <a:close/>
              </a:path>
              <a:path w="9532580" h="2376000" stroke="0" extrusionOk="0">
                <a:moveTo>
                  <a:pt x="0" y="0"/>
                </a:moveTo>
                <a:cubicBezTo>
                  <a:pt x="193647" y="-50168"/>
                  <a:pt x="398100" y="2241"/>
                  <a:pt x="500460" y="0"/>
                </a:cubicBezTo>
                <a:cubicBezTo>
                  <a:pt x="602820" y="-2241"/>
                  <a:pt x="723767" y="7060"/>
                  <a:pt x="810269" y="0"/>
                </a:cubicBezTo>
                <a:cubicBezTo>
                  <a:pt x="896771" y="-7060"/>
                  <a:pt x="1425409" y="1948"/>
                  <a:pt x="1596707" y="0"/>
                </a:cubicBezTo>
                <a:cubicBezTo>
                  <a:pt x="1768005" y="-1948"/>
                  <a:pt x="1897952" y="60021"/>
                  <a:pt x="2097168" y="0"/>
                </a:cubicBezTo>
                <a:cubicBezTo>
                  <a:pt x="2296384" y="-60021"/>
                  <a:pt x="2479440" y="41072"/>
                  <a:pt x="2597628" y="0"/>
                </a:cubicBezTo>
                <a:cubicBezTo>
                  <a:pt x="2715816" y="-41072"/>
                  <a:pt x="2991566" y="24007"/>
                  <a:pt x="3384066" y="0"/>
                </a:cubicBezTo>
                <a:cubicBezTo>
                  <a:pt x="3776566" y="-24007"/>
                  <a:pt x="3673882" y="30262"/>
                  <a:pt x="3789201" y="0"/>
                </a:cubicBezTo>
                <a:cubicBezTo>
                  <a:pt x="3904520" y="-30262"/>
                  <a:pt x="4305671" y="1117"/>
                  <a:pt x="4575638" y="0"/>
                </a:cubicBezTo>
                <a:cubicBezTo>
                  <a:pt x="4845605" y="-1117"/>
                  <a:pt x="5191272" y="12000"/>
                  <a:pt x="5362076" y="0"/>
                </a:cubicBezTo>
                <a:cubicBezTo>
                  <a:pt x="5532880" y="-12000"/>
                  <a:pt x="5719179" y="41924"/>
                  <a:pt x="5957863" y="0"/>
                </a:cubicBezTo>
                <a:cubicBezTo>
                  <a:pt x="6196547" y="-41924"/>
                  <a:pt x="6362044" y="31437"/>
                  <a:pt x="6744300" y="0"/>
                </a:cubicBezTo>
                <a:cubicBezTo>
                  <a:pt x="7126556" y="-31437"/>
                  <a:pt x="7020470" y="1720"/>
                  <a:pt x="7244761" y="0"/>
                </a:cubicBezTo>
                <a:cubicBezTo>
                  <a:pt x="7469052" y="-1720"/>
                  <a:pt x="7592575" y="27205"/>
                  <a:pt x="7745221" y="0"/>
                </a:cubicBezTo>
                <a:cubicBezTo>
                  <a:pt x="7897867" y="-27205"/>
                  <a:pt x="8197030" y="46650"/>
                  <a:pt x="8436333" y="0"/>
                </a:cubicBezTo>
                <a:cubicBezTo>
                  <a:pt x="8675636" y="-46650"/>
                  <a:pt x="8793677" y="42505"/>
                  <a:pt x="8936794" y="0"/>
                </a:cubicBezTo>
                <a:cubicBezTo>
                  <a:pt x="9079911" y="-42505"/>
                  <a:pt x="9410532" y="13781"/>
                  <a:pt x="9532580" y="0"/>
                </a:cubicBezTo>
                <a:cubicBezTo>
                  <a:pt x="9541367" y="243203"/>
                  <a:pt x="9485288" y="430797"/>
                  <a:pt x="9532580" y="641520"/>
                </a:cubicBezTo>
                <a:cubicBezTo>
                  <a:pt x="9579872" y="852243"/>
                  <a:pt x="9477417" y="1002209"/>
                  <a:pt x="9532580" y="1259280"/>
                </a:cubicBezTo>
                <a:cubicBezTo>
                  <a:pt x="9587743" y="1516351"/>
                  <a:pt x="9529698" y="2047824"/>
                  <a:pt x="9532580" y="2376000"/>
                </a:cubicBezTo>
                <a:cubicBezTo>
                  <a:pt x="9465416" y="2382920"/>
                  <a:pt x="9374378" y="2375261"/>
                  <a:pt x="9222771" y="2376000"/>
                </a:cubicBezTo>
                <a:cubicBezTo>
                  <a:pt x="9071164" y="2376739"/>
                  <a:pt x="8705303" y="2340141"/>
                  <a:pt x="8436333" y="2376000"/>
                </a:cubicBezTo>
                <a:cubicBezTo>
                  <a:pt x="8167363" y="2411859"/>
                  <a:pt x="8134670" y="2321800"/>
                  <a:pt x="7840547" y="2376000"/>
                </a:cubicBezTo>
                <a:cubicBezTo>
                  <a:pt x="7546424" y="2430200"/>
                  <a:pt x="7551781" y="2346362"/>
                  <a:pt x="7435412" y="2376000"/>
                </a:cubicBezTo>
                <a:cubicBezTo>
                  <a:pt x="7319044" y="2405638"/>
                  <a:pt x="6994872" y="2339786"/>
                  <a:pt x="6839626" y="2376000"/>
                </a:cubicBezTo>
                <a:cubicBezTo>
                  <a:pt x="6684380" y="2412214"/>
                  <a:pt x="6673525" y="2369235"/>
                  <a:pt x="6529817" y="2376000"/>
                </a:cubicBezTo>
                <a:cubicBezTo>
                  <a:pt x="6386109" y="2382765"/>
                  <a:pt x="6343377" y="2375954"/>
                  <a:pt x="6220008" y="2376000"/>
                </a:cubicBezTo>
                <a:cubicBezTo>
                  <a:pt x="6096639" y="2376046"/>
                  <a:pt x="5910560" y="2319768"/>
                  <a:pt x="5624222" y="2376000"/>
                </a:cubicBezTo>
                <a:cubicBezTo>
                  <a:pt x="5337884" y="2432232"/>
                  <a:pt x="5410913" y="2359665"/>
                  <a:pt x="5219088" y="2376000"/>
                </a:cubicBezTo>
                <a:cubicBezTo>
                  <a:pt x="5027263" y="2392335"/>
                  <a:pt x="4855723" y="2330779"/>
                  <a:pt x="4527976" y="2376000"/>
                </a:cubicBezTo>
                <a:cubicBezTo>
                  <a:pt x="4200229" y="2421221"/>
                  <a:pt x="4300257" y="2375009"/>
                  <a:pt x="4122841" y="2376000"/>
                </a:cubicBezTo>
                <a:cubicBezTo>
                  <a:pt x="3945426" y="2376991"/>
                  <a:pt x="3715008" y="2307711"/>
                  <a:pt x="3431729" y="2376000"/>
                </a:cubicBezTo>
                <a:cubicBezTo>
                  <a:pt x="3148450" y="2444289"/>
                  <a:pt x="3234595" y="2343158"/>
                  <a:pt x="3121920" y="2376000"/>
                </a:cubicBezTo>
                <a:cubicBezTo>
                  <a:pt x="3009245" y="2408842"/>
                  <a:pt x="2696180" y="2350647"/>
                  <a:pt x="2430808" y="2376000"/>
                </a:cubicBezTo>
                <a:cubicBezTo>
                  <a:pt x="2165436" y="2401353"/>
                  <a:pt x="2167928" y="2342743"/>
                  <a:pt x="2025673" y="2376000"/>
                </a:cubicBezTo>
                <a:cubicBezTo>
                  <a:pt x="1883418" y="2409257"/>
                  <a:pt x="1805026" y="2375175"/>
                  <a:pt x="1715864" y="2376000"/>
                </a:cubicBezTo>
                <a:cubicBezTo>
                  <a:pt x="1626702" y="2376825"/>
                  <a:pt x="1406717" y="2331016"/>
                  <a:pt x="1310730" y="2376000"/>
                </a:cubicBezTo>
                <a:cubicBezTo>
                  <a:pt x="1214743" y="2420984"/>
                  <a:pt x="883820" y="2313471"/>
                  <a:pt x="619618" y="2376000"/>
                </a:cubicBezTo>
                <a:cubicBezTo>
                  <a:pt x="355416" y="2438529"/>
                  <a:pt x="183427" y="2333637"/>
                  <a:pt x="0" y="2376000"/>
                </a:cubicBezTo>
                <a:cubicBezTo>
                  <a:pt x="-30318" y="2242591"/>
                  <a:pt x="62035" y="1987087"/>
                  <a:pt x="0" y="1853280"/>
                </a:cubicBezTo>
                <a:cubicBezTo>
                  <a:pt x="-62035" y="1719473"/>
                  <a:pt x="28046" y="1491540"/>
                  <a:pt x="0" y="1330560"/>
                </a:cubicBezTo>
                <a:cubicBezTo>
                  <a:pt x="-28046" y="1169580"/>
                  <a:pt x="68628" y="921413"/>
                  <a:pt x="0" y="712800"/>
                </a:cubicBezTo>
                <a:cubicBezTo>
                  <a:pt x="-68628" y="504187"/>
                  <a:pt x="18324" y="298412"/>
                  <a:pt x="0" y="0"/>
                </a:cubicBezTo>
                <a:close/>
              </a:path>
            </a:pathLst>
          </a:custGeom>
          <a:pattFill prst="smGrid">
            <a:fgClr>
              <a:srgbClr val="CCFFCC"/>
            </a:fgClr>
            <a:bgClr>
              <a:schemeClr val="bg1"/>
            </a:bgClr>
          </a:pattFill>
          <a:ln w="57150">
            <a:solidFill>
              <a:schemeClr val="accent6">
                <a:lumMod val="75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15965DB-3060-D74D-99C0-DEB3946F62E8}"/>
              </a:ext>
            </a:extLst>
          </p:cNvPr>
          <p:cNvSpPr txBox="1"/>
          <p:nvPr/>
        </p:nvSpPr>
        <p:spPr>
          <a:xfrm>
            <a:off x="1109452" y="384504"/>
            <a:ext cx="9060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542925" algn="l"/>
              </a:tabLst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在爱知县，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363" indent="-360363">
              <a:lnSpc>
                <a:spcPct val="150000"/>
              </a:lnSpc>
            </a:pPr>
            <a:r>
              <a:rPr kumimoji="1" lang="ja-JP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＊ </a:t>
            </a:r>
            <a:r>
              <a:rPr kumimoji="1" lang="zh-CN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在中学毕业生中，占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98.2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％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的学生升入高中</a:t>
            </a:r>
            <a:endParaRPr kumimoji="1" lang="en-US" altLang="ja-JP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363" indent="-360363">
              <a:lnSpc>
                <a:spcPct val="150000"/>
              </a:lnSpc>
              <a:tabLst>
                <a:tab pos="8791575" algn="r"/>
              </a:tabLst>
            </a:pPr>
            <a:r>
              <a:rPr kumimoji="1" lang="ja-JP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＊ </a:t>
            </a:r>
            <a:r>
              <a:rPr kumimoji="1" lang="zh-CN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在高中毕业生中，占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62.8</a:t>
            </a:r>
            <a:r>
              <a:rPr kumimoji="1" lang="ja-JP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％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的学生升入大学，短期大学，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60363" indent="-360363">
              <a:lnSpc>
                <a:spcPct val="150000"/>
              </a:lnSpc>
              <a:tabLst>
                <a:tab pos="8791575" algn="r"/>
              </a:tabLst>
            </a:pP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专门学校</a:t>
            </a:r>
            <a:r>
              <a:rPr kumimoji="1" lang="en-US" altLang="ja-JP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ja-JP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ja-JP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2023</a:t>
            </a: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年度学校基本调查</a:t>
            </a:r>
            <a:r>
              <a:rPr kumimoji="1" lang="ja-JP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42" name="角丸四角形 3">
            <a:extLst>
              <a:ext uri="{FF2B5EF4-FFF2-40B4-BE49-F238E27FC236}">
                <a16:creationId xmlns:a16="http://schemas.microsoft.com/office/drawing/2014/main" id="{208852A7-5E5C-E531-83A6-AC4973B86EFB}"/>
              </a:ext>
            </a:extLst>
          </p:cNvPr>
          <p:cNvSpPr/>
          <p:nvPr/>
        </p:nvSpPr>
        <p:spPr>
          <a:xfrm>
            <a:off x="1018407" y="2771200"/>
            <a:ext cx="9183814" cy="4425536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41A4FFA-2242-5A7F-FB94-ECEDCD8AF0CC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660506" y="3493008"/>
            <a:ext cx="4283094" cy="4683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CA93A03-D595-8B3E-AAC6-0BF482C32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4081">
            <a:off x="825653" y="2789531"/>
            <a:ext cx="394874" cy="51117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9EBC3EA-27E2-6A74-2155-DB0735A6AC84}"/>
              </a:ext>
            </a:extLst>
          </p:cNvPr>
          <p:cNvSpPr txBox="1"/>
          <p:nvPr/>
        </p:nvSpPr>
        <p:spPr>
          <a:xfrm>
            <a:off x="1675743" y="2979804"/>
            <a:ext cx="577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为何要去高中或专修学校</a:t>
            </a:r>
            <a:r>
              <a:rPr kumimoji="1" lang="en-US" altLang="ja-JP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9563DF6-05D5-9A66-17B4-1EEF90CD5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6844">
            <a:off x="1152606" y="2945193"/>
            <a:ext cx="459160" cy="68228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837FDE1-BE45-6E23-AC09-422DE9AEAE34}"/>
              </a:ext>
            </a:extLst>
          </p:cNvPr>
          <p:cNvSpPr txBox="1"/>
          <p:nvPr/>
        </p:nvSpPr>
        <p:spPr>
          <a:xfrm>
            <a:off x="2211350" y="3686467"/>
            <a:ext cx="6921630" cy="1632549"/>
          </a:xfrm>
          <a:prstGeom prst="rect">
            <a:avLst/>
          </a:prstGeom>
          <a:solidFill>
            <a:srgbClr val="FFFF99"/>
          </a:solidFill>
          <a:ln w="120650" cmpd="thickThin">
            <a:solidFill>
              <a:schemeClr val="accent6">
                <a:lumMod val="75000"/>
              </a:schemeClr>
            </a:solidFill>
          </a:ln>
        </p:spPr>
        <p:txBody>
          <a:bodyPr wrap="square" tIns="108000" rIns="180000" rtlCol="0">
            <a:spAutoFit/>
          </a:bodyPr>
          <a:lstStyle/>
          <a:p>
            <a:pPr marL="179388">
              <a:lnSpc>
                <a:spcPct val="150000"/>
              </a:lnSpc>
            </a:pP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中学毕业后的就业人数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9388">
              <a:lnSpc>
                <a:spcPct val="150000"/>
              </a:lnSpc>
            </a:pPr>
            <a:r>
              <a:rPr kumimoji="1" lang="en-US" altLang="ja-JP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</a:t>
            </a:r>
            <a:r>
              <a:rPr kumimoji="1" lang="ja-JP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＝ </a:t>
            </a:r>
            <a:r>
              <a:rPr kumimoji="1"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</a:t>
            </a:r>
            <a:r>
              <a:rPr kumimoji="1" lang="ja-JP" altLang="en-US" sz="3600" b="1" spc="1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１００</a:t>
            </a:r>
            <a:r>
              <a:rPr kumimoji="1" lang="zh-CN" altLang="en-US" sz="3600" b="1" spc="1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人中有</a:t>
            </a:r>
            <a:r>
              <a:rPr kumimoji="1" lang="ja-JP" altLang="en-US" sz="3600" b="1" spc="1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１人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329216-3B01-6FA8-DF55-95070C9BB9E2}"/>
              </a:ext>
            </a:extLst>
          </p:cNvPr>
          <p:cNvSpPr txBox="1"/>
          <p:nvPr/>
        </p:nvSpPr>
        <p:spPr>
          <a:xfrm>
            <a:off x="1358626" y="5364014"/>
            <a:ext cx="87106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3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日本的公司多数聘用高中或大学，专修学校毕业的学生</a:t>
            </a:r>
            <a:r>
              <a:rPr kumimoji="1" lang="ja-JP" altLang="en-US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ts val="33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许多日本人认为在学校提高学习能力，掌握知识，文化，技术是</a:t>
            </a:r>
            <a:endParaRPr kumimoji="1"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300"/>
              </a:lnSpc>
              <a:buClr>
                <a:srgbClr val="FF3399"/>
              </a:buClr>
            </a:pP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非常重要的。</a:t>
            </a:r>
            <a:endParaRPr kumimoji="1" lang="ja-JP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ts val="33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有些工作需要在高中毕业后才可考取的资质</a:t>
            </a:r>
            <a:r>
              <a:rPr kumimoji="1" lang="ja-JP" altLang="en-US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5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184" y="1441063"/>
            <a:ext cx="9528248" cy="560736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533" y="2181795"/>
            <a:ext cx="5940000" cy="4919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912573" y="1713658"/>
            <a:ext cx="714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A9B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（１）</a:t>
            </a:r>
            <a:r>
              <a:rPr kumimoji="1" lang="zh-CN" altLang="en-US" sz="2800" b="1" dirty="0">
                <a:solidFill>
                  <a:srgbClr val="FA9B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爱知县的中学生主要升学去向</a:t>
            </a:r>
            <a:endParaRPr kumimoji="1" lang="en-US" altLang="zh-CN" sz="2800" b="1" dirty="0">
              <a:solidFill>
                <a:srgbClr val="FA9B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71073" y="2493166"/>
            <a:ext cx="5450075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①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②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定时制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③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函授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3000"/>
              </a:spcBef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⑤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endParaRPr kumimoji="1" lang="en-US" altLang="ja-JP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⑥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私立高中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r>
              <a:rPr kumimoji="1"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函授制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⑦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专修学校</a:t>
            </a:r>
            <a:endParaRPr kumimoji="1" lang="ja-JP" altLang="en-US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3746C-71ED-440D-B238-1BD19FDE9166}"/>
              </a:ext>
            </a:extLst>
          </p:cNvPr>
          <p:cNvSpPr txBox="1"/>
          <p:nvPr/>
        </p:nvSpPr>
        <p:spPr>
          <a:xfrm>
            <a:off x="5442084" y="3646429"/>
            <a:ext cx="519877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lnSpc>
                <a:spcPts val="4000"/>
              </a:lnSpc>
            </a:pP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④ 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公立高中</a:t>
            </a:r>
            <a:r>
              <a:rPr kumimoji="1" lang="ja-JP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br>
              <a:rPr kumimoji="1" lang="en-US" altLang="ja-JP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弹性学制高中</a:t>
            </a:r>
            <a:endParaRPr kumimoji="1" lang="ja-JP" altLang="en-US" sz="28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8E41B2B-3F41-4EE9-8DEF-AE24DC779014}"/>
              </a:ext>
            </a:extLst>
          </p:cNvPr>
          <p:cNvSpPr/>
          <p:nvPr/>
        </p:nvSpPr>
        <p:spPr>
          <a:xfrm>
            <a:off x="4623816" y="2582442"/>
            <a:ext cx="702552" cy="1762093"/>
          </a:xfrm>
          <a:prstGeom prst="rightBrace">
            <a:avLst>
              <a:gd name="adj1" fmla="val 8333"/>
              <a:gd name="adj2" fmla="val 7454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6CF97C4-02D2-48C6-9B44-3D37E56647CC}"/>
              </a:ext>
            </a:extLst>
          </p:cNvPr>
          <p:cNvSpPr/>
          <p:nvPr/>
        </p:nvSpPr>
        <p:spPr>
          <a:xfrm>
            <a:off x="5530984" y="2424093"/>
            <a:ext cx="4610945" cy="1054102"/>
          </a:xfrm>
          <a:prstGeom prst="wedgeRoundRectCallout">
            <a:avLst>
              <a:gd name="adj1" fmla="val 3127"/>
              <a:gd name="adj2" fmla="val 82510"/>
              <a:gd name="adj3" fmla="val 16667"/>
            </a:avLst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可以通过全天制・定时制・函授制</a:t>
            </a:r>
            <a:r>
              <a:rPr kumimoji="1" lang="en-US" altLang="ja-JP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ja-JP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类不同课程学习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4A5D73-9C4F-4654-9102-4EAC4FD5A5F3}"/>
              </a:ext>
            </a:extLst>
          </p:cNvPr>
          <p:cNvSpPr txBox="1"/>
          <p:nvPr/>
        </p:nvSpPr>
        <p:spPr>
          <a:xfrm>
            <a:off x="6414405" y="4732505"/>
            <a:ext cx="35348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・佐屋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高中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爱西市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kumimoji="1" lang="en-US" altLang="ja-JP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・武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丰高中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（知多郡武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町）</a:t>
            </a:r>
            <a:endParaRPr kumimoji="1" lang="en-US" altLang="ja-JP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野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高中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田市）</a:t>
            </a:r>
            <a:endParaRPr kumimoji="1" lang="en-US" altLang="ja-JP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・御津</a:t>
            </a:r>
            <a:r>
              <a:rPr kumimoji="1" lang="ja-JP" altLang="en-US" sz="2000" b="1" dirty="0">
                <a:latin typeface="+mn-ea"/>
              </a:rPr>
              <a:t>あおば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AOBA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）高中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丰</a:t>
            </a:r>
            <a:r>
              <a:rPr kumimoji="1" lang="ja-JP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川市）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01104D-0561-E0F4-0159-DA82F3772B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496" y="391865"/>
            <a:ext cx="8301482" cy="7430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836CE7-B336-308F-A24B-F46E30571937}"/>
              </a:ext>
            </a:extLst>
          </p:cNvPr>
          <p:cNvSpPr txBox="1"/>
          <p:nvPr/>
        </p:nvSpPr>
        <p:spPr>
          <a:xfrm>
            <a:off x="1649106" y="574744"/>
            <a:ext cx="680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３．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中学升学的去向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2" descr="https://1.bp.blogspot.com/-gyrNbKV7Gws/XWS5lvlXK5I/AAAAAAABUUY/jZMoffMzu5Ix1BG6AKDaBITEIfa1cZuKgCLcBGAs/s1600/kakedasu_schoo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58" y="283757"/>
            <a:ext cx="894717" cy="16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1.bp.blogspot.com/-OKhXLNv6pRc/XWS5l7AsEeI/AAAAAAABUUc/2-ygvecmsKE-gqvgVT2NS0xWR2zE3jbGwCLcBGAs/s1600/kakedasu_school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11" y="286257"/>
            <a:ext cx="882570" cy="15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1500050"/>
            <a:ext cx="8301482" cy="546250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376" y="2469780"/>
            <a:ext cx="5184000" cy="648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501290" y="1963544"/>
            <a:ext cx="6143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（１）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高中与中学的区别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2064778" y="3020710"/>
            <a:ext cx="76610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4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与中学的最大区别在于，加大了升级与毕业的难度</a:t>
            </a:r>
            <a:r>
              <a:rPr kumimoji="1" lang="ja-JP" altLang="en-US" sz="2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1" lang="ja-JP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24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因为中学为义务教育所以没有不合格，但在高中如果成绩不佳或缺席较多，就有可能无法升级或毕业。</a:t>
            </a:r>
            <a:endParaRPr kumimoji="1" lang="ja-JP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24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考学要端正态度认真学习。</a:t>
            </a:r>
            <a:endParaRPr kumimoji="1" lang="ja-JP" altLang="en-US"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1D375B6-4594-8445-B10C-FED7D6EB6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6180">
            <a:off x="8139651" y="1976780"/>
            <a:ext cx="1269427" cy="9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35C43-6B91-1204-A1B0-5021B78B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85" y="460201"/>
            <a:ext cx="8632090" cy="7169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01213-3501-43A7-9BEB-0AC01B48173E}"/>
              </a:ext>
            </a:extLst>
          </p:cNvPr>
          <p:cNvSpPr txBox="1"/>
          <p:nvPr/>
        </p:nvSpPr>
        <p:spPr>
          <a:xfrm>
            <a:off x="1510035" y="643424"/>
            <a:ext cx="754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４．</a:t>
            </a:r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高中（高等学校）</a:t>
            </a:r>
            <a:endParaRPr kumimoji="1" lang="ja-JP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57B46E-66AD-5051-3AD8-2BC16BEB9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833" y="456154"/>
            <a:ext cx="924813" cy="59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8" y="993465"/>
            <a:ext cx="44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（２）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高中的种类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1⃣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465411"/>
            <a:ext cx="4464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160312"/>
              </p:ext>
            </p:extLst>
          </p:nvPr>
        </p:nvGraphicFramePr>
        <p:xfrm>
          <a:off x="1292700" y="1936810"/>
          <a:ext cx="8600601" cy="4525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198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7013403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公立高中</a:t>
                      </a:r>
                      <a:endParaRPr kumimoji="1" lang="ja-JP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由县或市运营的高中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县立高中</a:t>
                      </a:r>
                      <a:r>
                        <a:rPr kumimoji="1" lang="ja-JP" altLang="en-US" sz="22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、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市立高中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入学金、学费等费用比私立高中相比较为便宜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国立高中</a:t>
                      </a:r>
                      <a:endParaRPr kumimoji="1" lang="ja-JP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由国家运营的国立大学附属研究学校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入学金、学费等费与私立高中相比较为便宜</a:t>
                      </a:r>
                      <a:endParaRPr kumimoji="1" lang="ja-JP" altLang="en-US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私立高中</a:t>
                      </a:r>
                      <a:endParaRPr kumimoji="1" lang="ja-JP" altLang="en-US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由民间学校法人创办的高中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具有独特的学校教育方针及教育内容</a:t>
                      </a:r>
                      <a:endParaRPr kumimoji="1" lang="en-US" altLang="ja-JP" sz="2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342900" indent="-342900">
                        <a:lnSpc>
                          <a:spcPts val="44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入学金、学费等费用与国公立高中相比较高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（</a:t>
                      </a:r>
                      <a:r>
                        <a:rPr kumimoji="1" lang="zh-CN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有补助制度</a:t>
                      </a:r>
                      <a:r>
                        <a:rPr kumimoji="1" lang="ja-JP" altLang="en-US" sz="2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8" y="879165"/>
            <a:ext cx="44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（２）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高中的种类</a:t>
            </a:r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2⃣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351111"/>
            <a:ext cx="4464000" cy="64800"/>
          </a:xfrm>
          <a:prstGeom prst="rect">
            <a:avLst/>
          </a:prstGeom>
        </p:spPr>
      </p:pic>
      <p:sp>
        <p:nvSpPr>
          <p:cNvPr id="5" name="四角形 2845">
            <a:extLst>
              <a:ext uri="{FF2B5EF4-FFF2-40B4-BE49-F238E27FC236}">
                <a16:creationId xmlns:a16="http://schemas.microsoft.com/office/drawing/2014/main" id="{092D3435-D539-70F1-1351-8ADBC6BBF010}"/>
              </a:ext>
            </a:extLst>
          </p:cNvPr>
          <p:cNvSpPr txBox="1">
            <a:spLocks/>
          </p:cNvSpPr>
          <p:nvPr/>
        </p:nvSpPr>
        <p:spPr>
          <a:xfrm>
            <a:off x="1624668" y="2351007"/>
            <a:ext cx="8408332" cy="166451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1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◆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平日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周一至周五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的日间有课</a:t>
            </a:r>
            <a:r>
              <a:rPr lang="ja-JP" altLang="en-US" sz="2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7800" indent="0">
              <a:lnSpc>
                <a:spcPts val="41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早上到校，一天授课</a:t>
            </a:r>
            <a:r>
              <a:rPr lang="en-US" altLang="zh-CN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5~6</a:t>
            </a:r>
            <a:r>
              <a:rPr lang="zh-CN" altLang="en-US" sz="2600" b="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小时</a:t>
            </a:r>
            <a:r>
              <a:rPr lang="ja-JP" altLang="en-US" sz="2600" b="0" i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ja-JP" sz="2600" b="0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7800" indent="0">
              <a:lnSpc>
                <a:spcPts val="41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・</a:t>
            </a:r>
            <a:r>
              <a:rPr lang="zh-CN" altLang="en-US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全班在同一时间上同内容的课程。</a:t>
            </a:r>
            <a:endParaRPr lang="ja-JP" altLang="en-US"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2" y="1796689"/>
            <a:ext cx="188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① </a:t>
            </a:r>
            <a:r>
              <a:rPr kumimoji="1" lang="zh-CN" altLang="en-US" sz="2800" b="1" dirty="0">
                <a:solidFill>
                  <a:srgbClr val="F398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</a:t>
            </a:r>
            <a:endParaRPr kumimoji="1" lang="ja-JP" altLang="en-US" sz="2800" b="1" dirty="0">
              <a:solidFill>
                <a:srgbClr val="F398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F7F9571-CC8D-8109-1E6B-E0398FF4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08379" y="4997059"/>
            <a:ext cx="1476857" cy="176233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7D21A0D-706D-A1A7-A6D3-282C881E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19" y="4997059"/>
            <a:ext cx="1827636" cy="184609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C003BEB-A570-90DF-683B-71AE14E3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913" y="4699374"/>
            <a:ext cx="874820" cy="8748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C4D120-CD39-CC2B-2F8E-518945EC7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37" y="4687364"/>
            <a:ext cx="816365" cy="81636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D2A6807-7ECD-55A9-BD74-3BF5D1BE8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084" y="4538412"/>
            <a:ext cx="1905000" cy="16383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ADBAE7B-03D8-C1E7-4C13-AFBA62EB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49" y="5374943"/>
            <a:ext cx="2148235" cy="1337276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E0F2C98D-215A-E8E9-9059-035D29ACB0B0}"/>
              </a:ext>
            </a:extLst>
          </p:cNvPr>
          <p:cNvSpPr/>
          <p:nvPr/>
        </p:nvSpPr>
        <p:spPr>
          <a:xfrm>
            <a:off x="4049814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0484014D-2D95-3E92-112A-253BED0B8868}"/>
              </a:ext>
            </a:extLst>
          </p:cNvPr>
          <p:cNvSpPr/>
          <p:nvPr/>
        </p:nvSpPr>
        <p:spPr>
          <a:xfrm>
            <a:off x="7173715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363BEC8-B9B6-DB42-C454-D99143CA66A4}"/>
              </a:ext>
            </a:extLst>
          </p:cNvPr>
          <p:cNvSpPr/>
          <p:nvPr/>
        </p:nvSpPr>
        <p:spPr>
          <a:xfrm>
            <a:off x="1578439" y="4129823"/>
            <a:ext cx="2861219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示例</a:t>
            </a:r>
            <a:r>
              <a:rPr kumimoji="1" lang="ja-JP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全日制高中的一天</a:t>
            </a:r>
            <a:endParaRPr kumimoji="1" lang="ja-JP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3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3061</Words>
  <Application>Microsoft Office PowerPoint</Application>
  <PresentationFormat>ユーザー設定</PresentationFormat>
  <Paragraphs>692</Paragraphs>
  <Slides>42</Slides>
  <Notes>14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3" baseType="lpstr">
      <vt:lpstr>Microsoft YaHei</vt:lpstr>
      <vt:lpstr>ＭＳ ゴシック</vt:lpstr>
      <vt:lpstr>Noto Sans JP</vt:lpstr>
      <vt:lpstr>UD デジタル 教科書体 NP-B</vt:lpstr>
      <vt:lpstr>游ゴシック</vt:lpstr>
      <vt:lpstr>Arial</vt:lpstr>
      <vt:lpstr>Calibri</vt:lpstr>
      <vt:lpstr>Calibri Light</vt:lpstr>
      <vt:lpstr>Wingdings</vt:lpstr>
      <vt:lpstr>Office テーマ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2019-07-17T01:14:43Z</dcterms:created>
  <dcterms:modified xsi:type="dcterms:W3CDTF">2025-03-31T05:25:35Z</dcterms:modified>
</cp:coreProperties>
</file>