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2" d="100"/>
          <a:sy n="102" d="100"/>
        </p:scale>
        <p:origin x="1661" y="-2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22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32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721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717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602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585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18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24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2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23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FE0A7-4B30-4930-A8E5-19B8D2A574D9}" type="datetimeFigureOut">
              <a:rPr kumimoji="1" lang="ja-JP" altLang="en-US" smtClean="0"/>
              <a:t>2025/3/22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453DC-D6E7-4154-A08F-8D1BD7F271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34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6805B814-6EB2-4D6D-A4DA-C0A9C64EDE99}"/>
              </a:ext>
            </a:extLst>
          </p:cNvPr>
          <p:cNvGrpSpPr/>
          <p:nvPr/>
        </p:nvGrpSpPr>
        <p:grpSpPr>
          <a:xfrm>
            <a:off x="-39551" y="114585"/>
            <a:ext cx="6858415" cy="4376124"/>
            <a:chOff x="-94903" y="135515"/>
            <a:chExt cx="6858415" cy="4376124"/>
          </a:xfrm>
        </p:grpSpPr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1EA3C753-A816-486F-AAC0-F1BD30316E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595" y="426793"/>
              <a:ext cx="6563641" cy="3477110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55ECC492-F475-4E6C-BAAC-917D974A48C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28250" y="970889"/>
              <a:ext cx="2635262" cy="12594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90A0C258-790A-4191-91D9-BB31AA6542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5386" y="2051869"/>
              <a:ext cx="2287665" cy="1625825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7B7E08DF-D9F7-447F-A2CA-132621F094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89071" y="3058366"/>
              <a:ext cx="872878" cy="868722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C0357916-97C2-4807-A949-7642CEFC9D3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5836" y="3159001"/>
              <a:ext cx="660894" cy="631798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BDEF9F9F-BA07-4499-8DBA-CFC5D8262B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0806" y="3361119"/>
              <a:ext cx="415656" cy="390717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B43D4858-A3F1-4867-BAD6-032B83593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803" y="135515"/>
              <a:ext cx="872878" cy="868722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19587DB-4FC0-4056-99F5-A14D931C38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3568" y="236150"/>
              <a:ext cx="660894" cy="631798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4BB56280-5207-4AC6-875E-C98B0E556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8538" y="438268"/>
              <a:ext cx="415656" cy="390717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F461B786-104C-45C7-AEF3-F8ABA650CFD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94903" y="2025267"/>
              <a:ext cx="3038899" cy="2486372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58F4CFD-ED21-4325-AB75-1FBE5305D38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97" y="2025267"/>
              <a:ext cx="727399" cy="1134742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9C2D5D5-33AE-4ADF-8DAF-B5BC6ACC40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119" y="3327753"/>
              <a:ext cx="685833" cy="72739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1AA0AD1D-2A22-4BF6-8EF0-5093032486D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8865" y="2896440"/>
              <a:ext cx="714929" cy="744025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ABCD7EEA-061B-41B0-84DB-FA094833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366" y="2693596"/>
              <a:ext cx="303429" cy="478005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B859CD56-1312-4FF9-8EBB-8E23D02C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766" y="3027192"/>
              <a:ext cx="1143055" cy="931070"/>
            </a:xfrm>
            <a:prstGeom prst="rect">
              <a:avLst/>
            </a:prstGeom>
          </p:spPr>
        </p:pic>
      </p:grp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BA2E3D0A-FF1C-4776-8AF9-8CE246F2E138}"/>
              </a:ext>
            </a:extLst>
          </p:cNvPr>
          <p:cNvGrpSpPr/>
          <p:nvPr/>
        </p:nvGrpSpPr>
        <p:grpSpPr>
          <a:xfrm>
            <a:off x="2629639" y="150497"/>
            <a:ext cx="1221047" cy="378821"/>
            <a:chOff x="2629639" y="150497"/>
            <a:chExt cx="1221047" cy="378821"/>
          </a:xfrm>
        </p:grpSpPr>
        <p:sp>
          <p:nvSpPr>
            <p:cNvPr id="2" name="角丸四角形 8">
              <a:extLst>
                <a:ext uri="{FF2B5EF4-FFF2-40B4-BE49-F238E27FC236}">
                  <a16:creationId xmlns:a16="http://schemas.microsoft.com/office/drawing/2014/main" id="{EEC2B74E-0264-48D7-AE7D-34525C76ABAB}"/>
                </a:ext>
              </a:extLst>
            </p:cNvPr>
            <p:cNvSpPr/>
            <p:nvPr/>
          </p:nvSpPr>
          <p:spPr>
            <a:xfrm>
              <a:off x="2713401" y="150497"/>
              <a:ext cx="1137285" cy="378821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259715" marR="342900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sz="1050" kern="100">
                  <a:effectLst/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 </a:t>
              </a:r>
              <a:endParaRPr lang="ja-JP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D93AA17-8336-4C29-8192-0578696CB3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639" y="205111"/>
              <a:ext cx="1169644" cy="280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123825" marR="18415" algn="ctr">
                <a:lnSpc>
                  <a:spcPts val="1400"/>
                </a:lnSpc>
                <a:spcAft>
                  <a:spcPts val="0"/>
                </a:spcAft>
              </a:pPr>
              <a:r>
                <a:rPr lang="en-US" altLang="ja-JP" sz="1400" b="1" kern="100" dirty="0" err="1">
                  <a:effectLst/>
                  <a:latin typeface="Arial" panose="020B0604020202020204" pitchFamily="34" charset="0"/>
                  <a:ea typeface="AR P丸ゴシック体E" panose="020F0900000000000000" pitchFamily="50" charset="-128"/>
                  <a:cs typeface="Mangal" panose="02040503050203030202" pitchFamily="18" charset="0"/>
                </a:rPr>
                <a:t>Tiếng</a:t>
              </a:r>
              <a:r>
                <a:rPr lang="en-US" altLang="ja-JP" sz="1400" b="1" kern="100" dirty="0">
                  <a:effectLst/>
                  <a:latin typeface="Arial" panose="020B0604020202020204" pitchFamily="34" charset="0"/>
                  <a:ea typeface="AR P丸ゴシック体E" panose="020F09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400" b="1" kern="100" dirty="0" err="1">
                  <a:effectLst/>
                  <a:latin typeface="Arial" panose="020B0604020202020204" pitchFamily="34" charset="0"/>
                  <a:ea typeface="AR P丸ゴシック体E" panose="020F0900000000000000" pitchFamily="50" charset="-128"/>
                  <a:cs typeface="Mangal" panose="02040503050203030202" pitchFamily="18" charset="0"/>
                </a:rPr>
                <a:t>Việt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3BFEA806-B712-4FED-BB27-89BF463110C0}"/>
              </a:ext>
            </a:extLst>
          </p:cNvPr>
          <p:cNvGrpSpPr/>
          <p:nvPr/>
        </p:nvGrpSpPr>
        <p:grpSpPr>
          <a:xfrm>
            <a:off x="4413991" y="1107171"/>
            <a:ext cx="2280240" cy="659616"/>
            <a:chOff x="4300194" y="1197844"/>
            <a:chExt cx="2280240" cy="659616"/>
          </a:xfrm>
        </p:grpSpPr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3D33DC4B-45A4-44AD-A0B4-18B9E323ABF2}"/>
                </a:ext>
              </a:extLst>
            </p:cNvPr>
            <p:cNvSpPr txBox="1"/>
            <p:nvPr/>
          </p:nvSpPr>
          <p:spPr>
            <a:xfrm rot="21102975">
              <a:off x="4300194" y="1457350"/>
              <a:ext cx="228024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Ở </a:t>
              </a:r>
              <a:r>
                <a:rPr kumimoji="1" lang="en-US" altLang="ja-JP" sz="2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Thành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</a:t>
              </a:r>
              <a:r>
                <a:rPr kumimoji="1" lang="en-US" altLang="ja-JP" sz="2000" dirty="0" err="1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phố</a:t>
              </a:r>
              <a:r>
                <a:rPr kumimoji="1" lang="en-US" altLang="ja-JP" sz="20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 Ama</a:t>
              </a:r>
              <a:endParaRPr kumimoji="1" lang="ja-JP" altLang="en-US" sz="20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4BB73F0-3DAC-450D-8BD2-CCB3D32F6CEC}"/>
                </a:ext>
              </a:extLst>
            </p:cNvPr>
            <p:cNvSpPr txBox="1"/>
            <p:nvPr/>
          </p:nvSpPr>
          <p:spPr>
            <a:xfrm rot="21030487">
              <a:off x="5818187" y="1197844"/>
              <a:ext cx="2523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ED20615-3C57-4BB5-913C-B78726823EA5}"/>
              </a:ext>
            </a:extLst>
          </p:cNvPr>
          <p:cNvSpPr txBox="1"/>
          <p:nvPr/>
        </p:nvSpPr>
        <p:spPr>
          <a:xfrm>
            <a:off x="614829" y="808229"/>
            <a:ext cx="524234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342900" algn="l">
              <a:spcAft>
                <a:spcPts val="0"/>
              </a:spcAft>
            </a:pP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Buổi tư vấn giáo dục </a:t>
            </a:r>
          </a:p>
          <a:p>
            <a:pPr marL="259715" marR="342900" algn="l">
              <a:spcAft>
                <a:spcPts val="0"/>
              </a:spcAft>
            </a:pP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dành cho trẻ em</a:t>
            </a:r>
            <a:endParaRPr lang="en-US" altLang="ja-JP" sz="3200" b="1" kern="100">
              <a:latin typeface="Arial" panose="020B0604020202020204" pitchFamily="34" charset="0"/>
              <a:ea typeface="ARゴシック体S" panose="020B0A09000000000000" pitchFamily="49" charset="-128"/>
              <a:cs typeface="Mangal" panose="02040503050203030202" pitchFamily="18" charset="0"/>
            </a:endParaRPr>
          </a:p>
          <a:p>
            <a:pPr marL="259715" marR="342900" algn="l">
              <a:spcAft>
                <a:spcPts val="0"/>
              </a:spcAft>
            </a:pPr>
            <a:r>
              <a:rPr lang="en-US" altLang="ja-JP" sz="3200" b="1" kern="100"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v</a:t>
            </a: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à</a:t>
            </a:r>
            <a:r>
              <a:rPr lang="ja-JP" altLang="en-US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 </a:t>
            </a: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phụ huynh</a:t>
            </a:r>
            <a:endParaRPr lang="en-US" altLang="ja-JP" sz="3200" b="1" kern="100">
              <a:latin typeface="Arial" panose="020B0604020202020204" pitchFamily="34" charset="0"/>
              <a:ea typeface="ARゴシック体S" panose="020B0A09000000000000" pitchFamily="49" charset="-128"/>
              <a:cs typeface="Mangal" panose="02040503050203030202" pitchFamily="18" charset="0"/>
            </a:endParaRPr>
          </a:p>
          <a:p>
            <a:pPr marL="259715" marR="342900" algn="l">
              <a:spcAft>
                <a:spcPts val="0"/>
              </a:spcAft>
            </a:pP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người nước</a:t>
            </a:r>
            <a:r>
              <a:rPr lang="ja-JP" altLang="en-US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 </a:t>
            </a:r>
            <a:r>
              <a:rPr lang="en-US" altLang="ja-JP" sz="3200" b="1" kern="100">
                <a:effectLst/>
                <a:latin typeface="Arial" panose="020B0604020202020204" pitchFamily="34" charset="0"/>
                <a:ea typeface="ARゴシック体S" panose="020B0A09000000000000" pitchFamily="49" charset="-128"/>
                <a:cs typeface="Mangal" panose="02040503050203030202" pitchFamily="18" charset="0"/>
              </a:rPr>
              <a:t>ngoài.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1" name="角丸四角形 11">
            <a:extLst>
              <a:ext uri="{FF2B5EF4-FFF2-40B4-BE49-F238E27FC236}">
                <a16:creationId xmlns:a16="http://schemas.microsoft.com/office/drawing/2014/main" id="{29137C00-BEAA-405F-927C-D419F0B34E32}"/>
              </a:ext>
            </a:extLst>
          </p:cNvPr>
          <p:cNvSpPr/>
          <p:nvPr/>
        </p:nvSpPr>
        <p:spPr>
          <a:xfrm>
            <a:off x="908921" y="9414551"/>
            <a:ext cx="5003220" cy="361950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9715" marR="342900" algn="ctr">
              <a:lnSpc>
                <a:spcPts val="1400"/>
              </a:lnSpc>
              <a:spcAft>
                <a:spcPts val="0"/>
              </a:spcAft>
            </a:pPr>
            <a:r>
              <a:rPr lang="en-US" sz="1050" kern="10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rPr>
              <a:t> </a:t>
            </a:r>
            <a:endParaRPr lang="ja-JP" sz="1050" kern="10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2E7D2E4-87DA-4B13-B56D-44C35A07B9DD}"/>
              </a:ext>
            </a:extLst>
          </p:cNvPr>
          <p:cNvSpPr txBox="1"/>
          <p:nvPr/>
        </p:nvSpPr>
        <p:spPr>
          <a:xfrm>
            <a:off x="954937" y="9395545"/>
            <a:ext cx="5249258" cy="4435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ctr">
              <a:lnSpc>
                <a:spcPts val="1400"/>
              </a:lnSpc>
              <a:spcAft>
                <a:spcPts val="0"/>
              </a:spcAft>
            </a:pP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Đơn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vị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tổ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chức</a:t>
            </a:r>
            <a:r>
              <a:rPr lang="ja-JP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：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Ama</a:t>
            </a:r>
            <a:r>
              <a:rPr lang="ja-JP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・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Hội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đồng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giáo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dục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Ama</a:t>
            </a:r>
            <a:r>
              <a:rPr lang="ja-JP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・</a:t>
            </a:r>
            <a:endParaRPr lang="en-US" altLang="ja-JP" sz="1100" b="1" kern="100" dirty="0">
              <a:effectLst/>
              <a:latin typeface="Arial" panose="020B0604020202020204" pitchFamily="34" charset="0"/>
              <a:ea typeface="AR P丸ゴシック体E" panose="020F0900000000000000" pitchFamily="50" charset="-128"/>
              <a:cs typeface="Arial" panose="020B0604020202020204" pitchFamily="34" charset="0"/>
            </a:endParaRPr>
          </a:p>
          <a:p>
            <a:pPr marL="123825" marR="342900" algn="ctr">
              <a:lnSpc>
                <a:spcPts val="1400"/>
              </a:lnSpc>
              <a:spcAft>
                <a:spcPts val="0"/>
              </a:spcAft>
            </a:pP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Hiệp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hội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giao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lưu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Quốc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tế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b="1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tỉnh</a:t>
            </a:r>
            <a:r>
              <a:rPr lang="en-US" altLang="ja-JP" sz="1100" b="1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Aichi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79" name="図 78">
            <a:extLst>
              <a:ext uri="{FF2B5EF4-FFF2-40B4-BE49-F238E27FC236}">
                <a16:creationId xmlns:a16="http://schemas.microsoft.com/office/drawing/2014/main" id="{38BA899B-3F39-4843-9E17-A7169BEF716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5289" y="8060284"/>
            <a:ext cx="872878" cy="868722"/>
          </a:xfrm>
          <a:prstGeom prst="rect">
            <a:avLst/>
          </a:prstGeom>
        </p:spPr>
      </p:pic>
      <p:pic>
        <p:nvPicPr>
          <p:cNvPr id="80" name="図 79">
            <a:extLst>
              <a:ext uri="{FF2B5EF4-FFF2-40B4-BE49-F238E27FC236}">
                <a16:creationId xmlns:a16="http://schemas.microsoft.com/office/drawing/2014/main" id="{92F0E112-1BAB-4E12-8420-98F737DD5F3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021" y="7872758"/>
            <a:ext cx="494918" cy="473129"/>
          </a:xfrm>
          <a:prstGeom prst="rect">
            <a:avLst/>
          </a:prstGeom>
        </p:spPr>
      </p:pic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DB549774-8E4C-46C0-B258-C42B830127F3}"/>
              </a:ext>
            </a:extLst>
          </p:cNvPr>
          <p:cNvGrpSpPr/>
          <p:nvPr/>
        </p:nvGrpSpPr>
        <p:grpSpPr>
          <a:xfrm>
            <a:off x="108867" y="4395533"/>
            <a:ext cx="6576018" cy="1316439"/>
            <a:chOff x="108867" y="4395533"/>
            <a:chExt cx="6576018" cy="1316439"/>
          </a:xfrm>
        </p:grpSpPr>
        <p:sp>
          <p:nvSpPr>
            <p:cNvPr id="61" name="角丸四角形 49">
              <a:extLst>
                <a:ext uri="{FF2B5EF4-FFF2-40B4-BE49-F238E27FC236}">
                  <a16:creationId xmlns:a16="http://schemas.microsoft.com/office/drawing/2014/main" id="{EEB0F0D4-4E97-4F8E-938A-B8D42948DD00}"/>
                </a:ext>
              </a:extLst>
            </p:cNvPr>
            <p:cNvSpPr/>
            <p:nvPr/>
          </p:nvSpPr>
          <p:spPr>
            <a:xfrm>
              <a:off x="197261" y="4395533"/>
              <a:ext cx="6487624" cy="1089490"/>
            </a:xfrm>
            <a:prstGeom prst="roundRect">
              <a:avLst>
                <a:gd name="adj" fmla="val 40262"/>
              </a:avLst>
            </a:prstGeom>
            <a:noFill/>
            <a:ln w="66675" cap="rnd">
              <a:solidFill>
                <a:srgbClr val="FFC000"/>
              </a:solidFill>
              <a:prstDash val="sysDot"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ja-JP" altLang="en-US"/>
            </a:p>
          </p:txBody>
        </p:sp>
        <p:pic>
          <p:nvPicPr>
            <p:cNvPr id="81" name="図 80">
              <a:extLst>
                <a:ext uri="{FF2B5EF4-FFF2-40B4-BE49-F238E27FC236}">
                  <a16:creationId xmlns:a16="http://schemas.microsoft.com/office/drawing/2014/main" id="{17A4B6FE-4D95-47B6-8586-7DD6368AA2A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1363" y="5160714"/>
              <a:ext cx="586444" cy="551258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B2DDC748-002A-4A7D-BEB6-7BE9D309D61E}"/>
                </a:ext>
              </a:extLst>
            </p:cNvPr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269598" flipH="1">
              <a:off x="108867" y="5307901"/>
              <a:ext cx="411480" cy="38544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82" name="図 81">
            <a:extLst>
              <a:ext uri="{FF2B5EF4-FFF2-40B4-BE49-F238E27FC236}">
                <a16:creationId xmlns:a16="http://schemas.microsoft.com/office/drawing/2014/main" id="{A0F4362C-1105-40C8-AD93-A1669DF53D3A}"/>
              </a:ext>
            </a:extLst>
          </p:cNvPr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9598" flipH="1">
            <a:off x="6276587" y="5874325"/>
            <a:ext cx="411480" cy="385445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F7D77C80-C02C-4EA9-A705-8C434E867BE2}"/>
              </a:ext>
            </a:extLst>
          </p:cNvPr>
          <p:cNvSpPr txBox="1"/>
          <p:nvPr/>
        </p:nvSpPr>
        <p:spPr>
          <a:xfrm>
            <a:off x="36428" y="3977031"/>
            <a:ext cx="7210948" cy="2640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Có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thông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dịch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Việt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Bồ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Đào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Nha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Tây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Ban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Nha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Anh,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Trung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tiếng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100" kern="1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Philippin</a:t>
            </a:r>
            <a:r>
              <a:rPr lang="en-US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.</a:t>
            </a:r>
            <a:r>
              <a:rPr lang="ja-JP" altLang="ja-JP" sz="1100" kern="1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  <a:cs typeface="Arial" panose="020B0604020202020204" pitchFamily="34" charset="0"/>
              </a:rPr>
              <a:t>　</a:t>
            </a:r>
            <a:endParaRPr lang="ja-JP" altLang="ja-JP" sz="9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A4071C8-6686-4036-B64C-07162588098F}"/>
              </a:ext>
            </a:extLst>
          </p:cNvPr>
          <p:cNvSpPr txBox="1"/>
          <p:nvPr/>
        </p:nvSpPr>
        <p:spPr>
          <a:xfrm>
            <a:off x="443419" y="4417510"/>
            <a:ext cx="61843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Chúng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tôi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rất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sẵn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lòng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lắng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nghe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và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tư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vấn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cho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bạn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về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mọi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khúc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mắc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liên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quan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đến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việc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học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lên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cấp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trên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,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việc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học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tiếng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Nhật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,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vấn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đề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chi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phí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vi-VN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cho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việc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học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ở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trường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hay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những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lo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lắng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về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cuộc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sống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học</a:t>
            </a:r>
            <a:r>
              <a:rPr lang="en-US" altLang="ja-JP" sz="1500" dirty="0"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đường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!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Hãy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đến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và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trao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vi-VN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đổi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thoải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mái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với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chúng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500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tôi</a:t>
            </a:r>
            <a:r>
              <a:rPr lang="en-US" altLang="ja-JP" sz="1500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!</a:t>
            </a:r>
            <a:endParaRPr kumimoji="1" lang="en-US" altLang="ja-JP" sz="15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BF4AB2BB-20C7-4A79-84C5-9CBE1382FA55}"/>
              </a:ext>
            </a:extLst>
          </p:cNvPr>
          <p:cNvSpPr txBox="1"/>
          <p:nvPr/>
        </p:nvSpPr>
        <p:spPr>
          <a:xfrm>
            <a:off x="106399" y="5752127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kumimoji="1" lang="en-US" altLang="ja-JP" sz="16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Ngày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16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giờ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F48B4C29-1E56-47B3-960E-0A279D18E0C0}"/>
              </a:ext>
            </a:extLst>
          </p:cNvPr>
          <p:cNvSpPr txBox="1"/>
          <p:nvPr/>
        </p:nvSpPr>
        <p:spPr>
          <a:xfrm>
            <a:off x="111417" y="6214395"/>
            <a:ext cx="1290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【</a:t>
            </a:r>
            <a:r>
              <a:rPr kumimoji="1" lang="en-US" altLang="ja-JP" sz="16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Địa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 </a:t>
            </a:r>
            <a:r>
              <a:rPr kumimoji="1" lang="en-US" altLang="ja-JP" sz="1600" b="1" dirty="0" err="1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điểm</a:t>
            </a:r>
            <a:r>
              <a:rPr kumimoji="1" lang="en-US" altLang="ja-JP" sz="1600" b="1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rPr>
              <a:t>】</a:t>
            </a:r>
            <a:endParaRPr kumimoji="1" lang="ja-JP" altLang="en-US" sz="1600" b="1" dirty="0">
              <a:latin typeface="Arial" panose="020B0604020202020204" pitchFamily="34" charset="0"/>
              <a:ea typeface="BIZ UDP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71E5797-9BCD-43F9-A91A-431569591A4A}"/>
              </a:ext>
            </a:extLst>
          </p:cNvPr>
          <p:cNvSpPr txBox="1"/>
          <p:nvPr/>
        </p:nvSpPr>
        <p:spPr>
          <a:xfrm>
            <a:off x="99185" y="6873964"/>
            <a:ext cx="1391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Đối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tượng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101A29A-5ED8-47C2-A471-693C4A0DF086}"/>
              </a:ext>
            </a:extLst>
          </p:cNvPr>
          <p:cNvSpPr txBox="1"/>
          <p:nvPr/>
        </p:nvSpPr>
        <p:spPr>
          <a:xfrm>
            <a:off x="99185" y="7462883"/>
            <a:ext cx="12779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Nội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dung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D21A4054-2D13-4AB3-BD09-C6D45D203057}"/>
              </a:ext>
            </a:extLst>
          </p:cNvPr>
          <p:cNvSpPr txBox="1"/>
          <p:nvPr/>
        </p:nvSpPr>
        <p:spPr>
          <a:xfrm>
            <a:off x="65324" y="8298088"/>
            <a:ext cx="17219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Cách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đăng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ký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9F2CB98-6C0A-4449-8D4F-90B658E762A0}"/>
              </a:ext>
            </a:extLst>
          </p:cNvPr>
          <p:cNvSpPr txBox="1"/>
          <p:nvPr/>
        </p:nvSpPr>
        <p:spPr>
          <a:xfrm>
            <a:off x="99185" y="8911917"/>
            <a:ext cx="20842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Thời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hạn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đăng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ký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6E542269-183E-4DA5-A478-F6178F7DF693}"/>
              </a:ext>
            </a:extLst>
          </p:cNvPr>
          <p:cNvSpPr txBox="1"/>
          <p:nvPr/>
        </p:nvSpPr>
        <p:spPr>
          <a:xfrm>
            <a:off x="1151820" y="5801855"/>
            <a:ext cx="5546583" cy="2821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276225" indent="-635" algn="just">
              <a:lnSpc>
                <a:spcPts val="1400"/>
              </a:lnSpc>
              <a:spcAft>
                <a:spcPts val="0"/>
              </a:spcAft>
              <a:tabLst>
                <a:tab pos="1270" algn="l"/>
              </a:tabLst>
            </a:pP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13:00~15:30 </a:t>
            </a:r>
            <a:r>
              <a:rPr lang="en-US" altLang="ja-JP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thứ</a:t>
            </a: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Bảy</a:t>
            </a: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ngày</a:t>
            </a: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05 </a:t>
            </a:r>
            <a:r>
              <a:rPr lang="en-US" altLang="ja-JP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tháng</a:t>
            </a: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vi-VN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8</a:t>
            </a:r>
            <a:r>
              <a:rPr lang="en-US" altLang="ja-JP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năm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2023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16A6EF3-97B9-4901-BC8D-42624BEB2E6D}"/>
              </a:ext>
            </a:extLst>
          </p:cNvPr>
          <p:cNvSpPr txBox="1"/>
          <p:nvPr/>
        </p:nvSpPr>
        <p:spPr>
          <a:xfrm>
            <a:off x="1151820" y="6250025"/>
            <a:ext cx="5715604" cy="5642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90805" algn="just">
              <a:lnSpc>
                <a:spcPts val="2000"/>
              </a:lnSpc>
              <a:spcAft>
                <a:spcPts val="0"/>
              </a:spcAft>
            </a:pP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Tòa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thị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chính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Ama</a:t>
            </a:r>
            <a:r>
              <a:rPr lang="en-US" altLang="ja-JP" sz="2000" kern="100" dirty="0"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Phòng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hội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20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nghị</a:t>
            </a:r>
            <a:r>
              <a:rPr lang="en-US" altLang="ja-JP" sz="20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D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（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Số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1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Fukatsubo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Okinosima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khu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phố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Shippo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thành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4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phố</a:t>
            </a:r>
            <a:r>
              <a:rPr lang="en-US" altLang="ja-JP" sz="14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Ama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1B5028B-8E2C-4706-A954-E168E4CA7745}"/>
              </a:ext>
            </a:extLst>
          </p:cNvPr>
          <p:cNvSpPr txBox="1"/>
          <p:nvPr/>
        </p:nvSpPr>
        <p:spPr>
          <a:xfrm>
            <a:off x="1234443" y="6847437"/>
            <a:ext cx="42873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spcAft>
                <a:spcPts val="0"/>
              </a:spcAft>
            </a:pP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Học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sinh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THCS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người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nước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ngoài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</a:p>
          <a:p>
            <a:pPr marL="123825" marR="342900" algn="l">
              <a:spcAft>
                <a:spcPts val="0"/>
              </a:spcAft>
            </a:pP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cùng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với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phụ</a:t>
            </a:r>
            <a:r>
              <a:rPr lang="en-US" altLang="ja-JP" sz="18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8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huynh</a:t>
            </a:r>
            <a:r>
              <a:rPr lang="ja-JP" altLang="en-US" kern="100" dirty="0"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ja-JP" altLang="ja-JP" sz="18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（</a:t>
            </a:r>
            <a:r>
              <a:rPr lang="en-US" altLang="ja-JP" sz="18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20 </a:t>
            </a:r>
            <a:r>
              <a:rPr lang="en-US" altLang="ja-JP" sz="18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nhóm</a:t>
            </a:r>
            <a:r>
              <a:rPr lang="ja-JP" altLang="ja-JP" sz="18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Arial" panose="020B0604020202020204" pitchFamily="34" charset="0"/>
              </a:rPr>
              <a:t>）</a:t>
            </a:r>
            <a:endParaRPr kumimoji="1" lang="ja-JP" altLang="en-US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23C7898-BDF4-415A-9F69-D053D8926537}"/>
              </a:ext>
            </a:extLst>
          </p:cNvPr>
          <p:cNvSpPr txBox="1"/>
          <p:nvPr/>
        </p:nvSpPr>
        <p:spPr>
          <a:xfrm>
            <a:off x="1050050" y="7489188"/>
            <a:ext cx="5995886" cy="85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9715" marR="342900" algn="just">
              <a:lnSpc>
                <a:spcPts val="2000"/>
              </a:lnSpc>
              <a:spcAft>
                <a:spcPts val="0"/>
              </a:spcAft>
            </a:pP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Chế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độ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giáo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dục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của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Nhật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Bản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những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việc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cần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thiết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phải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chuẩn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bị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cho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việc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học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lên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THPT,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trải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nghiệm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của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những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người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trước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,...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0807B8D5-FEC9-4ECA-BC5F-0E55E09124C0}"/>
              </a:ext>
            </a:extLst>
          </p:cNvPr>
          <p:cNvSpPr txBox="1"/>
          <p:nvPr/>
        </p:nvSpPr>
        <p:spPr>
          <a:xfrm>
            <a:off x="1629113" y="8289795"/>
            <a:ext cx="3761286" cy="595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49530" algn="just">
              <a:lnSpc>
                <a:spcPts val="2000"/>
              </a:lnSpc>
              <a:spcAft>
                <a:spcPts val="0"/>
              </a:spcAft>
            </a:pP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Sau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khi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viết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vào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đăng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ký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ở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mặt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sau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, </a:t>
            </a:r>
          </a:p>
          <a:p>
            <a:pPr marL="123825" marR="49530" algn="just">
              <a:lnSpc>
                <a:spcPts val="2000"/>
              </a:lnSpc>
              <a:spcAft>
                <a:spcPts val="0"/>
              </a:spcAft>
            </a:pP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xin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vui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lòng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gửi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Fax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hoặc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thư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điện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kern="100" dirty="0" err="1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tử</a:t>
            </a:r>
            <a:r>
              <a:rPr lang="en-US" altLang="ja-JP" sz="1600" kern="100" dirty="0">
                <a:effectLst/>
                <a:latin typeface="Arial" panose="020B0604020202020204" pitchFamily="34" charset="0"/>
                <a:ea typeface="HGSｺﾞｼｯｸE" panose="020B0900000000000000" pitchFamily="50" charset="-128"/>
                <a:cs typeface="Mangal" panose="02040503050203030202" pitchFamily="18" charset="0"/>
              </a:rPr>
              <a:t>.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272185A8-99E8-4756-8918-4224C7EE9BC2}"/>
              </a:ext>
            </a:extLst>
          </p:cNvPr>
          <p:cNvSpPr txBox="1"/>
          <p:nvPr/>
        </p:nvSpPr>
        <p:spPr>
          <a:xfrm>
            <a:off x="1979009" y="8999861"/>
            <a:ext cx="4182555" cy="2875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just">
              <a:lnSpc>
                <a:spcPts val="1400"/>
              </a:lnSpc>
              <a:spcAft>
                <a:spcPts val="0"/>
              </a:spcAft>
            </a:pPr>
            <a:r>
              <a:rPr lang="en-US" altLang="ja-JP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Đến</a:t>
            </a:r>
            <a:r>
              <a:rPr lang="en-US" altLang="ja-JP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hết</a:t>
            </a:r>
            <a:r>
              <a:rPr lang="en-US" altLang="ja-JP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thứ</a:t>
            </a:r>
            <a:r>
              <a:rPr lang="en-US" altLang="ja-JP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Ba, </a:t>
            </a:r>
            <a:r>
              <a:rPr lang="en-US" altLang="ja-JP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ngày</a:t>
            </a:r>
            <a:r>
              <a:rPr lang="en-US" altLang="ja-JP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25 </a:t>
            </a:r>
            <a:r>
              <a:rPr lang="en-US" altLang="ja-JP" b="1" u="sng" kern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tháng</a:t>
            </a:r>
            <a:r>
              <a:rPr lang="en-US" altLang="ja-JP" b="1" u="sng" kern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7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96DD31-515F-4FCC-90A4-80704EF2868F}"/>
              </a:ext>
            </a:extLst>
          </p:cNvPr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341" y="118392"/>
            <a:ext cx="3189859" cy="2597158"/>
          </a:xfrm>
          <a:prstGeom prst="rect">
            <a:avLst/>
          </a:prstGeom>
        </p:spPr>
      </p:pic>
      <p:sp>
        <p:nvSpPr>
          <p:cNvPr id="10" name="角丸四角形 45">
            <a:extLst>
              <a:ext uri="{FF2B5EF4-FFF2-40B4-BE49-F238E27FC236}">
                <a16:creationId xmlns:a16="http://schemas.microsoft.com/office/drawing/2014/main" id="{EF32DD64-20E0-4D09-A817-2CD0A1533DDC}"/>
              </a:ext>
            </a:extLst>
          </p:cNvPr>
          <p:cNvSpPr/>
          <p:nvPr/>
        </p:nvSpPr>
        <p:spPr>
          <a:xfrm>
            <a:off x="1652411" y="8242248"/>
            <a:ext cx="4952321" cy="1384300"/>
          </a:xfrm>
          <a:prstGeom prst="roundRect">
            <a:avLst>
              <a:gd name="adj" fmla="val 40262"/>
            </a:avLst>
          </a:prstGeom>
          <a:noFill/>
          <a:ln w="66675" cap="rnd" cmpd="sng" algn="ctr">
            <a:solidFill>
              <a:srgbClr val="FFC000"/>
            </a:solidFill>
            <a:prstDash val="sysDot"/>
            <a:round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pic>
        <p:nvPicPr>
          <p:cNvPr id="11" name="図 10" descr="メモ帳のイラスト（文房具）">
            <a:extLst>
              <a:ext uri="{FF2B5EF4-FFF2-40B4-BE49-F238E27FC236}">
                <a16:creationId xmlns:a16="http://schemas.microsoft.com/office/drawing/2014/main" id="{DA614D14-D611-4025-A2B8-6F9E64FE701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33153" y="8936043"/>
            <a:ext cx="768880" cy="798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D05118A-CC60-4BA1-A86F-A0ADC16AFB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57" y="8712329"/>
            <a:ext cx="1007880" cy="1021750"/>
          </a:xfrm>
          <a:prstGeom prst="rect">
            <a:avLst/>
          </a:prstGeom>
        </p:spPr>
      </p:pic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66A84E28-3B70-4A63-9E73-6B964A4C5169}"/>
              </a:ext>
            </a:extLst>
          </p:cNvPr>
          <p:cNvCxnSpPr/>
          <p:nvPr/>
        </p:nvCxnSpPr>
        <p:spPr>
          <a:xfrm>
            <a:off x="-46870" y="3681987"/>
            <a:ext cx="6905625" cy="9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F1A427D-734A-431C-8446-D44B70429468}"/>
              </a:ext>
            </a:extLst>
          </p:cNvPr>
          <p:cNvSpPr txBox="1"/>
          <p:nvPr/>
        </p:nvSpPr>
        <p:spPr>
          <a:xfrm>
            <a:off x="86224" y="166443"/>
            <a:ext cx="8819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Đi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lại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F5E4DF5-8BE3-48F0-A7F9-8262C9F8F291}"/>
              </a:ext>
            </a:extLst>
          </p:cNvPr>
          <p:cNvSpPr txBox="1"/>
          <p:nvPr/>
        </p:nvSpPr>
        <p:spPr>
          <a:xfrm>
            <a:off x="37112" y="2101972"/>
            <a:ext cx="2408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Nơi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đăng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ký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-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liên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hệ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D557573-3C13-4BC8-ABD0-5F99B4C5B6CF}"/>
              </a:ext>
            </a:extLst>
          </p:cNvPr>
          <p:cNvSpPr txBox="1"/>
          <p:nvPr/>
        </p:nvSpPr>
        <p:spPr>
          <a:xfrm>
            <a:off x="44278" y="3698375"/>
            <a:ext cx="16081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Bản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đăng</a:t>
            </a:r>
            <a:r>
              <a:rPr lang="en-US" altLang="ja-JP" sz="16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6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ký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0E699F0-2E0B-41F2-A242-C4FE8037512E}"/>
              </a:ext>
            </a:extLst>
          </p:cNvPr>
          <p:cNvSpPr txBox="1"/>
          <p:nvPr/>
        </p:nvSpPr>
        <p:spPr>
          <a:xfrm>
            <a:off x="177800" y="508379"/>
            <a:ext cx="3476016" cy="2808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just">
              <a:lnSpc>
                <a:spcPts val="1400"/>
              </a:lnSpc>
              <a:spcAft>
                <a:spcPts val="0"/>
              </a:spcAft>
            </a:pPr>
            <a:r>
              <a:rPr lang="en-US" altLang="ja-JP" sz="1600" b="1" u="heavy" kern="100" dirty="0" err="1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Tòa</a:t>
            </a:r>
            <a:r>
              <a:rPr lang="en-U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b="1" u="heavy" kern="100" dirty="0" err="1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thị</a:t>
            </a:r>
            <a:r>
              <a:rPr lang="en-U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b="1" u="heavy" kern="100" dirty="0" err="1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chính</a:t>
            </a:r>
            <a:r>
              <a:rPr lang="en-U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b="1" u="heavy" kern="100" dirty="0" err="1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600" b="1" u="heavy" kern="100" dirty="0" err="1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600" b="1" u="heavy" kern="100" dirty="0">
                <a:effectLst/>
                <a:uFill>
                  <a:solidFill>
                    <a:srgbClr val="FF0066"/>
                  </a:solidFill>
                </a:uFill>
                <a:latin typeface="Arial" panose="020B0604020202020204" pitchFamily="34" charset="0"/>
                <a:ea typeface="AR P丸ゴシック体E" panose="020F0900000000000000" pitchFamily="50" charset="-128"/>
                <a:cs typeface="Mangal" panose="02040503050203030202" pitchFamily="18" charset="0"/>
              </a:rPr>
              <a:t> Ama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922D1EE-86CD-4EA0-9CF7-2FB1F207BE42}"/>
              </a:ext>
            </a:extLst>
          </p:cNvPr>
          <p:cNvSpPr txBox="1"/>
          <p:nvPr/>
        </p:nvSpPr>
        <p:spPr>
          <a:xfrm>
            <a:off x="-14899" y="802687"/>
            <a:ext cx="387753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200" b="1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Địa</a:t>
            </a: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b="1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chỉ</a:t>
            </a: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: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Số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1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Fukatsubo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Okinosima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</a:t>
            </a:r>
          </a:p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spc="100" dirty="0"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　　　　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khu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Shippo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Ama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05701EA-DD65-4456-A223-93275F6F1864}"/>
              </a:ext>
            </a:extLst>
          </p:cNvPr>
          <p:cNvSpPr txBox="1"/>
          <p:nvPr/>
        </p:nvSpPr>
        <p:spPr>
          <a:xfrm>
            <a:off x="-90600" y="1239382"/>
            <a:ext cx="3999813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Giao </a:t>
            </a:r>
            <a:r>
              <a:rPr lang="en-US" altLang="ja-JP" sz="1200" b="1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thông</a:t>
            </a:r>
            <a:r>
              <a:rPr lang="en-US" altLang="ja-JP" sz="1200" b="1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: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Xuống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tàu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ở ga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Shippou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,</a:t>
            </a:r>
          </a:p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ja-JP" altLang="en-US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　　　　　　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tàu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Meitetsu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và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đi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bộ</a:t>
            </a:r>
            <a:r>
              <a:rPr lang="en-US" altLang="ja-JP" sz="12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15 </a:t>
            </a:r>
            <a:r>
              <a:rPr lang="en-US" altLang="ja-JP" sz="12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phút</a:t>
            </a:r>
            <a:endParaRPr lang="ja-JP" alt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EA4DF6C-FC99-4332-8409-E9320AF898C6}"/>
              </a:ext>
            </a:extLst>
          </p:cNvPr>
          <p:cNvSpPr txBox="1"/>
          <p:nvPr/>
        </p:nvSpPr>
        <p:spPr>
          <a:xfrm>
            <a:off x="10845" y="1651252"/>
            <a:ext cx="3826047" cy="4401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*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Những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ai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đi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xe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ô-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tô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thì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xin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vui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lòng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đỗ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xe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  <a:p>
            <a:pPr marL="123825" marR="342900" algn="l">
              <a:lnSpc>
                <a:spcPts val="1400"/>
              </a:lnSpc>
              <a:spcAft>
                <a:spcPts val="0"/>
              </a:spcAft>
            </a:pP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tại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bãi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đỗ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xe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của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tòa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thị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chính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thành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000" kern="100" spc="1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phố</a:t>
            </a:r>
            <a:r>
              <a:rPr lang="en-US" altLang="ja-JP" sz="1000" kern="100" spc="1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  <a:cs typeface="Mangal" panose="02040503050203030202" pitchFamily="18" charset="0"/>
              </a:rPr>
              <a:t> Ama</a:t>
            </a:r>
            <a:endParaRPr lang="ja-JP" altLang="ja-JP" sz="1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B997F5F7-C4BF-4E59-9FAF-ECC4638EF2D7}"/>
              </a:ext>
            </a:extLst>
          </p:cNvPr>
          <p:cNvGrpSpPr/>
          <p:nvPr/>
        </p:nvGrpSpPr>
        <p:grpSpPr>
          <a:xfrm>
            <a:off x="141828" y="2609867"/>
            <a:ext cx="6584258" cy="998728"/>
            <a:chOff x="161962" y="2628596"/>
            <a:chExt cx="6584258" cy="998728"/>
          </a:xfrm>
        </p:grpSpPr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B9C5791C-8777-4C69-A8F9-66F96226E5CF}"/>
                </a:ext>
              </a:extLst>
            </p:cNvPr>
            <p:cNvSpPr txBox="1"/>
            <p:nvPr/>
          </p:nvSpPr>
          <p:spPr>
            <a:xfrm>
              <a:off x="290335" y="2628596"/>
              <a:ext cx="22413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E-mail : kikin@aia.pref.aichi.jp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44D1D1CC-DC44-4F78-B941-5EA9B6C8B13A}"/>
                </a:ext>
              </a:extLst>
            </p:cNvPr>
            <p:cNvSpPr txBox="1"/>
            <p:nvPr/>
          </p:nvSpPr>
          <p:spPr>
            <a:xfrm>
              <a:off x="161962" y="2805731"/>
              <a:ext cx="4507965" cy="4514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123825" marR="342900" algn="l">
                <a:lnSpc>
                  <a:spcPts val="1400"/>
                </a:lnSpc>
                <a:spcAft>
                  <a:spcPts val="0"/>
                </a:spcAft>
                <a:tabLst>
                  <a:tab pos="90170" algn="l"/>
                  <a:tab pos="630555" algn="l"/>
                </a:tabLst>
              </a:pP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Điện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thoại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 :</a:t>
              </a:r>
              <a:r>
                <a:rPr lang="ja-JP" altLang="en-US" sz="1050" kern="100" dirty="0">
                  <a:latin typeface="游明朝" panose="02020400000000000000" pitchFamily="18" charset="-128"/>
                  <a:ea typeface="游明朝" panose="02020400000000000000" pitchFamily="18" charset="-128"/>
                  <a:cs typeface="Mangal" panose="02040503050203030202" pitchFamily="18" charset="0"/>
                </a:rPr>
                <a:t>　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Hỗ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trợ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tiếng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Nhật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 :052-961-8746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  <a:p>
              <a:pPr marL="123825" marR="342900" algn="l">
                <a:lnSpc>
                  <a:spcPts val="1400"/>
                </a:lnSpc>
                <a:spcAft>
                  <a:spcPts val="0"/>
                </a:spcAft>
                <a:tabLst>
                  <a:tab pos="90170" algn="l"/>
                </a:tabLst>
              </a:pP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ja-JP" altLang="en-US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　　　　　　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Hỗ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trợ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đa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ngôn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ngữ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 :052-961-7902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865DBC2F-E19D-4D98-A40F-F348A2BE29DD}"/>
                </a:ext>
              </a:extLst>
            </p:cNvPr>
            <p:cNvSpPr txBox="1"/>
            <p:nvPr/>
          </p:nvSpPr>
          <p:spPr>
            <a:xfrm>
              <a:off x="4326408" y="2802986"/>
              <a:ext cx="155799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>
                  <a:latin typeface="Arial" panose="020B0604020202020204" pitchFamily="34" charset="0"/>
                  <a:ea typeface="BIZ UDPゴシック" panose="020B0400000000000000" pitchFamily="50" charset="-128"/>
                  <a:cs typeface="Arial" panose="020B0604020202020204" pitchFamily="34" charset="0"/>
                </a:rPr>
                <a:t>FAX : 052-961-8045</a:t>
              </a:r>
              <a:endParaRPr kumimoji="1" lang="ja-JP" altLang="en-US" sz="1200" dirty="0">
                <a:latin typeface="Arial" panose="020B0604020202020204" pitchFamily="34" charset="0"/>
                <a:ea typeface="BIZ UDP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D6BE3E78-7565-42D6-8FF4-8D309EF22931}"/>
                </a:ext>
              </a:extLst>
            </p:cNvPr>
            <p:cNvSpPr txBox="1"/>
            <p:nvPr/>
          </p:nvSpPr>
          <p:spPr>
            <a:xfrm>
              <a:off x="197934" y="3175918"/>
              <a:ext cx="6548286" cy="4514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77875" marR="342900" indent="-711200" algn="l">
                <a:lnSpc>
                  <a:spcPts val="1400"/>
                </a:lnSpc>
                <a:spcAft>
                  <a:spcPts val="0"/>
                </a:spcAft>
                <a:tabLst>
                  <a:tab pos="90170" algn="l"/>
                  <a:tab pos="630555" algn="l"/>
                </a:tabLst>
              </a:pP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	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Địa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chỉ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 :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Số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2-6-1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Sannomaru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,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quận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Naka,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thành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phố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Nagoya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  <a:p>
              <a:pPr marL="777875" marR="342900" indent="-711200" algn="l">
                <a:lnSpc>
                  <a:spcPts val="1400"/>
                </a:lnSpc>
                <a:spcAft>
                  <a:spcPts val="0"/>
                </a:spcAft>
                <a:tabLst>
                  <a:tab pos="630555" algn="l"/>
                  <a:tab pos="810260" algn="l"/>
                </a:tabLst>
              </a:pP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      	</a:t>
              </a:r>
              <a:r>
                <a:rPr lang="ja-JP" altLang="en-US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　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Bên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trong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Tòa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nhà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Chính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phủ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Sannomaru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</a:t>
              </a:r>
              <a:r>
                <a:rPr lang="en-US" altLang="ja-JP" sz="1200" kern="100" spc="100" dirty="0" err="1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Tỉnh</a:t>
              </a:r>
              <a:r>
                <a:rPr lang="en-US" altLang="ja-JP" sz="1200" kern="100" spc="100" dirty="0">
                  <a:effectLst/>
                  <a:latin typeface="Arial" panose="020B0604020202020204" pitchFamily="34" charset="0"/>
                  <a:ea typeface="AR P丸ゴシック体M" panose="020F0600000000000000" pitchFamily="50" charset="-128"/>
                  <a:cs typeface="Mangal" panose="02040503050203030202" pitchFamily="18" charset="0"/>
                </a:rPr>
                <a:t> Aichi</a:t>
              </a:r>
              <a:endParaRPr lang="ja-JP" altLang="ja-JP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Mangal" panose="02040503050203030202" pitchFamily="18" charset="0"/>
              </a:endParaRPr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94CF0C4-2527-4F47-BEC8-CCE832D98F8C}"/>
              </a:ext>
            </a:extLst>
          </p:cNvPr>
          <p:cNvSpPr txBox="1"/>
          <p:nvPr/>
        </p:nvSpPr>
        <p:spPr>
          <a:xfrm>
            <a:off x="133981" y="2387147"/>
            <a:ext cx="2806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Hiệp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hội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giao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lưu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Quốc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tế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</a:t>
            </a:r>
            <a:r>
              <a:rPr lang="en-US" altLang="ja-JP" sz="1200" b="1" dirty="0" err="1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tỉnh</a:t>
            </a:r>
            <a:r>
              <a:rPr lang="en-US" altLang="ja-JP" sz="1200" b="1" dirty="0">
                <a:effectLst/>
                <a:latin typeface="Arial" panose="020B0604020202020204" pitchFamily="34" charset="0"/>
                <a:ea typeface="AR P丸ゴシック体E" panose="020F0900000000000000" pitchFamily="50" charset="-128"/>
              </a:rPr>
              <a:t> Aichi</a:t>
            </a:r>
            <a:endParaRPr kumimoji="1" lang="ja-JP" altLang="en-US" sz="12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494BABB-625C-42FB-A21B-1E2C704EBDF4}"/>
              </a:ext>
            </a:extLst>
          </p:cNvPr>
          <p:cNvSpPr txBox="1"/>
          <p:nvPr/>
        </p:nvSpPr>
        <p:spPr>
          <a:xfrm>
            <a:off x="1532987" y="3750593"/>
            <a:ext cx="5280735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Những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thông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tin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cá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nhân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bên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dưới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chỉ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dùng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cho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mục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đích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của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buổi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tư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vấn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này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và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sẽ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không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được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tiết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lộ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cho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bên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thứ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ba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mà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không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có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sự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đồng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ý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của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cá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nhân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đó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.</a:t>
            </a:r>
            <a:r>
              <a:rPr lang="en-US" altLang="ja-JP" sz="800" dirty="0">
                <a:effectLst/>
                <a:latin typeface="游明朝" panose="02020400000000000000" pitchFamily="18" charset="-128"/>
                <a:cs typeface="Mangal" panose="02040503050203030202" pitchFamily="18" charset="0"/>
              </a:rPr>
              <a:t> 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Sau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khi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nhận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được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đơn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đăng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ký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chúng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tôi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sẽ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liên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lạc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với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bạn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.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Nếu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trong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vòng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một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tuần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không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nhận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được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phản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hồi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,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vui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lòng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liên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vi-VN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lạc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lại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9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với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vi-VN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địa chỉ đăng ký-liên hệ ở phía trên</a:t>
            </a:r>
            <a:r>
              <a:rPr lang="en-US" altLang="ja-JP" sz="9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.</a:t>
            </a:r>
            <a:endParaRPr kumimoji="1" lang="ja-JP" altLang="en-US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EF1E86-CE75-43E2-AB77-4D5728F45C84}"/>
              </a:ext>
            </a:extLst>
          </p:cNvPr>
          <p:cNvSpPr txBox="1"/>
          <p:nvPr/>
        </p:nvSpPr>
        <p:spPr>
          <a:xfrm>
            <a:off x="88361" y="8134717"/>
            <a:ext cx="1779628" cy="57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▼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Có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thể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đăng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ký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bằng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cách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quét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</a:t>
            </a:r>
            <a:r>
              <a:rPr lang="en-US" altLang="ja-JP" sz="1200" dirty="0" err="1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mã</a:t>
            </a:r>
            <a:r>
              <a:rPr lang="en-US" altLang="ja-JP" sz="1200" dirty="0">
                <a:effectLst/>
                <a:latin typeface="Arial" panose="020B0604020202020204" pitchFamily="34" charset="0"/>
                <a:ea typeface="AR P丸ゴシック体M" panose="020F0600000000000000" pitchFamily="50" charset="-128"/>
              </a:rPr>
              <a:t> QR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B62F91B-9164-4851-99A9-38E7364DA6D3}"/>
              </a:ext>
            </a:extLst>
          </p:cNvPr>
          <p:cNvSpPr txBox="1"/>
          <p:nvPr/>
        </p:nvSpPr>
        <p:spPr>
          <a:xfrm>
            <a:off x="1652411" y="8278410"/>
            <a:ext cx="3191515" cy="3252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59715" marR="100330" algn="just">
              <a:lnSpc>
                <a:spcPct val="115000"/>
              </a:lnSpc>
              <a:spcAft>
                <a:spcPts val="0"/>
              </a:spcAft>
            </a:pP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Việc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muốn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hỏi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/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muốn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thử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trao</a:t>
            </a:r>
            <a:r>
              <a:rPr lang="en-US" altLang="ja-JP" sz="1400" kern="100" dirty="0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 </a:t>
            </a:r>
            <a:r>
              <a:rPr lang="en-US" altLang="ja-JP" sz="1400" kern="100" dirty="0" err="1">
                <a:effectLst/>
                <a:latin typeface="Arial" panose="020B0604020202020204" pitchFamily="34" charset="0"/>
                <a:ea typeface="AR Pゴシック体M" panose="020B0600000000000000" pitchFamily="50" charset="-128"/>
                <a:cs typeface="Mangal" panose="02040503050203030202" pitchFamily="18" charset="0"/>
              </a:rPr>
              <a:t>đổi</a:t>
            </a:r>
            <a:endParaRPr lang="ja-JP" altLang="ja-JP" sz="11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Mangal" panose="02040503050203030202" pitchFamily="18" charset="0"/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818EA144-2703-41C6-8536-1BB24C2ECE8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3676" y="2414783"/>
            <a:ext cx="872878" cy="868722"/>
          </a:xfrm>
          <a:prstGeom prst="rect">
            <a:avLst/>
          </a:prstGeom>
        </p:spPr>
      </p:pic>
      <p:pic>
        <p:nvPicPr>
          <p:cNvPr id="65" name="図 64">
            <a:extLst>
              <a:ext uri="{FF2B5EF4-FFF2-40B4-BE49-F238E27FC236}">
                <a16:creationId xmlns:a16="http://schemas.microsoft.com/office/drawing/2014/main" id="{B2488C72-AB82-4271-8C66-F400537BF7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8796" y="198569"/>
            <a:ext cx="415656" cy="390717"/>
          </a:xfrm>
          <a:prstGeom prst="rect">
            <a:avLst/>
          </a:prstGeom>
        </p:spPr>
      </p:pic>
      <p:pic>
        <p:nvPicPr>
          <p:cNvPr id="64" name="図 63">
            <a:extLst>
              <a:ext uri="{FF2B5EF4-FFF2-40B4-BE49-F238E27FC236}">
                <a16:creationId xmlns:a16="http://schemas.microsoft.com/office/drawing/2014/main" id="{55E00AB7-0A49-4348-9D43-69D6948C059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854" y="4115654"/>
            <a:ext cx="660894" cy="631798"/>
          </a:xfrm>
          <a:prstGeom prst="rect">
            <a:avLst/>
          </a:prstGeom>
        </p:spPr>
      </p:pic>
      <p:graphicFrame>
        <p:nvGraphicFramePr>
          <p:cNvPr id="28" name="表 4">
            <a:extLst>
              <a:ext uri="{FF2B5EF4-FFF2-40B4-BE49-F238E27FC236}">
                <a16:creationId xmlns:a16="http://schemas.microsoft.com/office/drawing/2014/main" id="{CC76C235-3355-4CDF-B6D5-B62EF50731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4619580"/>
              </p:ext>
            </p:extLst>
          </p:nvPr>
        </p:nvGraphicFramePr>
        <p:xfrm>
          <a:off x="359764" y="4396072"/>
          <a:ext cx="6239618" cy="1686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7191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153040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2769387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</a:tblGrid>
              <a:tr h="32004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Họ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tên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Phụ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huynh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Quốc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tịch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Thông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dịch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□Cần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thiết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tiếng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　　　　　　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  )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Không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cần</a:t>
                      </a:r>
                      <a:endParaRPr kumimoji="1" lang="es-E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164682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□Cần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thiết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tiếng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　　　　　　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 )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Không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cần</a:t>
                      </a:r>
                      <a:endParaRPr kumimoji="1" lang="es-E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  <a:tr h="21780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Địa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chỉ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liên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lạc</a:t>
                      </a:r>
                      <a:endParaRPr kumimoji="1" lang="es-ES" altLang="zh-CN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Chúng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tôi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sẽ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liên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lạc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khi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cần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zh-CN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thiết</a:t>
                      </a:r>
                      <a:r>
                        <a:rPr kumimoji="1" lang="es-E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TEL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E-mail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：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403034"/>
                  </a:ext>
                </a:extLst>
              </a:tr>
            </a:tbl>
          </a:graphicData>
        </a:graphic>
      </p:graphicFrame>
      <p:graphicFrame>
        <p:nvGraphicFramePr>
          <p:cNvPr id="30" name="表 4">
            <a:extLst>
              <a:ext uri="{FF2B5EF4-FFF2-40B4-BE49-F238E27FC236}">
                <a16:creationId xmlns:a16="http://schemas.microsoft.com/office/drawing/2014/main" id="{BAECD5AA-9781-452B-B03B-58EA99E72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8932444"/>
              </p:ext>
            </p:extLst>
          </p:nvPr>
        </p:nvGraphicFramePr>
        <p:xfrm>
          <a:off x="362444" y="6165223"/>
          <a:ext cx="6258794" cy="1750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87">
                  <a:extLst>
                    <a:ext uri="{9D8B030D-6E8A-4147-A177-3AD203B41FA5}">
                      <a16:colId xmlns:a16="http://schemas.microsoft.com/office/drawing/2014/main" val="3375007752"/>
                    </a:ext>
                  </a:extLst>
                </a:gridCol>
                <a:gridCol w="1053797">
                  <a:extLst>
                    <a:ext uri="{9D8B030D-6E8A-4147-A177-3AD203B41FA5}">
                      <a16:colId xmlns:a16="http://schemas.microsoft.com/office/drawing/2014/main" val="955085392"/>
                    </a:ext>
                  </a:extLst>
                </a:gridCol>
                <a:gridCol w="1134511">
                  <a:extLst>
                    <a:ext uri="{9D8B030D-6E8A-4147-A177-3AD203B41FA5}">
                      <a16:colId xmlns:a16="http://schemas.microsoft.com/office/drawing/2014/main" val="107014584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048524814"/>
                    </a:ext>
                  </a:extLst>
                </a:gridCol>
                <a:gridCol w="1483099">
                  <a:extLst>
                    <a:ext uri="{9D8B030D-6E8A-4147-A177-3AD203B41FA5}">
                      <a16:colId xmlns:a16="http://schemas.microsoft.com/office/drawing/2014/main" val="833276765"/>
                    </a:ext>
                  </a:extLst>
                </a:gridCol>
              </a:tblGrid>
              <a:tr h="11802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Họ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tên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Học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sinh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vi-VN" altLang="ja-JP" sz="1100" b="0" dirty="0">
                          <a:solidFill>
                            <a:schemeClr val="tx1"/>
                          </a:solidFill>
                          <a:latin typeface="+mn-lt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Tên trường học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Năm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thứ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Tuổi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Thông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dịch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1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Khác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4451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             </a:t>
                      </a:r>
                      <a:r>
                        <a:rPr kumimoji="1" lang="vi-VN" altLang="ja-JP" sz="1100" dirty="0">
                          <a:solidFill>
                            <a:schemeClr val="tx1"/>
                          </a:solidFill>
                          <a:latin typeface="+mn-lt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Trường THCS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 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/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□Cần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thiết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tiếng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Không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cần</a:t>
                      </a:r>
                      <a:endParaRPr kumimoji="1" lang="es-E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Bạn đến Nhật từ bao giờ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zh-CN" altLang="sv-SE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Tháng</a:t>
                      </a:r>
                      <a:r>
                        <a:rPr kumimoji="1" lang="zh-CN" altLang="sv-SE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 </a:t>
                      </a: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năm      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68319"/>
                  </a:ext>
                </a:extLst>
              </a:tr>
              <a:tr h="301684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ja-JP" altLang="en-US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500"/>
                        </a:lnSpc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　</a:t>
                      </a:r>
                      <a:r>
                        <a:rPr kumimoji="1" lang="vi-VN" altLang="ja-JP" sz="1100" dirty="0">
                          <a:solidFill>
                            <a:schemeClr val="tx1"/>
                          </a:solidFill>
                          <a:latin typeface="+mn-lt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Trường THCS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endParaRPr kumimoji="1" lang="en-US" altLang="ja-JP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en-US" altLang="ja-JP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         /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□Cần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thiết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tiếng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    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   )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□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Không</a:t>
                      </a:r>
                      <a:r>
                        <a:rPr kumimoji="1" lang="es-ES" altLang="ja-JP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s-ES" altLang="ja-JP" sz="11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BIZ UDPゴシック" panose="020B0400000000000000" pitchFamily="50" charset="-128"/>
                          <a:cs typeface="Arial" panose="020B0604020202020204" pitchFamily="34" charset="0"/>
                        </a:rPr>
                        <a:t>cần</a:t>
                      </a:r>
                      <a:endParaRPr kumimoji="1" lang="es-ES" altLang="ja-JP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BIZ UDPゴシック" panose="020B0400000000000000" pitchFamily="50" charset="-128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Bạn đến Nhật từ bao giờ</a:t>
                      </a:r>
                    </a:p>
                    <a:p>
                      <a:pPr>
                        <a:lnSpc>
                          <a:spcPts val="1500"/>
                        </a:lnSpc>
                      </a:pPr>
                      <a:r>
                        <a:rPr kumimoji="1" lang="zh-CN" altLang="sv-SE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Tháng</a:t>
                      </a:r>
                      <a:r>
                        <a:rPr kumimoji="1" lang="zh-CN" altLang="sv-SE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　 </a:t>
                      </a:r>
                      <a:r>
                        <a:rPr kumimoji="1" lang="sv-SE" altLang="zh-CN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icrosoft YaHei" panose="020B0503020204020204" pitchFamily="34" charset="-122"/>
                          <a:cs typeface="Arial" panose="020B0604020202020204" pitchFamily="34" charset="0"/>
                        </a:rPr>
                        <a:t>năm      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35387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434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210</TotalTime>
  <Words>649</Words>
  <Application>Microsoft Office PowerPoint</Application>
  <PresentationFormat>A4 210 x 297 mm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BIZ UDPゴシック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交流 プラザ</dc:creator>
  <cp:lastModifiedBy>愛知県国際交流協会 企画情報</cp:lastModifiedBy>
  <cp:revision>27</cp:revision>
  <dcterms:created xsi:type="dcterms:W3CDTF">2025-03-22T01:29:46Z</dcterms:created>
  <dcterms:modified xsi:type="dcterms:W3CDTF">2025-03-22T07:56:31Z</dcterms:modified>
</cp:coreProperties>
</file>