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747" y="-20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8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3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805B814-6EB2-4D6D-A4DA-C0A9C64EDE99}"/>
              </a:ext>
            </a:extLst>
          </p:cNvPr>
          <p:cNvGrpSpPr/>
          <p:nvPr/>
        </p:nvGrpSpPr>
        <p:grpSpPr>
          <a:xfrm>
            <a:off x="-39551" y="114585"/>
            <a:ext cx="6858415" cy="4376124"/>
            <a:chOff x="-94903" y="135515"/>
            <a:chExt cx="6858415" cy="437612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1EA3C753-A816-486F-AAC0-F1BD30316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95" y="426793"/>
              <a:ext cx="6563641" cy="347711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55ECC492-F475-4E6C-BAAC-917D974A4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8250" y="970889"/>
              <a:ext cx="2635262" cy="12594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0A0C258-790A-4191-91D9-BB31AA654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3066" y="1979151"/>
              <a:ext cx="2389985" cy="1698543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B7E08DF-D9F7-447F-A2CA-132621F09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071" y="3058366"/>
              <a:ext cx="872878" cy="86872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357916-97C2-4807-A949-7642CEFC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836" y="3159001"/>
              <a:ext cx="660894" cy="63179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DEF9F9F-BA07-4499-8DBA-CFC5D8262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806" y="3361119"/>
              <a:ext cx="415656" cy="39071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43D4858-A3F1-4867-BAD6-032B8359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803" y="135515"/>
              <a:ext cx="872878" cy="86872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19587DB-4FC0-4056-99F5-A14D931C3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568" y="236150"/>
              <a:ext cx="660894" cy="63179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4BB56280-5207-4AC6-875E-C98B0E556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38" y="438268"/>
              <a:ext cx="415656" cy="390717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461B786-104C-45C7-AEF3-F8ABA650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4903" y="2025267"/>
              <a:ext cx="3038899" cy="248637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58F4CFD-ED21-4325-AB75-1FBE5305D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7" y="2025267"/>
              <a:ext cx="727399" cy="113474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9C2D5D5-33AE-4ADF-8DAF-B5BC6ACC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119" y="3327753"/>
              <a:ext cx="685833" cy="72739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AA0AD1D-2A22-4BF6-8EF0-50930324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8865" y="2896440"/>
              <a:ext cx="714929" cy="74402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BCD7EEA-061B-41B0-84DB-FA094833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66" y="2693596"/>
              <a:ext cx="303429" cy="47800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859CD56-1312-4FF9-8EBB-8E23D02C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766" y="3027192"/>
              <a:ext cx="1143055" cy="931070"/>
            </a:xfrm>
            <a:prstGeom prst="rect">
              <a:avLst/>
            </a:prstGeom>
          </p:spPr>
        </p:pic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A2E3D0A-FF1C-4776-8AF9-8CE246F2E138}"/>
              </a:ext>
            </a:extLst>
          </p:cNvPr>
          <p:cNvGrpSpPr/>
          <p:nvPr/>
        </p:nvGrpSpPr>
        <p:grpSpPr>
          <a:xfrm>
            <a:off x="2629639" y="150497"/>
            <a:ext cx="1221047" cy="378821"/>
            <a:chOff x="2629639" y="150497"/>
            <a:chExt cx="1221047" cy="378821"/>
          </a:xfrm>
        </p:grpSpPr>
        <p:sp>
          <p:nvSpPr>
            <p:cNvPr id="2" name="角丸四角形 8">
              <a:extLst>
                <a:ext uri="{FF2B5EF4-FFF2-40B4-BE49-F238E27FC236}">
                  <a16:creationId xmlns:a16="http://schemas.microsoft.com/office/drawing/2014/main" id="{EEC2B74E-0264-48D7-AE7D-34525C76ABAB}"/>
                </a:ext>
              </a:extLst>
            </p:cNvPr>
            <p:cNvSpPr/>
            <p:nvPr/>
          </p:nvSpPr>
          <p:spPr>
            <a:xfrm>
              <a:off x="2713401" y="150497"/>
              <a:ext cx="1137285" cy="37882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59715" marR="342900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 </a:t>
              </a:r>
              <a:endPara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D93AA17-8336-4C29-8192-0578696CB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639" y="205111"/>
              <a:ext cx="1169644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altLang="ja-JP" sz="1400" b="1" kern="100" dirty="0" err="1">
                  <a:effectLst/>
                  <a:latin typeface="Arial" panose="020B0604020202020204" pitchFamily="34" charset="0"/>
                  <a:ea typeface="AR P丸ゴシック体E" panose="020F0900000000000000" pitchFamily="50" charset="-128"/>
                  <a:cs typeface="Mangal" panose="02040503050203030202" pitchFamily="18" charset="0"/>
                </a:rPr>
                <a:t>Español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FEA806-B712-4FED-BB27-89BF463110C0}"/>
              </a:ext>
            </a:extLst>
          </p:cNvPr>
          <p:cNvGrpSpPr/>
          <p:nvPr/>
        </p:nvGrpSpPr>
        <p:grpSpPr>
          <a:xfrm>
            <a:off x="5038293" y="1107171"/>
            <a:ext cx="1146058" cy="731788"/>
            <a:chOff x="4924496" y="1197844"/>
            <a:chExt cx="1146058" cy="731788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D33DC4B-45A4-44AD-A0B4-18B9E323ABF2}"/>
                </a:ext>
              </a:extLst>
            </p:cNvPr>
            <p:cNvSpPr txBox="1"/>
            <p:nvPr/>
          </p:nvSpPr>
          <p:spPr>
            <a:xfrm rot="21102975">
              <a:off x="4924496" y="1529522"/>
              <a:ext cx="10537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en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Ama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4BB73F0-3DAC-450D-8BD2-CCB3D32F6CEC}"/>
                </a:ext>
              </a:extLst>
            </p:cNvPr>
            <p:cNvSpPr txBox="1"/>
            <p:nvPr/>
          </p:nvSpPr>
          <p:spPr>
            <a:xfrm rot="21030487">
              <a:off x="5818187" y="1197844"/>
              <a:ext cx="252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D20615-3C57-4BB5-913C-B78726823EA5}"/>
              </a:ext>
            </a:extLst>
          </p:cNvPr>
          <p:cNvSpPr txBox="1"/>
          <p:nvPr/>
        </p:nvSpPr>
        <p:spPr>
          <a:xfrm>
            <a:off x="672832" y="998906"/>
            <a:ext cx="45669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168275" algn="l">
              <a:spcAft>
                <a:spcPts val="0"/>
              </a:spcAft>
            </a:pPr>
            <a:r>
              <a:rPr lang="es-ES" altLang="ja-JP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padres e hijos con ra</a:t>
            </a:r>
            <a:r>
              <a:rPr lang="es-ES" altLang="ja-JP" sz="3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í</a:t>
            </a:r>
            <a:r>
              <a:rPr lang="es-ES" altLang="ja-JP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ces en el extranjero</a:t>
            </a:r>
            <a:endParaRPr lang="ja-JP" altLang="ja-JP" sz="28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71" name="角丸四角形 11">
            <a:extLst>
              <a:ext uri="{FF2B5EF4-FFF2-40B4-BE49-F238E27FC236}">
                <a16:creationId xmlns:a16="http://schemas.microsoft.com/office/drawing/2014/main" id="{29137C00-BEAA-405F-927C-D419F0B34E32}"/>
              </a:ext>
            </a:extLst>
          </p:cNvPr>
          <p:cNvSpPr/>
          <p:nvPr/>
        </p:nvSpPr>
        <p:spPr>
          <a:xfrm>
            <a:off x="1002080" y="9409540"/>
            <a:ext cx="5113290" cy="42493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9715" marR="342900" algn="ctr">
              <a:lnSpc>
                <a:spcPts val="1400"/>
              </a:lnSpc>
              <a:spcAft>
                <a:spcPts val="0"/>
              </a:spcAft>
            </a:pPr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2E7D2E4-87DA-4B13-B56D-44C35A07B9DD}"/>
              </a:ext>
            </a:extLst>
          </p:cNvPr>
          <p:cNvSpPr txBox="1"/>
          <p:nvPr/>
        </p:nvSpPr>
        <p:spPr>
          <a:xfrm>
            <a:off x="1144256" y="9403583"/>
            <a:ext cx="5114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spcAft>
                <a:spcPts val="0"/>
              </a:spcAft>
            </a:pP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Patrocinio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: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Ciudad de Ama</a:t>
            </a:r>
            <a:r>
              <a:rPr lang="ja-JP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Comité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Educación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la ciudad de Ama</a:t>
            </a:r>
            <a:r>
              <a:rPr lang="ja-JP" altLang="en-US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・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3825" marR="342900" algn="l">
              <a:spcAft>
                <a:spcPts val="0"/>
              </a:spcAft>
            </a:pP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       </a:t>
            </a:r>
            <a:r>
              <a:rPr lang="ja-JP" altLang="en-US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　　  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Asociación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Internacional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Aichi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38BA899B-3F39-4843-9E17-A7169BEF7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045" y="7703434"/>
            <a:ext cx="872878" cy="86872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92F0E112-1BAB-4E12-8420-98F737DD5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21" y="7872758"/>
            <a:ext cx="494918" cy="473129"/>
          </a:xfrm>
          <a:prstGeom prst="rect">
            <a:avLst/>
          </a:prstGeom>
        </p:spPr>
      </p:pic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B549774-8E4C-46C0-B258-C42B830127F3}"/>
              </a:ext>
            </a:extLst>
          </p:cNvPr>
          <p:cNvGrpSpPr/>
          <p:nvPr/>
        </p:nvGrpSpPr>
        <p:grpSpPr>
          <a:xfrm>
            <a:off x="150062" y="4464088"/>
            <a:ext cx="6532355" cy="1168522"/>
            <a:chOff x="152530" y="4395533"/>
            <a:chExt cx="6532355" cy="1168522"/>
          </a:xfrm>
        </p:grpSpPr>
        <p:sp>
          <p:nvSpPr>
            <p:cNvPr id="61" name="角丸四角形 49">
              <a:extLst>
                <a:ext uri="{FF2B5EF4-FFF2-40B4-BE49-F238E27FC236}">
                  <a16:creationId xmlns:a16="http://schemas.microsoft.com/office/drawing/2014/main" id="{EEB0F0D4-4E97-4F8E-938A-B8D42948DD00}"/>
                </a:ext>
              </a:extLst>
            </p:cNvPr>
            <p:cNvSpPr/>
            <p:nvPr/>
          </p:nvSpPr>
          <p:spPr>
            <a:xfrm>
              <a:off x="197261" y="4395533"/>
              <a:ext cx="6487624" cy="897794"/>
            </a:xfrm>
            <a:prstGeom prst="roundRect">
              <a:avLst>
                <a:gd name="adj" fmla="val 40262"/>
              </a:avLst>
            </a:prstGeom>
            <a:noFill/>
            <a:ln w="66675" cap="rnd">
              <a:solidFill>
                <a:srgbClr val="FFC000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17A4B6FE-4D95-47B6-8586-7DD6368A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0635" y="5012797"/>
              <a:ext cx="586444" cy="551258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2DDC748-002A-4A7D-BEB6-7BE9D309D61E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69598" flipH="1">
              <a:off x="152530" y="5080768"/>
              <a:ext cx="411480" cy="38544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A0F4362C-1105-40C8-AD93-A1669DF53D3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598" flipH="1">
            <a:off x="362138" y="9420345"/>
            <a:ext cx="411480" cy="38544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7D77C80-C02C-4EA9-A705-8C434E867BE2}"/>
              </a:ext>
            </a:extLst>
          </p:cNvPr>
          <p:cNvSpPr txBox="1"/>
          <p:nvPr/>
        </p:nvSpPr>
        <p:spPr>
          <a:xfrm>
            <a:off x="0" y="3948069"/>
            <a:ext cx="7002238" cy="322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900"/>
              </a:lnSpc>
              <a:spcAft>
                <a:spcPts val="0"/>
              </a:spcAft>
            </a:pPr>
            <a:r>
              <a:rPr lang="es-ES" altLang="ja-JP" sz="14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Con intérpretes de vietnamita, portugués, español, inglés, chino e filipino/tagalo.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A4071C8-6686-4036-B64C-07162588098F}"/>
              </a:ext>
            </a:extLst>
          </p:cNvPr>
          <p:cNvSpPr txBox="1"/>
          <p:nvPr/>
        </p:nvSpPr>
        <p:spPr>
          <a:xfrm>
            <a:off x="410413" y="4489162"/>
            <a:ext cx="621739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lnSpc>
                <a:spcPts val="1800"/>
              </a:lnSpc>
              <a:spcAft>
                <a:spcPts val="0"/>
              </a:spcAft>
            </a:pPr>
            <a:r>
              <a:rPr lang="es-ES" altLang="ja-JP" sz="14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¡Puede consultar sobre el ingreso en la escuela segundaria superior, el aprendizaje de japonés, costos necesarios, cotidiano estudiantil o cualquier otro tema que le gustaría consultar!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4AB2BB-20C7-4A79-84C5-9CBE1382FA55}"/>
              </a:ext>
            </a:extLst>
          </p:cNvPr>
          <p:cNvSpPr txBox="1"/>
          <p:nvPr/>
        </p:nvSpPr>
        <p:spPr>
          <a:xfrm>
            <a:off x="106399" y="5752127"/>
            <a:ext cx="1404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Día y Hora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48B4C29-1E56-47B3-960E-0A279D18E0C0}"/>
              </a:ext>
            </a:extLst>
          </p:cNvPr>
          <p:cNvSpPr txBox="1"/>
          <p:nvPr/>
        </p:nvSpPr>
        <p:spPr>
          <a:xfrm>
            <a:off x="111417" y="621439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Lugar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71E5797-9BCD-43F9-A91A-431569591A4A}"/>
              </a:ext>
            </a:extLst>
          </p:cNvPr>
          <p:cNvSpPr txBox="1"/>
          <p:nvPr/>
        </p:nvSpPr>
        <p:spPr>
          <a:xfrm>
            <a:off x="52717" y="6881105"/>
            <a:ext cx="1337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Dirigido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a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1A29A-5ED8-47C2-A471-693C4A0DF086}"/>
              </a:ext>
            </a:extLst>
          </p:cNvPr>
          <p:cNvSpPr txBox="1"/>
          <p:nvPr/>
        </p:nvSpPr>
        <p:spPr>
          <a:xfrm>
            <a:off x="99185" y="7462883"/>
            <a:ext cx="1402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Contenido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1A4054-2D13-4AB3-BD09-C6D45D203057}"/>
              </a:ext>
            </a:extLst>
          </p:cNvPr>
          <p:cNvSpPr txBox="1"/>
          <p:nvPr/>
        </p:nvSpPr>
        <p:spPr>
          <a:xfrm>
            <a:off x="65324" y="8298088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Inscripción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F2CB98-6C0A-4449-8D4F-90B658E762A0}"/>
              </a:ext>
            </a:extLst>
          </p:cNvPr>
          <p:cNvSpPr txBox="1"/>
          <p:nvPr/>
        </p:nvSpPr>
        <p:spPr>
          <a:xfrm>
            <a:off x="43449" y="8932786"/>
            <a:ext cx="2374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Plazo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de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inscripción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E542269-183E-4DA5-A478-F6178F7DF693}"/>
              </a:ext>
            </a:extLst>
          </p:cNvPr>
          <p:cNvSpPr txBox="1"/>
          <p:nvPr/>
        </p:nvSpPr>
        <p:spPr>
          <a:xfrm>
            <a:off x="1332849" y="5837501"/>
            <a:ext cx="5666295" cy="287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76225" indent="-635" algn="just">
              <a:lnSpc>
                <a:spcPts val="1400"/>
              </a:lnSpc>
              <a:spcAft>
                <a:spcPts val="0"/>
              </a:spcAft>
              <a:tabLst>
                <a:tab pos="1270" algn="l"/>
              </a:tabLst>
            </a:pP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(Sabado) 5 de agosto de 2023 De 13h00 a 15h30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16A6EF3-97B9-4901-BC8D-42624BEB2E6D}"/>
              </a:ext>
            </a:extLst>
          </p:cNvPr>
          <p:cNvSpPr txBox="1"/>
          <p:nvPr/>
        </p:nvSpPr>
        <p:spPr>
          <a:xfrm>
            <a:off x="1019227" y="6241190"/>
            <a:ext cx="6181564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Municipalidad de Ama, Sala de conferencias D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ja-JP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（</a:t>
            </a: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Ciudad de Ama Shippō-chō Okinoshimafukatsubo 1</a:t>
            </a:r>
            <a:r>
              <a:rPr lang="ja-JP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）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1B5028B-8E2C-4706-A954-E168E4CA7745}"/>
              </a:ext>
            </a:extLst>
          </p:cNvPr>
          <p:cNvSpPr txBox="1"/>
          <p:nvPr/>
        </p:nvSpPr>
        <p:spPr>
          <a:xfrm>
            <a:off x="1290158" y="6877179"/>
            <a:ext cx="560857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es-E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Para padres y estudiantes de secundaria básica con raíces extranjeras  20 parejas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23C7898-BDF4-415A-9F69-D053D8926537}"/>
              </a:ext>
            </a:extLst>
          </p:cNvPr>
          <p:cNvSpPr txBox="1"/>
          <p:nvPr/>
        </p:nvSpPr>
        <p:spPr>
          <a:xfrm>
            <a:off x="1170607" y="7458894"/>
            <a:ext cx="6056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676275" algn="l">
              <a:spcAft>
                <a:spcPts val="0"/>
              </a:spcAft>
            </a:pPr>
            <a:r>
              <a:rPr lang="es-E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Sistema educativo en Japón, preparativos necesarios para el ingreso</a:t>
            </a:r>
            <a:r>
              <a:rPr lang="es-ES" altLang="ja-JP" sz="16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s-E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en la secundaria superior,</a:t>
            </a:r>
            <a:r>
              <a:rPr lang="en-US" altLang="ja-JP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pt-BR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relato de experiencias de alumnos de grados superiores.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807B8D5-FEC9-4ECA-BC5F-0E55E09124C0}"/>
              </a:ext>
            </a:extLst>
          </p:cNvPr>
          <p:cNvSpPr txBox="1"/>
          <p:nvPr/>
        </p:nvSpPr>
        <p:spPr>
          <a:xfrm>
            <a:off x="1281410" y="8313364"/>
            <a:ext cx="5179352" cy="61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2555" marR="92075" indent="114300" algn="just">
              <a:lnSpc>
                <a:spcPts val="2100"/>
              </a:lnSpc>
              <a:spcAft>
                <a:spcPts val="0"/>
              </a:spcAft>
            </a:pPr>
            <a:r>
              <a:rPr lang="es-E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Llenar el formulario del reverso y envíelo por fax o </a:t>
            </a:r>
          </a:p>
          <a:p>
            <a:pPr marL="122555" marR="92075" indent="114300" algn="just">
              <a:lnSpc>
                <a:spcPts val="2100"/>
              </a:lnSpc>
              <a:spcAft>
                <a:spcPts val="0"/>
              </a:spcAft>
            </a:pP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por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por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E-mail.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72185A8-99E8-4756-8918-4224C7EE9BC2}"/>
              </a:ext>
            </a:extLst>
          </p:cNvPr>
          <p:cNvSpPr txBox="1"/>
          <p:nvPr/>
        </p:nvSpPr>
        <p:spPr>
          <a:xfrm>
            <a:off x="2118387" y="8954314"/>
            <a:ext cx="51553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925" algn="l">
              <a:spcAft>
                <a:spcPts val="0"/>
              </a:spcAft>
            </a:pPr>
            <a:r>
              <a:rPr lang="es-ES" altLang="ja-JP" sz="15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Aseg</a:t>
            </a:r>
            <a:r>
              <a:rPr lang="es-ES" altLang="ja-JP" sz="1500" kern="100" dirty="0">
                <a:effectLst/>
                <a:latin typeface="Yu Gothic UI" panose="020B0500000000000000" pitchFamily="50" charset="-128"/>
                <a:ea typeface="游明朝" panose="02020400000000000000" pitchFamily="18" charset="-128"/>
                <a:cs typeface="Arial" panose="020B0604020202020204" pitchFamily="34" charset="0"/>
              </a:rPr>
              <a:t>ú</a:t>
            </a:r>
            <a:r>
              <a:rPr lang="es-ES" altLang="ja-JP" sz="15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rese de que llegue Hasta el martes 25 de julio</a:t>
            </a:r>
            <a:endParaRPr lang="ja-JP" altLang="ja-JP" sz="15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96DD31-515F-4FCC-90A4-80704EF2868F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41" y="118392"/>
            <a:ext cx="3189859" cy="2597158"/>
          </a:xfrm>
          <a:prstGeom prst="rect">
            <a:avLst/>
          </a:prstGeom>
        </p:spPr>
      </p:pic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EF32DD64-20E0-4D09-A817-2CD0A1533DDC}"/>
              </a:ext>
            </a:extLst>
          </p:cNvPr>
          <p:cNvSpPr/>
          <p:nvPr/>
        </p:nvSpPr>
        <p:spPr>
          <a:xfrm>
            <a:off x="2006055" y="8310392"/>
            <a:ext cx="4626745" cy="1384300"/>
          </a:xfrm>
          <a:prstGeom prst="roundRect">
            <a:avLst>
              <a:gd name="adj" fmla="val 40262"/>
            </a:avLst>
          </a:prstGeom>
          <a:noFill/>
          <a:ln w="66675" cap="rnd" cmpd="sng" algn="ctr">
            <a:solidFill>
              <a:srgbClr val="FFC000"/>
            </a:solidFill>
            <a:prstDash val="sysDot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1" name="図 10" descr="メモ帳のイラスト（文房具）">
            <a:extLst>
              <a:ext uri="{FF2B5EF4-FFF2-40B4-BE49-F238E27FC236}">
                <a16:creationId xmlns:a16="http://schemas.microsoft.com/office/drawing/2014/main" id="{DA614D14-D611-4025-A2B8-6F9E64FE701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3153" y="8936043"/>
            <a:ext cx="768880" cy="79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D05118A-CC60-4BA1-A86F-A0ADC16AFB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" y="8712329"/>
            <a:ext cx="1007880" cy="1021750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6A84E28-3B70-4A63-9E73-6B964A4C5169}"/>
              </a:ext>
            </a:extLst>
          </p:cNvPr>
          <p:cNvCxnSpPr/>
          <p:nvPr/>
        </p:nvCxnSpPr>
        <p:spPr>
          <a:xfrm>
            <a:off x="-47625" y="3611196"/>
            <a:ext cx="6905625" cy="9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1A427D-734A-431C-8446-D44B70429468}"/>
              </a:ext>
            </a:extLst>
          </p:cNvPr>
          <p:cNvSpPr txBox="1"/>
          <p:nvPr/>
        </p:nvSpPr>
        <p:spPr>
          <a:xfrm>
            <a:off x="86224" y="166443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Acceso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F5E4DF5-8BE3-48F0-A7F9-8262C9F8F291}"/>
              </a:ext>
            </a:extLst>
          </p:cNvPr>
          <p:cNvSpPr txBox="1"/>
          <p:nvPr/>
        </p:nvSpPr>
        <p:spPr>
          <a:xfrm>
            <a:off x="37112" y="2101972"/>
            <a:ext cx="2568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Inscripción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y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contacto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557573-3C13-4BC8-ABD0-5F99B4C5B6CF}"/>
              </a:ext>
            </a:extLst>
          </p:cNvPr>
          <p:cNvSpPr txBox="1"/>
          <p:nvPr/>
        </p:nvSpPr>
        <p:spPr>
          <a:xfrm>
            <a:off x="21895" y="3635923"/>
            <a:ext cx="2911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Formulario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de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inscripción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E699F0-2E0B-41F2-A242-C4FE8037512E}"/>
              </a:ext>
            </a:extLst>
          </p:cNvPr>
          <p:cNvSpPr txBox="1"/>
          <p:nvPr/>
        </p:nvSpPr>
        <p:spPr>
          <a:xfrm>
            <a:off x="44278" y="488455"/>
            <a:ext cx="2815579" cy="280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s-E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Municipalidad de Ama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922D1EE-86CD-4EA0-9CF7-2FB1F207BE42}"/>
              </a:ext>
            </a:extLst>
          </p:cNvPr>
          <p:cNvSpPr txBox="1"/>
          <p:nvPr/>
        </p:nvSpPr>
        <p:spPr>
          <a:xfrm>
            <a:off x="93873" y="772483"/>
            <a:ext cx="34227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s-PE" altLang="ja-JP" sz="1200" b="1" spc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</a:rPr>
              <a:t>Dirección</a:t>
            </a: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: </a:t>
            </a:r>
            <a:r>
              <a:rPr lang="es-ES" altLang="ja-JP" sz="12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Ciudad de Ama </a:t>
            </a:r>
            <a:r>
              <a:rPr lang="es-ES" altLang="ja-JP" sz="1200" dirty="0" err="1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Shippō-chō</a:t>
            </a:r>
            <a:r>
              <a:rPr lang="es-ES" altLang="ja-JP" sz="12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 </a:t>
            </a:r>
            <a:r>
              <a:rPr lang="es-ES" altLang="ja-JP" sz="1200" dirty="0" err="1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Okinoshimafukatsubo</a:t>
            </a:r>
            <a:r>
              <a:rPr lang="es-ES" altLang="ja-JP" sz="12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 1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05701EA-DD65-4456-A223-93275F6F1864}"/>
              </a:ext>
            </a:extLst>
          </p:cNvPr>
          <p:cNvSpPr txBox="1"/>
          <p:nvPr/>
        </p:nvSpPr>
        <p:spPr>
          <a:xfrm>
            <a:off x="100029" y="1173899"/>
            <a:ext cx="3267631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just">
              <a:lnSpc>
                <a:spcPts val="1800"/>
              </a:lnSpc>
              <a:spcAft>
                <a:spcPts val="0"/>
              </a:spcAft>
            </a:pPr>
            <a:r>
              <a:rPr lang="es-ES" altLang="ja-JP" sz="1200" b="1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</a:rPr>
              <a:t>Acceso</a:t>
            </a: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: </a:t>
            </a:r>
            <a:r>
              <a:rPr lang="es-ES" altLang="ja-JP" sz="1200" kern="1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  <a:cs typeface="Mangal" panose="02040503050203030202" pitchFamily="18" charset="0"/>
              </a:rPr>
              <a:t>A 15 minutos a pie desde la estación de</a:t>
            </a:r>
            <a:r>
              <a:rPr lang="ja-JP" altLang="ja-JP" sz="12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「</a:t>
            </a:r>
            <a:r>
              <a:rPr lang="es-ES" altLang="ja-JP" sz="12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Shippo</a:t>
            </a:r>
            <a:r>
              <a:rPr lang="ja-JP" altLang="ja-JP" sz="12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」</a:t>
            </a:r>
            <a:r>
              <a:rPr lang="en-US" altLang="ja-JP" sz="1000" kern="100" dirty="0"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es-E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Línea </a:t>
            </a:r>
            <a:r>
              <a:rPr lang="es-E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Meitetsu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4DF6C-FC99-4332-8409-E9320AF898C6}"/>
              </a:ext>
            </a:extLst>
          </p:cNvPr>
          <p:cNvSpPr txBox="1"/>
          <p:nvPr/>
        </p:nvSpPr>
        <p:spPr>
          <a:xfrm>
            <a:off x="93873" y="1652990"/>
            <a:ext cx="3858749" cy="485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600"/>
              </a:lnSpc>
              <a:spcAft>
                <a:spcPts val="0"/>
              </a:spcAft>
            </a:pPr>
            <a:r>
              <a:rPr lang="ja-JP" altLang="ja-JP" sz="1000" kern="100" dirty="0">
                <a:effectLst/>
                <a:latin typeface="游明朝" panose="02020400000000000000" pitchFamily="18" charset="-128"/>
                <a:ea typeface="AR P丸ゴシック体E" panose="020F0900000000000000" pitchFamily="50" charset="-128"/>
                <a:cs typeface="Arial" panose="020B0604020202020204" pitchFamily="34" charset="0"/>
              </a:rPr>
              <a:t>＊</a:t>
            </a:r>
            <a:r>
              <a:rPr lang="es-ES" altLang="ja-JP" sz="1000" kern="1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  <a:cs typeface="Mangal" panose="02040503050203030202" pitchFamily="18" charset="0"/>
              </a:rPr>
              <a:t>Las personas que vengan en auto, pueden estacionar 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3825" marR="342900" algn="l">
              <a:lnSpc>
                <a:spcPts val="1600"/>
              </a:lnSpc>
              <a:spcAft>
                <a:spcPts val="0"/>
              </a:spcAft>
            </a:pPr>
            <a:r>
              <a:rPr lang="es-ES" altLang="ja-JP" sz="1000" kern="100" dirty="0">
                <a:effectLst/>
                <a:latin typeface="Arial" panose="020B0604020202020204" pitchFamily="34" charset="0"/>
                <a:ea typeface="AR丸ゴシック体M" panose="020F0609000000000000" pitchFamily="49" charset="-128"/>
                <a:cs typeface="Mangal" panose="02040503050203030202" pitchFamily="18" charset="0"/>
              </a:rPr>
              <a:t>  en el estacionamiento de la municipalidad de Ama.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997F5F7-C4BF-4E59-9FAF-ECC4638EF2D7}"/>
              </a:ext>
            </a:extLst>
          </p:cNvPr>
          <p:cNvGrpSpPr/>
          <p:nvPr/>
        </p:nvGrpSpPr>
        <p:grpSpPr>
          <a:xfrm>
            <a:off x="-188834" y="2609867"/>
            <a:ext cx="5761055" cy="991358"/>
            <a:chOff x="-168700" y="2628596"/>
            <a:chExt cx="5761055" cy="991358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9C5791C-8777-4C69-A8F9-66F96226E5CF}"/>
                </a:ext>
              </a:extLst>
            </p:cNvPr>
            <p:cNvSpPr txBox="1"/>
            <p:nvPr/>
          </p:nvSpPr>
          <p:spPr>
            <a:xfrm>
              <a:off x="290335" y="2628596"/>
              <a:ext cx="22413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E-mail : kikin@aia.pref.aichi.jp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D1D1CC-DC44-4F78-B941-5EA9B6C8B13A}"/>
                </a:ext>
              </a:extLst>
            </p:cNvPr>
            <p:cNvSpPr txBox="1"/>
            <p:nvPr/>
          </p:nvSpPr>
          <p:spPr>
            <a:xfrm>
              <a:off x="2299" y="2839995"/>
              <a:ext cx="5590056" cy="296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9715" marR="342900" algn="just">
                <a:lnSpc>
                  <a:spcPts val="1700"/>
                </a:lnSpc>
                <a:spcAft>
                  <a:spcPts val="0"/>
                </a:spcAft>
              </a:pPr>
              <a:r>
                <a:rPr lang="fr-FR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TEL </a:t>
              </a:r>
              <a:r>
                <a:rPr lang="fr-FR" altLang="ja-JP" sz="1200" b="1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: </a:t>
              </a:r>
              <a:r>
                <a:rPr lang="fr-FR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En </a:t>
              </a:r>
              <a:r>
                <a:rPr lang="fr-FR" altLang="ja-JP" sz="1200" kern="100" spc="100" dirty="0" err="1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japonés</a:t>
              </a:r>
              <a:r>
                <a:rPr lang="fr-FR" altLang="ja-JP" sz="1200" b="1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 </a:t>
              </a:r>
              <a:r>
                <a:rPr lang="fr-FR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052-961-8746</a:t>
              </a:r>
              <a:r>
                <a:rPr lang="fr-FR" altLang="ja-JP" sz="1200" b="1" u="none" strike="noStrike" kern="100" spc="100" dirty="0">
                  <a:solidFill>
                    <a:srgbClr val="0563C1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 / </a:t>
              </a:r>
              <a:r>
                <a:rPr lang="fr-FR" altLang="ja-JP" sz="1200" kern="100" spc="100" dirty="0" err="1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Multilingual</a:t>
              </a:r>
              <a:r>
                <a:rPr lang="fr-FR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 052-961-7902</a:t>
              </a:r>
              <a:endPara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DBC2F-E19D-4D98-A40F-F348A2BE29DD}"/>
                </a:ext>
              </a:extLst>
            </p:cNvPr>
            <p:cNvSpPr txBox="1"/>
            <p:nvPr/>
          </p:nvSpPr>
          <p:spPr>
            <a:xfrm>
              <a:off x="267368" y="3102220"/>
              <a:ext cx="15579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FAX : 052-961-8045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BE3E78-7565-42D6-8FF4-8D309EF22931}"/>
                </a:ext>
              </a:extLst>
            </p:cNvPr>
            <p:cNvSpPr txBox="1"/>
            <p:nvPr/>
          </p:nvSpPr>
          <p:spPr>
            <a:xfrm>
              <a:off x="-168700" y="3323654"/>
              <a:ext cx="5015667" cy="296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59715" marR="342900" algn="just">
                <a:lnSpc>
                  <a:spcPts val="1700"/>
                </a:lnSpc>
                <a:spcAft>
                  <a:spcPts val="0"/>
                </a:spcAft>
              </a:pP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	</a:t>
              </a:r>
              <a:r>
                <a:rPr lang="es-PE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Dirección</a:t>
              </a:r>
              <a:r>
                <a:rPr lang="fr-FR" altLang="ja-JP" sz="1200" kern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 : </a:t>
              </a:r>
              <a:r>
                <a:rPr lang="es-419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Nagoya-</a:t>
              </a:r>
              <a:r>
                <a:rPr lang="es-419" altLang="ja-JP" sz="1200" kern="100" spc="100" dirty="0" err="1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shi</a:t>
              </a:r>
              <a:r>
                <a:rPr lang="es-419" altLang="ja-JP" sz="1200" kern="100" spc="100" dirty="0"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, Naka</a:t>
              </a:r>
              <a:r>
                <a:rPr lang="es-419" altLang="ja-JP" sz="1200" kern="100" spc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-</a:t>
              </a:r>
              <a:r>
                <a:rPr lang="es-419" altLang="ja-JP" sz="1200" kern="100" spc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ku</a:t>
              </a:r>
              <a:r>
                <a:rPr lang="es-419" altLang="ja-JP" sz="1200" kern="100" spc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, </a:t>
              </a:r>
              <a:r>
                <a:rPr lang="es-419" altLang="ja-JP" sz="1200" kern="100" spc="1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Sannomaru</a:t>
              </a:r>
              <a:r>
                <a:rPr lang="es-419" altLang="ja-JP" sz="1200" kern="100" spc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 Pゴシック体M" panose="020B0600000000000000" pitchFamily="50" charset="-128"/>
                  <a:cs typeface="Mangal" panose="02040503050203030202" pitchFamily="18" charset="0"/>
                </a:rPr>
                <a:t> 2-6-1</a:t>
              </a:r>
              <a:endPara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94CF0C4-2527-4F47-BEC8-CCE832D98F8C}"/>
              </a:ext>
            </a:extLst>
          </p:cNvPr>
          <p:cNvSpPr txBox="1"/>
          <p:nvPr/>
        </p:nvSpPr>
        <p:spPr>
          <a:xfrm>
            <a:off x="-101814" y="2387628"/>
            <a:ext cx="3219215" cy="296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342900" algn="just">
              <a:lnSpc>
                <a:spcPts val="1700"/>
              </a:lnSpc>
              <a:spcAft>
                <a:spcPts val="0"/>
              </a:spcAft>
            </a:pPr>
            <a:r>
              <a:rPr lang="es-ES" alt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Asociación International de Aichi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494BABB-625C-42FB-A21B-1E2C704EBDF4}"/>
              </a:ext>
            </a:extLst>
          </p:cNvPr>
          <p:cNvSpPr txBox="1"/>
          <p:nvPr/>
        </p:nvSpPr>
        <p:spPr>
          <a:xfrm>
            <a:off x="2813008" y="3652851"/>
            <a:ext cx="402765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es-E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La información personal solicitada solo se empleará para esta actividad y </a:t>
            </a:r>
            <a:r>
              <a:rPr lang="ja-JP" altLang="en-US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　</a:t>
            </a:r>
            <a:r>
              <a:rPr lang="es-E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no será mostrará a terceros sin su consentimiento. Después de recibir su </a:t>
            </a:r>
            <a:r>
              <a:rPr lang="es-E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solucitud</a:t>
            </a:r>
            <a:r>
              <a:rPr lang="es-E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nos comunicaremos con Ud. En caso de no recibir respuesta en el plazo comuníquese nuevamente con nosotros.</a:t>
            </a:r>
            <a:r>
              <a:rPr lang="ja-JP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　</a:t>
            </a:r>
            <a:endParaRPr lang="en-US" altLang="ja-JP" sz="900" dirty="0">
              <a:effectLst/>
              <a:latin typeface="Arial" panose="020B0604020202020204" pitchFamily="34" charset="0"/>
              <a:ea typeface="AR P丸ゴシック体M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EF1E86-CE75-43E2-AB77-4D5728F45C84}"/>
              </a:ext>
            </a:extLst>
          </p:cNvPr>
          <p:cNvSpPr txBox="1"/>
          <p:nvPr/>
        </p:nvSpPr>
        <p:spPr>
          <a:xfrm>
            <a:off x="86224" y="8272735"/>
            <a:ext cx="244302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3505" marR="342900" indent="-139700" algn="just">
              <a:lnSpc>
                <a:spcPts val="1400"/>
              </a:lnSpc>
              <a:spcAft>
                <a:spcPts val="0"/>
              </a:spcAft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es-ES" altLang="ja-JP" sz="12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Puede inscribirse también 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03505" marR="342900" indent="-139700" algn="just">
              <a:lnSpc>
                <a:spcPts val="1400"/>
              </a:lnSpc>
              <a:spcAft>
                <a:spcPts val="0"/>
              </a:spcAft>
            </a:pPr>
            <a:r>
              <a:rPr lang="es-ES" altLang="ja-JP" sz="12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 usando el código QR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62F91B-9164-4851-99A9-38E7364DA6D3}"/>
              </a:ext>
            </a:extLst>
          </p:cNvPr>
          <p:cNvSpPr txBox="1"/>
          <p:nvPr/>
        </p:nvSpPr>
        <p:spPr>
          <a:xfrm>
            <a:off x="2044194" y="8314544"/>
            <a:ext cx="4504438" cy="3086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100330" algn="just">
              <a:lnSpc>
                <a:spcPct val="115000"/>
              </a:lnSpc>
              <a:spcAft>
                <a:spcPts val="0"/>
              </a:spcAft>
            </a:pPr>
            <a:r>
              <a:rPr lang="es-ES" altLang="ja-JP" sz="13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Escriba en caso de tener alguna pregunta o consulta</a:t>
            </a:r>
            <a:r>
              <a:rPr lang="en-US" altLang="ja-JP" sz="1300" kern="100" dirty="0"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.</a:t>
            </a:r>
            <a:endParaRPr lang="ja-JP" altLang="ja-JP" sz="13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818EA144-2703-41C6-8536-1BB24C2EC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240" y="2609867"/>
            <a:ext cx="872878" cy="86872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2488C72-AB82-4271-8C66-F400537BF7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96" y="198569"/>
            <a:ext cx="415656" cy="390717"/>
          </a:xfrm>
          <a:prstGeom prst="rect">
            <a:avLst/>
          </a:prstGeom>
        </p:spPr>
      </p:pic>
      <p:graphicFrame>
        <p:nvGraphicFramePr>
          <p:cNvPr id="28" name="表 4">
            <a:extLst>
              <a:ext uri="{FF2B5EF4-FFF2-40B4-BE49-F238E27FC236}">
                <a16:creationId xmlns:a16="http://schemas.microsoft.com/office/drawing/2014/main" id="{B91676C9-054F-4F07-B7D2-C07A52EDD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494742"/>
              </p:ext>
            </p:extLst>
          </p:nvPr>
        </p:nvGraphicFramePr>
        <p:xfrm>
          <a:off x="343383" y="4307880"/>
          <a:ext cx="6258793" cy="1686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366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153040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2769387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Nombre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adultos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Nacionalidad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Intérprete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□Es necesario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：  　          　）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No es necesario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16468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□Es necesario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：  　          　）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No es necesario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  <a:tr h="21780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Contacto </a:t>
                      </a:r>
                      <a:r>
                        <a:rPr kumimoji="1" lang="es-ES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(En casos de urgencia)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TEL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E-mail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3034"/>
                  </a:ext>
                </a:extLst>
              </a:tr>
            </a:tbl>
          </a:graphicData>
        </a:graphic>
      </p:graphicFrame>
      <p:graphicFrame>
        <p:nvGraphicFramePr>
          <p:cNvPr id="30" name="表 4">
            <a:extLst>
              <a:ext uri="{FF2B5EF4-FFF2-40B4-BE49-F238E27FC236}">
                <a16:creationId xmlns:a16="http://schemas.microsoft.com/office/drawing/2014/main" id="{C41F16EC-1807-4E16-A704-42F579DEA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313537"/>
              </p:ext>
            </p:extLst>
          </p:nvPr>
        </p:nvGraphicFramePr>
        <p:xfrm>
          <a:off x="353667" y="6065285"/>
          <a:ext cx="6258794" cy="213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87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053797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1134511">
                  <a:extLst>
                    <a:ext uri="{9D8B030D-6E8A-4147-A177-3AD203B41FA5}">
                      <a16:colId xmlns:a16="http://schemas.microsoft.com/office/drawing/2014/main" val="10701458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  <a:gridCol w="1483099">
                  <a:extLst>
                    <a:ext uri="{9D8B030D-6E8A-4147-A177-3AD203B41FA5}">
                      <a16:colId xmlns:a16="http://schemas.microsoft.com/office/drawing/2014/main" val="833276765"/>
                    </a:ext>
                  </a:extLst>
                </a:gridCol>
              </a:tblGrid>
              <a:tr h="11802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Nombre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Alumnos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Nombre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la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escuela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Grado Escolar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Edad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Intérprete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Otro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            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Secundaria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básica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/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□Es necesario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(Idioma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：  　       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□No es necesario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Fecha de llegada a Japón?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(el mes      el año       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Secundaria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básica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     /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□Es necesario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(Idioma</a:t>
                      </a:r>
                      <a:r>
                        <a:rPr kumimoji="1" lang="ja-JP" altLang="es-E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：  　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□No es necesario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Fecha de llegada a Japón?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(el mes    el año        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</a:tbl>
          </a:graphicData>
        </a:graphic>
      </p:graphicFrame>
      <p:pic>
        <p:nvPicPr>
          <p:cNvPr id="64" name="図 63">
            <a:extLst>
              <a:ext uri="{FF2B5EF4-FFF2-40B4-BE49-F238E27FC236}">
                <a16:creationId xmlns:a16="http://schemas.microsoft.com/office/drawing/2014/main" id="{55E00AB7-0A49-4348-9D43-69D6948C0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35" y="3888773"/>
            <a:ext cx="660894" cy="63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3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251</TotalTime>
  <Words>475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Yu Gothic UI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交流 プラザ</dc:creator>
  <cp:lastModifiedBy>愛知県国際交流協会 企画情報</cp:lastModifiedBy>
  <cp:revision>36</cp:revision>
  <dcterms:created xsi:type="dcterms:W3CDTF">2025-03-22T01:29:46Z</dcterms:created>
  <dcterms:modified xsi:type="dcterms:W3CDTF">2025-03-22T07:44:36Z</dcterms:modified>
</cp:coreProperties>
</file>