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1786" y="-2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22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3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71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0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8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18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4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3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34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6805B814-6EB2-4D6D-A4DA-C0A9C64EDE99}"/>
              </a:ext>
            </a:extLst>
          </p:cNvPr>
          <p:cNvGrpSpPr/>
          <p:nvPr/>
        </p:nvGrpSpPr>
        <p:grpSpPr>
          <a:xfrm>
            <a:off x="-65166" y="134227"/>
            <a:ext cx="6877841" cy="4376124"/>
            <a:chOff x="-94903" y="135515"/>
            <a:chExt cx="6877841" cy="437612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1EA3C753-A816-486F-AAC0-F1BD30316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95" y="426793"/>
              <a:ext cx="6563641" cy="3477110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55ECC492-F475-4E6C-BAAC-917D974A4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0395" y="882438"/>
              <a:ext cx="2302543" cy="1096714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90A0C258-790A-4191-91D9-BB31AA654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3898" y="2157415"/>
              <a:ext cx="2139153" cy="1520279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7B7E08DF-D9F7-447F-A2CA-132621F09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9071" y="3058366"/>
              <a:ext cx="872878" cy="868722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C0357916-97C2-4807-A949-7642CEFC9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836" y="3159001"/>
              <a:ext cx="660894" cy="631798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BDEF9F9F-BA07-4499-8DBA-CFC5D8262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0806" y="3361119"/>
              <a:ext cx="415656" cy="390717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B43D4858-A3F1-4867-BAD6-032B83593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803" y="135515"/>
              <a:ext cx="872878" cy="868722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19587DB-4FC0-4056-99F5-A14D931C38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568" y="236150"/>
              <a:ext cx="660894" cy="631798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4BB56280-5207-4AC6-875E-C98B0E556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538" y="438268"/>
              <a:ext cx="415656" cy="390717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461B786-104C-45C7-AEF3-F8ABA650C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4903" y="2025267"/>
              <a:ext cx="3038899" cy="2486372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58F4CFD-ED21-4325-AB75-1FBE5305D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97" y="2025267"/>
              <a:ext cx="727399" cy="1134742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9C2D5D5-33AE-4ADF-8DAF-B5BC6ACC4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0119" y="3327753"/>
              <a:ext cx="685833" cy="72739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1AA0AD1D-2A22-4BF6-8EF0-509303248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8865" y="2896440"/>
              <a:ext cx="714929" cy="744025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ABCD7EEA-061B-41B0-84DB-FA0948335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366" y="2693596"/>
              <a:ext cx="303429" cy="478005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B859CD56-1312-4FF9-8EBB-8E23D02C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766" y="3027192"/>
              <a:ext cx="1143055" cy="931070"/>
            </a:xfrm>
            <a:prstGeom prst="rect">
              <a:avLst/>
            </a:prstGeom>
          </p:spPr>
        </p:pic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BA2E3D0A-FF1C-4776-8AF9-8CE246F2E138}"/>
              </a:ext>
            </a:extLst>
          </p:cNvPr>
          <p:cNvGrpSpPr/>
          <p:nvPr/>
        </p:nvGrpSpPr>
        <p:grpSpPr>
          <a:xfrm>
            <a:off x="2567003" y="150497"/>
            <a:ext cx="1283683" cy="378821"/>
            <a:chOff x="2567003" y="150497"/>
            <a:chExt cx="1283683" cy="378821"/>
          </a:xfrm>
        </p:grpSpPr>
        <p:sp>
          <p:nvSpPr>
            <p:cNvPr id="2" name="角丸四角形 8">
              <a:extLst>
                <a:ext uri="{FF2B5EF4-FFF2-40B4-BE49-F238E27FC236}">
                  <a16:creationId xmlns:a16="http://schemas.microsoft.com/office/drawing/2014/main" id="{EEC2B74E-0264-48D7-AE7D-34525C76ABAB}"/>
                </a:ext>
              </a:extLst>
            </p:cNvPr>
            <p:cNvSpPr/>
            <p:nvPr/>
          </p:nvSpPr>
          <p:spPr>
            <a:xfrm>
              <a:off x="2713401" y="150497"/>
              <a:ext cx="1137285" cy="37882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59715" marR="342900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sz="1050" kern="100"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Mangal" panose="02040503050203030202" pitchFamily="18" charset="0"/>
                </a:rPr>
                <a:t> </a:t>
              </a:r>
              <a:endParaRPr lang="ja-JP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D93AA17-8336-4C29-8192-0578696CB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67003" y="215220"/>
              <a:ext cx="1283683" cy="280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123825" marR="18415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altLang="ja-JP" sz="1400" b="1" kern="100" dirty="0" err="1">
                  <a:effectLst/>
                  <a:latin typeface="Arial" panose="020B0604020202020204" pitchFamily="34" charset="0"/>
                  <a:ea typeface="AR P丸ゴシック体E" panose="020F0900000000000000" pitchFamily="50" charset="-128"/>
                  <a:cs typeface="Mangal" panose="02040503050203030202" pitchFamily="18" charset="0"/>
                </a:rPr>
                <a:t>Português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3BFEA806-B712-4FED-BB27-89BF463110C0}"/>
              </a:ext>
            </a:extLst>
          </p:cNvPr>
          <p:cNvGrpSpPr/>
          <p:nvPr/>
        </p:nvGrpSpPr>
        <p:grpSpPr>
          <a:xfrm>
            <a:off x="5209899" y="1012578"/>
            <a:ext cx="1192038" cy="640338"/>
            <a:chOff x="4878516" y="1197844"/>
            <a:chExt cx="1192038" cy="640338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3D33DC4B-45A4-44AD-A0B4-18B9E323ABF2}"/>
                </a:ext>
              </a:extLst>
            </p:cNvPr>
            <p:cNvSpPr txBox="1"/>
            <p:nvPr/>
          </p:nvSpPr>
          <p:spPr>
            <a:xfrm rot="21102975">
              <a:off x="4878516" y="1438072"/>
              <a:ext cx="11531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err="1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Em</a:t>
              </a:r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 Ama</a:t>
              </a:r>
              <a:endParaRPr kumimoji="1" lang="ja-JP" altLang="en-US" sz="2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B4BB73F0-3DAC-450D-8BD2-CCB3D32F6CEC}"/>
                </a:ext>
              </a:extLst>
            </p:cNvPr>
            <p:cNvSpPr txBox="1"/>
            <p:nvPr/>
          </p:nvSpPr>
          <p:spPr>
            <a:xfrm rot="21030487">
              <a:off x="5818187" y="1197844"/>
              <a:ext cx="252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ED20615-3C57-4BB5-913C-B78726823EA5}"/>
              </a:ext>
            </a:extLst>
          </p:cNvPr>
          <p:cNvSpPr txBox="1"/>
          <p:nvPr/>
        </p:nvSpPr>
        <p:spPr>
          <a:xfrm>
            <a:off x="616029" y="827221"/>
            <a:ext cx="566722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168275" algn="l">
              <a:lnSpc>
                <a:spcPts val="4000"/>
              </a:lnSpc>
              <a:spcAft>
                <a:spcPts val="0"/>
              </a:spcAft>
            </a:pPr>
            <a:r>
              <a:rPr lang="pt-BR" altLang="ja-JP" sz="32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Reunião de Consulta Educacional para crianças e seus pais com laços estrangeiros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1" name="角丸四角形 11">
            <a:extLst>
              <a:ext uri="{FF2B5EF4-FFF2-40B4-BE49-F238E27FC236}">
                <a16:creationId xmlns:a16="http://schemas.microsoft.com/office/drawing/2014/main" id="{29137C00-BEAA-405F-927C-D419F0B34E32}"/>
              </a:ext>
            </a:extLst>
          </p:cNvPr>
          <p:cNvSpPr/>
          <p:nvPr/>
        </p:nvSpPr>
        <p:spPr>
          <a:xfrm>
            <a:off x="274864" y="9469019"/>
            <a:ext cx="6308272" cy="30748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9715" marR="342900" algn="ctr">
              <a:lnSpc>
                <a:spcPts val="1400"/>
              </a:lnSpc>
              <a:spcAft>
                <a:spcPts val="0"/>
              </a:spcAft>
            </a:pPr>
            <a:r>
              <a:rPr lang="en-US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2E7D2E4-87DA-4B13-B56D-44C35A07B9DD}"/>
              </a:ext>
            </a:extLst>
          </p:cNvPr>
          <p:cNvSpPr txBox="1"/>
          <p:nvPr/>
        </p:nvSpPr>
        <p:spPr>
          <a:xfrm>
            <a:off x="127394" y="9521945"/>
            <a:ext cx="6455742" cy="264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18415" algn="l">
              <a:lnSpc>
                <a:spcPts val="1400"/>
              </a:lnSpc>
              <a:spcAft>
                <a:spcPts val="0"/>
              </a:spcAft>
            </a:pP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Organização</a:t>
            </a:r>
            <a:r>
              <a:rPr lang="ja-JP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：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Cidade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de Ama</a:t>
            </a:r>
            <a:r>
              <a:rPr lang="ja-JP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Secretaria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de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Educação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de Ama</a:t>
            </a:r>
            <a:r>
              <a:rPr lang="ja-JP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Associação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Internacional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de Aichi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38BA899B-3F39-4843-9E17-A7169BEF71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22" y="7772077"/>
            <a:ext cx="872878" cy="868722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92F0E112-1BAB-4E12-8420-98F737DD5F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30" y="7665897"/>
            <a:ext cx="494918" cy="473129"/>
          </a:xfrm>
          <a:prstGeom prst="rect">
            <a:avLst/>
          </a:prstGeom>
        </p:spPr>
      </p:pic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DB549774-8E4C-46C0-B258-C42B830127F3}"/>
              </a:ext>
            </a:extLst>
          </p:cNvPr>
          <p:cNvGrpSpPr/>
          <p:nvPr/>
        </p:nvGrpSpPr>
        <p:grpSpPr>
          <a:xfrm>
            <a:off x="194793" y="4464088"/>
            <a:ext cx="6487624" cy="1168522"/>
            <a:chOff x="197261" y="4395533"/>
            <a:chExt cx="6487624" cy="1168522"/>
          </a:xfrm>
        </p:grpSpPr>
        <p:sp>
          <p:nvSpPr>
            <p:cNvPr id="61" name="角丸四角形 49">
              <a:extLst>
                <a:ext uri="{FF2B5EF4-FFF2-40B4-BE49-F238E27FC236}">
                  <a16:creationId xmlns:a16="http://schemas.microsoft.com/office/drawing/2014/main" id="{EEB0F0D4-4E97-4F8E-938A-B8D42948DD00}"/>
                </a:ext>
              </a:extLst>
            </p:cNvPr>
            <p:cNvSpPr/>
            <p:nvPr/>
          </p:nvSpPr>
          <p:spPr>
            <a:xfrm>
              <a:off x="197261" y="4395533"/>
              <a:ext cx="6487624" cy="762564"/>
            </a:xfrm>
            <a:prstGeom prst="roundRect">
              <a:avLst>
                <a:gd name="adj" fmla="val 40262"/>
              </a:avLst>
            </a:prstGeom>
            <a:noFill/>
            <a:ln w="66675" cap="rnd">
              <a:solidFill>
                <a:srgbClr val="FFC000"/>
              </a:soli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17A4B6FE-4D95-47B6-8586-7DD6368AA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0635" y="5012797"/>
              <a:ext cx="586444" cy="551258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B2DDC748-002A-4A7D-BEB6-7BE9D309D61E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69598" flipH="1">
              <a:off x="222208" y="4764409"/>
              <a:ext cx="411480" cy="38544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2" name="図 81">
            <a:extLst>
              <a:ext uri="{FF2B5EF4-FFF2-40B4-BE49-F238E27FC236}">
                <a16:creationId xmlns:a16="http://schemas.microsoft.com/office/drawing/2014/main" id="{A0F4362C-1105-40C8-AD93-A1669DF53D3A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9598" flipH="1">
            <a:off x="6276587" y="5874325"/>
            <a:ext cx="411480" cy="38544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7D77C80-C02C-4EA9-A705-8C434E867BE2}"/>
              </a:ext>
            </a:extLst>
          </p:cNvPr>
          <p:cNvSpPr txBox="1"/>
          <p:nvPr/>
        </p:nvSpPr>
        <p:spPr>
          <a:xfrm>
            <a:off x="-56002" y="3989356"/>
            <a:ext cx="7386959" cy="322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241300" algn="l">
              <a:lnSpc>
                <a:spcPts val="1900"/>
              </a:lnSpc>
              <a:spcAft>
                <a:spcPts val="0"/>
              </a:spcAft>
            </a:pPr>
            <a:r>
              <a:rPr lang="pt-BR" altLang="ja-JP" sz="135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Haverá intérpretes em vietnamita, português, espanhol, inglês, chinês e filipino/tagalo!</a:t>
            </a:r>
            <a:endParaRPr lang="ja-JP" altLang="ja-JP" sz="13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A4071C8-6686-4036-B64C-07162588098F}"/>
              </a:ext>
            </a:extLst>
          </p:cNvPr>
          <p:cNvSpPr txBox="1"/>
          <p:nvPr/>
        </p:nvSpPr>
        <p:spPr>
          <a:xfrm>
            <a:off x="528780" y="4573815"/>
            <a:ext cx="62173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2900" algn="l">
              <a:lnSpc>
                <a:spcPts val="1800"/>
              </a:lnSpc>
              <a:spcAft>
                <a:spcPts val="0"/>
              </a:spcAft>
            </a:pPr>
            <a:r>
              <a:rPr lang="pt-BR" altLang="ja-JP" sz="16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Pode fazer consulta sobre futuro escolar, educação da língua japonesa, despesa escolar, preocupação na vida escolar, etc.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F4AB2BB-20C7-4A79-84C5-9CBE1382FA55}"/>
              </a:ext>
            </a:extLst>
          </p:cNvPr>
          <p:cNvSpPr txBox="1"/>
          <p:nvPr/>
        </p:nvSpPr>
        <p:spPr>
          <a:xfrm>
            <a:off x="106948" y="5478786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Data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sz="16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48B4C29-1E56-47B3-960E-0A279D18E0C0}"/>
              </a:ext>
            </a:extLst>
          </p:cNvPr>
          <p:cNvSpPr txBox="1"/>
          <p:nvPr/>
        </p:nvSpPr>
        <p:spPr>
          <a:xfrm>
            <a:off x="104280" y="6002710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lang="pt-BR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Local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sz="16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71E5797-9BCD-43F9-A91A-431569591A4A}"/>
              </a:ext>
            </a:extLst>
          </p:cNvPr>
          <p:cNvSpPr txBox="1"/>
          <p:nvPr/>
        </p:nvSpPr>
        <p:spPr>
          <a:xfrm>
            <a:off x="65324" y="6651943"/>
            <a:ext cx="1598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Público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alvo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sz="16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101A29A-5ED8-47C2-A471-693C4A0DF086}"/>
              </a:ext>
            </a:extLst>
          </p:cNvPr>
          <p:cNvSpPr txBox="1"/>
          <p:nvPr/>
        </p:nvSpPr>
        <p:spPr>
          <a:xfrm>
            <a:off x="66188" y="7265537"/>
            <a:ext cx="13452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Conteúdo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1A4054-2D13-4AB3-BD09-C6D45D203057}"/>
              </a:ext>
            </a:extLst>
          </p:cNvPr>
          <p:cNvSpPr txBox="1"/>
          <p:nvPr/>
        </p:nvSpPr>
        <p:spPr>
          <a:xfrm>
            <a:off x="32262" y="8204043"/>
            <a:ext cx="2191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Modo de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inscrição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9F2CB98-6C0A-4449-8D4F-90B658E762A0}"/>
              </a:ext>
            </a:extLst>
          </p:cNvPr>
          <p:cNvSpPr txBox="1"/>
          <p:nvPr/>
        </p:nvSpPr>
        <p:spPr>
          <a:xfrm>
            <a:off x="65324" y="8929006"/>
            <a:ext cx="22028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Prazo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de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inscrição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E542269-183E-4DA5-A478-F6178F7DF693}"/>
              </a:ext>
            </a:extLst>
          </p:cNvPr>
          <p:cNvSpPr txBox="1"/>
          <p:nvPr/>
        </p:nvSpPr>
        <p:spPr>
          <a:xfrm>
            <a:off x="787601" y="5581299"/>
            <a:ext cx="5884303" cy="287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276225" indent="-635" algn="just">
              <a:lnSpc>
                <a:spcPts val="1400"/>
              </a:lnSpc>
              <a:spcAft>
                <a:spcPts val="0"/>
              </a:spcAft>
              <a:tabLst>
                <a:tab pos="1270" algn="l"/>
              </a:tabLst>
            </a:pPr>
            <a:r>
              <a:rPr lang="pt-BR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5 de agosto de 2023 (sábado), das 13h00 às 15h30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16A6EF3-97B9-4901-BC8D-42624BEB2E6D}"/>
              </a:ext>
            </a:extLst>
          </p:cNvPr>
          <p:cNvSpPr txBox="1"/>
          <p:nvPr/>
        </p:nvSpPr>
        <p:spPr>
          <a:xfrm>
            <a:off x="857817" y="6022317"/>
            <a:ext cx="6335389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just">
              <a:lnSpc>
                <a:spcPts val="2000"/>
              </a:lnSpc>
              <a:spcAft>
                <a:spcPts val="0"/>
              </a:spcAft>
            </a:pPr>
            <a:r>
              <a:rPr lang="pt-BR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Prefeitura de Ama, Sala de conferência D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23825" marR="342900" algn="just">
              <a:lnSpc>
                <a:spcPts val="2000"/>
              </a:lnSpc>
              <a:spcAft>
                <a:spcPts val="0"/>
              </a:spcAft>
            </a:pPr>
            <a:r>
              <a:rPr lang="ja-JP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（</a:t>
            </a:r>
            <a:r>
              <a:rPr lang="pt-BR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Ama-shi Shippō-chō Okinoshima Fukatsubo 1 banchi</a:t>
            </a:r>
            <a:r>
              <a:rPr lang="ja-JP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）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1B5028B-8E2C-4706-A954-E168E4CA7745}"/>
              </a:ext>
            </a:extLst>
          </p:cNvPr>
          <p:cNvSpPr txBox="1"/>
          <p:nvPr/>
        </p:nvSpPr>
        <p:spPr>
          <a:xfrm>
            <a:off x="1492185" y="6633964"/>
            <a:ext cx="5402554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98425" algn="l">
              <a:lnSpc>
                <a:spcPts val="2000"/>
              </a:lnSpc>
              <a:spcAft>
                <a:spcPts val="0"/>
              </a:spcAft>
            </a:pPr>
            <a:r>
              <a:rPr lang="pt-BR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20 pares de alunos estrangeiros de escola ginasial e seus pais (responsáveis)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23C7898-BDF4-415A-9F69-D053D8926537}"/>
              </a:ext>
            </a:extLst>
          </p:cNvPr>
          <p:cNvSpPr txBox="1"/>
          <p:nvPr/>
        </p:nvSpPr>
        <p:spPr>
          <a:xfrm>
            <a:off x="1029533" y="7254471"/>
            <a:ext cx="6231164" cy="922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412115" algn="l">
              <a:lnSpc>
                <a:spcPts val="2200"/>
              </a:lnSpc>
              <a:spcAft>
                <a:spcPts val="0"/>
              </a:spcAft>
            </a:pPr>
            <a:r>
              <a:rPr lang="pt-BR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Sobre o sistema educacional do Japão, o que é necessário preparar para prosseguir no ensino superior, relato sobre experiências dos alunos veteranos, entre outros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807B8D5-FEC9-4ECA-BC5F-0E55E09124C0}"/>
              </a:ext>
            </a:extLst>
          </p:cNvPr>
          <p:cNvSpPr txBox="1"/>
          <p:nvPr/>
        </p:nvSpPr>
        <p:spPr>
          <a:xfrm>
            <a:off x="1949784" y="8217746"/>
            <a:ext cx="4694827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49530" algn="l">
              <a:lnSpc>
                <a:spcPts val="2000"/>
              </a:lnSpc>
              <a:spcAft>
                <a:spcPts val="0"/>
              </a:spcAft>
            </a:pPr>
            <a:r>
              <a:rPr lang="pt-BR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Favor preencher o formulário no verso e enviar por fax ou e-mail.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272185A8-99E8-4756-8918-4224C7EE9BC2}"/>
              </a:ext>
            </a:extLst>
          </p:cNvPr>
          <p:cNvSpPr txBox="1"/>
          <p:nvPr/>
        </p:nvSpPr>
        <p:spPr>
          <a:xfrm>
            <a:off x="2070488" y="8854009"/>
            <a:ext cx="3910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925" algn="just">
              <a:spcAft>
                <a:spcPts val="0"/>
              </a:spcAft>
            </a:pPr>
            <a:r>
              <a:rPr lang="fr-FR" altLang="ja-JP" sz="1800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Deve </a:t>
            </a:r>
            <a:r>
              <a:rPr lang="fr-FR" altLang="ja-JP" sz="1800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chegar</a:t>
            </a:r>
            <a:r>
              <a:rPr lang="fr-FR" altLang="ja-JP" sz="1800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fr-FR" altLang="ja-JP" sz="1800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até</a:t>
            </a:r>
            <a:r>
              <a:rPr lang="fr-FR" altLang="ja-JP" sz="1800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dia 25 de </a:t>
            </a:r>
            <a:r>
              <a:rPr lang="fr-FR" altLang="ja-JP" sz="1800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julho</a:t>
            </a:r>
            <a:r>
              <a:rPr lang="fr-FR" altLang="ja-JP" sz="1800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 </a:t>
            </a:r>
          </a:p>
          <a:p>
            <a:pPr marL="123825" marR="34925" algn="just">
              <a:spcAft>
                <a:spcPts val="0"/>
              </a:spcAft>
            </a:pPr>
            <a:r>
              <a:rPr lang="fr-FR" altLang="ja-JP" sz="1800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terça-</a:t>
            </a:r>
            <a:r>
              <a:rPr lang="fr-FR" altLang="ja-JP" sz="1800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feira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D96DD31-515F-4FCC-90A4-80704EF2868F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41" y="118392"/>
            <a:ext cx="3189859" cy="2597158"/>
          </a:xfrm>
          <a:prstGeom prst="rect">
            <a:avLst/>
          </a:prstGeom>
        </p:spPr>
      </p:pic>
      <p:sp>
        <p:nvSpPr>
          <p:cNvPr id="10" name="角丸四角形 45">
            <a:extLst>
              <a:ext uri="{FF2B5EF4-FFF2-40B4-BE49-F238E27FC236}">
                <a16:creationId xmlns:a16="http://schemas.microsoft.com/office/drawing/2014/main" id="{EF32DD64-20E0-4D09-A817-2CD0A1533DDC}"/>
              </a:ext>
            </a:extLst>
          </p:cNvPr>
          <p:cNvSpPr/>
          <p:nvPr/>
        </p:nvSpPr>
        <p:spPr>
          <a:xfrm>
            <a:off x="1882870" y="8442220"/>
            <a:ext cx="4776540" cy="1184327"/>
          </a:xfrm>
          <a:prstGeom prst="roundRect">
            <a:avLst>
              <a:gd name="adj" fmla="val 40262"/>
            </a:avLst>
          </a:prstGeom>
          <a:noFill/>
          <a:ln w="66675" cap="rnd" cmpd="sng" algn="ctr">
            <a:solidFill>
              <a:srgbClr val="FFC000"/>
            </a:solidFill>
            <a:prstDash val="sysDot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11" name="図 10" descr="メモ帳のイラスト（文房具）">
            <a:extLst>
              <a:ext uri="{FF2B5EF4-FFF2-40B4-BE49-F238E27FC236}">
                <a16:creationId xmlns:a16="http://schemas.microsoft.com/office/drawing/2014/main" id="{DA614D14-D611-4025-A2B8-6F9E64FE701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33153" y="8936043"/>
            <a:ext cx="768880" cy="798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D05118A-CC60-4BA1-A86F-A0ADC16AFB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03" y="8751867"/>
            <a:ext cx="1007880" cy="1021750"/>
          </a:xfrm>
          <a:prstGeom prst="rect">
            <a:avLst/>
          </a:prstGeom>
        </p:spPr>
      </p:pic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6A84E28-3B70-4A63-9E73-6B964A4C5169}"/>
              </a:ext>
            </a:extLst>
          </p:cNvPr>
          <p:cNvCxnSpPr/>
          <p:nvPr/>
        </p:nvCxnSpPr>
        <p:spPr>
          <a:xfrm>
            <a:off x="-46870" y="3681987"/>
            <a:ext cx="6905625" cy="95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1A427D-734A-431C-8446-D44B70429468}"/>
              </a:ext>
            </a:extLst>
          </p:cNvPr>
          <p:cNvSpPr txBox="1"/>
          <p:nvPr/>
        </p:nvSpPr>
        <p:spPr>
          <a:xfrm>
            <a:off x="86224" y="166443"/>
            <a:ext cx="1117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Acesso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F5E4DF5-8BE3-48F0-A7F9-8262C9F8F291}"/>
              </a:ext>
            </a:extLst>
          </p:cNvPr>
          <p:cNvSpPr txBox="1"/>
          <p:nvPr/>
        </p:nvSpPr>
        <p:spPr>
          <a:xfrm>
            <a:off x="37112" y="2101972"/>
            <a:ext cx="2260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Inscrição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e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contato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D557573-3C13-4BC8-ABD0-5F99B4C5B6CF}"/>
              </a:ext>
            </a:extLst>
          </p:cNvPr>
          <p:cNvSpPr txBox="1"/>
          <p:nvPr/>
        </p:nvSpPr>
        <p:spPr>
          <a:xfrm>
            <a:off x="44278" y="3698375"/>
            <a:ext cx="27174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Formulário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de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inscrição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0E699F0-2E0B-41F2-A242-C4FE8037512E}"/>
              </a:ext>
            </a:extLst>
          </p:cNvPr>
          <p:cNvSpPr txBox="1"/>
          <p:nvPr/>
        </p:nvSpPr>
        <p:spPr>
          <a:xfrm>
            <a:off x="44278" y="488455"/>
            <a:ext cx="208461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25400" algn="l">
              <a:lnSpc>
                <a:spcPts val="1800"/>
              </a:lnSpc>
              <a:spcAft>
                <a:spcPts val="0"/>
              </a:spcAft>
            </a:pPr>
            <a:r>
              <a:rPr lang="pt-BR" altLang="ja-JP" sz="1600" b="1" u="heavy" kern="100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Prefeitura de Ama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922D1EE-86CD-4EA0-9CF7-2FB1F207BE42}"/>
              </a:ext>
            </a:extLst>
          </p:cNvPr>
          <p:cNvSpPr txBox="1"/>
          <p:nvPr/>
        </p:nvSpPr>
        <p:spPr>
          <a:xfrm>
            <a:off x="56446" y="837754"/>
            <a:ext cx="3717684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pt-BR" altLang="ja-JP" sz="1200" b="1" u="heavy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</a:rPr>
              <a:t>Endereço</a:t>
            </a:r>
            <a:r>
              <a:rPr lang="ja-JP" altLang="pt-BR" sz="1200" b="1" u="heavy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</a:rPr>
              <a:t>： </a:t>
            </a:r>
            <a:r>
              <a:rPr lang="pt-BR" altLang="ja-JP" sz="1200" u="heavy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</a:rPr>
              <a:t>Ama-shi Shippō-chō Okinoshima</a:t>
            </a:r>
          </a:p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en-US" altLang="ja-JP" sz="1200" u="heavy" dirty="0"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</a:rPr>
              <a:t>                   </a:t>
            </a:r>
            <a:r>
              <a:rPr lang="pt-BR" altLang="ja-JP" sz="1200" u="heavy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</a:rPr>
              <a:t>Fukatsubo 1 banchi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05701EA-DD65-4456-A223-93275F6F1864}"/>
              </a:ext>
            </a:extLst>
          </p:cNvPr>
          <p:cNvSpPr txBox="1"/>
          <p:nvPr/>
        </p:nvSpPr>
        <p:spPr>
          <a:xfrm>
            <a:off x="74408" y="1290278"/>
            <a:ext cx="3259579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25400" algn="l">
              <a:lnSpc>
                <a:spcPts val="1400"/>
              </a:lnSpc>
              <a:spcAft>
                <a:spcPts val="0"/>
              </a:spcAft>
            </a:pPr>
            <a:r>
              <a:rPr kumimoji="0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 P丸ゴシック体E" panose="020F0900000000000000" pitchFamily="50" charset="-128"/>
                <a:cs typeface="+mn-cs"/>
              </a:rPr>
              <a:t>Acesso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 P丸ゴシック体E" panose="020F0900000000000000" pitchFamily="50" charset="-128"/>
                <a:cs typeface="+mn-cs"/>
              </a:rPr>
              <a:t>：</a:t>
            </a: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 P丸ゴシック体E" panose="020F0900000000000000" pitchFamily="50" charset="-128"/>
                <a:cs typeface="+mn-cs"/>
              </a:rPr>
              <a:t> </a:t>
            </a:r>
            <a:r>
              <a:rPr lang="pt-BR" altLang="ja-JP" sz="1200" kern="100" dirty="0">
                <a:effectLst/>
                <a:latin typeface="Arial" panose="020B0604020202020204" pitchFamily="34" charset="0"/>
                <a:ea typeface="UD Digi Kyokasho N-B" panose="02020700000000000000" pitchFamily="17" charset="-128"/>
                <a:cs typeface="Mangal" panose="02040503050203030202" pitchFamily="18" charset="0"/>
              </a:rPr>
              <a:t>15 minutos a pé da estação de </a:t>
            </a:r>
          </a:p>
          <a:p>
            <a:pPr marL="123825" marR="25400" algn="l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dirty="0">
                <a:latin typeface="Arial" panose="020B0604020202020204" pitchFamily="34" charset="0"/>
                <a:ea typeface="UD Digi Kyokasho N-B" panose="02020700000000000000" pitchFamily="17" charset="-128"/>
                <a:cs typeface="Mangal" panose="02040503050203030202" pitchFamily="18" charset="0"/>
              </a:rPr>
              <a:t>　　　　  </a:t>
            </a:r>
            <a:r>
              <a:rPr lang="pt-BR" altLang="ja-JP" sz="1200" kern="100" dirty="0">
                <a:effectLst/>
                <a:latin typeface="Arial" panose="020B0604020202020204" pitchFamily="34" charset="0"/>
                <a:ea typeface="UD Digi Kyokasho N-B" panose="02020700000000000000" pitchFamily="17" charset="-128"/>
                <a:cs typeface="Mangal" panose="02040503050203030202" pitchFamily="18" charset="0"/>
              </a:rPr>
              <a:t>"Shippō" da linha Meitetsu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EA4DF6C-FC99-4332-8409-E9320AF898C6}"/>
              </a:ext>
            </a:extLst>
          </p:cNvPr>
          <p:cNvSpPr txBox="1"/>
          <p:nvPr/>
        </p:nvSpPr>
        <p:spPr>
          <a:xfrm>
            <a:off x="37112" y="1725680"/>
            <a:ext cx="3572896" cy="441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25400" algn="l">
              <a:lnSpc>
                <a:spcPts val="1400"/>
              </a:lnSpc>
              <a:spcAft>
                <a:spcPts val="0"/>
              </a:spcAft>
            </a:pPr>
            <a:r>
              <a:rPr lang="ja-JP" altLang="ja-JP" sz="1050" kern="100" dirty="0">
                <a:effectLst/>
                <a:latin typeface="游明朝" panose="02020400000000000000" pitchFamily="18" charset="-128"/>
                <a:ea typeface="AR P丸ゴシック体E" panose="020F0900000000000000" pitchFamily="50" charset="-128"/>
                <a:cs typeface="Arial" panose="020B0604020202020204" pitchFamily="34" charset="0"/>
              </a:rPr>
              <a:t>＊</a:t>
            </a:r>
            <a:r>
              <a:rPr lang="pt-BR" altLang="ja-JP" sz="105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Para quem for vir de carro, usar o estacionamento  </a:t>
            </a:r>
          </a:p>
          <a:p>
            <a:pPr marL="123825" marR="25400" algn="l">
              <a:lnSpc>
                <a:spcPts val="1400"/>
              </a:lnSpc>
              <a:spcAft>
                <a:spcPts val="0"/>
              </a:spcAft>
            </a:pPr>
            <a:r>
              <a:rPr lang="pt-BR" altLang="ja-JP" sz="1050" kern="100" dirty="0"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   </a:t>
            </a:r>
            <a:r>
              <a:rPr lang="pt-BR" altLang="ja-JP" sz="105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da</a:t>
            </a:r>
            <a:r>
              <a:rPr lang="en-US" altLang="ja-JP" sz="900" kern="100" dirty="0"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 </a:t>
            </a:r>
            <a:r>
              <a:rPr lang="pt-BR" altLang="ja-JP" sz="105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Prefeitura de Ama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B997F5F7-C4BF-4E59-9FAF-ECC4638EF2D7}"/>
              </a:ext>
            </a:extLst>
          </p:cNvPr>
          <p:cNvGrpSpPr/>
          <p:nvPr/>
        </p:nvGrpSpPr>
        <p:grpSpPr>
          <a:xfrm>
            <a:off x="56446" y="2799607"/>
            <a:ext cx="6548286" cy="920467"/>
            <a:chOff x="16031" y="2628596"/>
            <a:chExt cx="6548286" cy="920467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9C5791C-8777-4C69-A8F9-66F96226E5CF}"/>
                </a:ext>
              </a:extLst>
            </p:cNvPr>
            <p:cNvSpPr txBox="1"/>
            <p:nvPr/>
          </p:nvSpPr>
          <p:spPr>
            <a:xfrm>
              <a:off x="290335" y="2628596"/>
              <a:ext cx="22413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E-mail : kikin@aia.pref.aichi.jp</a:t>
              </a:r>
              <a:endParaRPr kumimoji="1" lang="ja-JP" altLang="en-US" sz="12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4D1D1CC-DC44-4F78-B941-5EA9B6C8B13A}"/>
                </a:ext>
              </a:extLst>
            </p:cNvPr>
            <p:cNvSpPr txBox="1"/>
            <p:nvPr/>
          </p:nvSpPr>
          <p:spPr>
            <a:xfrm>
              <a:off x="16031" y="2836122"/>
              <a:ext cx="6227346" cy="3116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59715" marR="342900" algn="just">
                <a:lnSpc>
                  <a:spcPts val="1800"/>
                </a:lnSpc>
                <a:spcAft>
                  <a:spcPts val="0"/>
                </a:spcAft>
              </a:pPr>
              <a:r>
                <a:rPr lang="pt-BR" altLang="ja-JP" sz="1200" kern="100" spc="100" dirty="0">
                  <a:effectLst/>
                  <a:latin typeface="Arial" panose="020B0604020202020204" pitchFamily="34" charset="0"/>
                  <a:ea typeface="メイリオ" panose="020B0604030504040204" pitchFamily="50" charset="-128"/>
                  <a:cs typeface="Mangal" panose="02040503050203030202" pitchFamily="18" charset="0"/>
                </a:rPr>
                <a:t>TEL</a:t>
              </a:r>
              <a:r>
                <a:rPr lang="ja-JP" altLang="ja-JP" sz="1200" kern="100" spc="100" dirty="0">
                  <a:effectLst/>
                  <a:latin typeface="Arial" panose="020B0604020202020204" pitchFamily="34" charset="0"/>
                  <a:ea typeface="メイリオ" panose="020B0604030504040204" pitchFamily="50" charset="-128"/>
                  <a:cs typeface="Arial" panose="020B0604020202020204" pitchFamily="34" charset="0"/>
                </a:rPr>
                <a:t>：</a:t>
              </a:r>
              <a:r>
                <a:rPr lang="pt-BR" altLang="ja-JP" sz="1200" kern="100" spc="100" dirty="0">
                  <a:effectLst/>
                  <a:latin typeface="Arial" panose="020B0604020202020204" pitchFamily="34" charset="0"/>
                  <a:ea typeface="メイリオ" panose="020B0604030504040204" pitchFamily="50" charset="-128"/>
                  <a:cs typeface="Mangal" panose="02040503050203030202" pitchFamily="18" charset="0"/>
                </a:rPr>
                <a:t>052-961-8746 (em japonês)</a:t>
              </a:r>
              <a:r>
                <a:rPr lang="ja-JP" altLang="en-US" sz="105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Mangal" panose="02040503050203030202" pitchFamily="18" charset="0"/>
                </a:rPr>
                <a:t>　・</a:t>
              </a:r>
              <a:r>
                <a:rPr lang="pt-BR" altLang="ja-JP" sz="1200" kern="100" spc="100" dirty="0">
                  <a:effectLst/>
                  <a:latin typeface="Arial" panose="020B0604020202020204" pitchFamily="34" charset="0"/>
                  <a:ea typeface="メイリオ" panose="020B0604030504040204" pitchFamily="50" charset="-128"/>
                  <a:cs typeface="Mangal" panose="02040503050203030202" pitchFamily="18" charset="0"/>
                </a:rPr>
                <a:t>052-961-7902 (em multilíngue)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65DBC2F-E19D-4D98-A40F-F348A2BE29DD}"/>
                </a:ext>
              </a:extLst>
            </p:cNvPr>
            <p:cNvSpPr txBox="1"/>
            <p:nvPr/>
          </p:nvSpPr>
          <p:spPr>
            <a:xfrm>
              <a:off x="284464" y="3050061"/>
              <a:ext cx="15579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FAX : 052-961-8045</a:t>
              </a:r>
              <a:endParaRPr kumimoji="1" lang="ja-JP" altLang="en-US" sz="12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6BE3E78-7565-42D6-8FF4-8D309EF22931}"/>
                </a:ext>
              </a:extLst>
            </p:cNvPr>
            <p:cNvSpPr txBox="1"/>
            <p:nvPr/>
          </p:nvSpPr>
          <p:spPr>
            <a:xfrm>
              <a:off x="16031" y="3275911"/>
              <a:ext cx="6548286" cy="273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59715" marR="342900" algn="just">
                <a:lnSpc>
                  <a:spcPts val="1400"/>
                </a:lnSpc>
                <a:spcAft>
                  <a:spcPts val="0"/>
                </a:spcAft>
              </a:pPr>
              <a:r>
                <a:rPr lang="pt-BR" altLang="ja-JP" sz="12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メイリオ" panose="020B0604030504040204" pitchFamily="50" charset="-128"/>
                  <a:cs typeface="Mangal" panose="02040503050203030202" pitchFamily="18" charset="0"/>
                </a:rPr>
                <a:t>Endereço</a:t>
              </a:r>
              <a:r>
                <a:rPr lang="ja-JP" altLang="ja-JP" sz="1200" kern="100" spc="100" dirty="0">
                  <a:effectLst/>
                  <a:latin typeface="Arial" panose="020B0604020202020204" pitchFamily="34" charset="0"/>
                  <a:ea typeface="メイリオ" panose="020B0604030504040204" pitchFamily="50" charset="-128"/>
                  <a:cs typeface="Arial" panose="020B0604020202020204" pitchFamily="34" charset="0"/>
                </a:rPr>
                <a:t>：</a:t>
              </a:r>
              <a:r>
                <a:rPr lang="pt-BR" altLang="ja-JP" sz="1200" kern="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メイリオ" panose="020B0604030504040204" pitchFamily="50" charset="-128"/>
                  <a:cs typeface="Mangal" panose="02040503050203030202" pitchFamily="18" charset="0"/>
                </a:rPr>
                <a:t>Nagoya-shi Naka-ku Sannomaru 2-6-1 Aichi-ken Sannomaru Chōsha Nai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94CF0C4-2527-4F47-BEC8-CCE832D98F8C}"/>
              </a:ext>
            </a:extLst>
          </p:cNvPr>
          <p:cNvSpPr txBox="1"/>
          <p:nvPr/>
        </p:nvSpPr>
        <p:spPr>
          <a:xfrm>
            <a:off x="-24229" y="2425034"/>
            <a:ext cx="3453229" cy="443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342900" algn="l">
              <a:lnSpc>
                <a:spcPts val="1300"/>
              </a:lnSpc>
              <a:spcAft>
                <a:spcPts val="0"/>
              </a:spcAft>
            </a:pPr>
            <a:r>
              <a:rPr lang="pt-BR" altLang="ja-JP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メイリオ" panose="020B0604030504040204" pitchFamily="50" charset="-128"/>
                <a:cs typeface="Mangal" panose="02040503050203030202" pitchFamily="18" charset="0"/>
              </a:rPr>
              <a:t>Associação Internacional de Aichi, 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r>
              <a:rPr lang="ja-JP" alt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　　　　　　　　</a:t>
            </a:r>
            <a:r>
              <a:rPr lang="pt-BR" altLang="ja-JP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メイリオ" panose="020B0604030504040204" pitchFamily="50" charset="-128"/>
              </a:rPr>
              <a:t>Setor de Convivência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494BABB-625C-42FB-A21B-1E2C704EBDF4}"/>
              </a:ext>
            </a:extLst>
          </p:cNvPr>
          <p:cNvSpPr txBox="1"/>
          <p:nvPr/>
        </p:nvSpPr>
        <p:spPr>
          <a:xfrm>
            <a:off x="272429" y="3982533"/>
            <a:ext cx="6488262" cy="54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9415" marR="53340" indent="-139700" algn="just">
              <a:lnSpc>
                <a:spcPts val="1200"/>
              </a:lnSpc>
              <a:spcAft>
                <a:spcPts val="0"/>
              </a:spcAft>
            </a:pP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▼</a:t>
            </a:r>
            <a:r>
              <a:rPr lang="pt-BR" altLang="ja-JP" sz="9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As seguintes informações pessoais serão utilizadas para a operação deste evento e não serão divulgadas a terceiros sem o consentimento da pessoa. Entraremos em contato após a aceitação da inscrição. Se não receber uma resposta dentro de uma semana, por favor entre em contato conosco novamente.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EF1E86-CE75-43E2-AB77-4D5728F45C84}"/>
              </a:ext>
            </a:extLst>
          </p:cNvPr>
          <p:cNvSpPr txBox="1"/>
          <p:nvPr/>
        </p:nvSpPr>
        <p:spPr>
          <a:xfrm>
            <a:off x="56446" y="8248577"/>
            <a:ext cx="2287194" cy="536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3505" marR="342900" indent="-139700" algn="just">
              <a:lnSpc>
                <a:spcPts val="1800"/>
              </a:lnSpc>
              <a:spcAft>
                <a:spcPts val="0"/>
              </a:spcAft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▼</a:t>
            </a:r>
            <a:r>
              <a:rPr lang="pt-BR" altLang="ja-JP" sz="12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Podem se inscreverem através do código QR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62F91B-9164-4851-99A9-38E7364DA6D3}"/>
              </a:ext>
            </a:extLst>
          </p:cNvPr>
          <p:cNvSpPr txBox="1"/>
          <p:nvPr/>
        </p:nvSpPr>
        <p:spPr>
          <a:xfrm>
            <a:off x="1828192" y="8455338"/>
            <a:ext cx="5040867" cy="274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9715" marR="342900" algn="l">
              <a:lnSpc>
                <a:spcPts val="1400"/>
              </a:lnSpc>
              <a:spcAft>
                <a:spcPts val="0"/>
              </a:spcAft>
            </a:pPr>
            <a:r>
              <a:rPr lang="pt-BR" altLang="ja-JP" sz="1400" kern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Escreva perguntas ou assuntos que deseja consultar.</a:t>
            </a:r>
            <a:endParaRPr lang="ja-JP" alt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818EA144-2703-41C6-8536-1BB24C2ECE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676" y="2414783"/>
            <a:ext cx="872878" cy="868722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B2488C72-AB82-4271-8C66-F400537BF7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96" y="198569"/>
            <a:ext cx="415656" cy="390717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55E00AB7-0A49-4348-9D43-69D6948C0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1" y="4115524"/>
            <a:ext cx="504831" cy="482606"/>
          </a:xfrm>
          <a:prstGeom prst="rect">
            <a:avLst/>
          </a:prstGeom>
        </p:spPr>
      </p:pic>
      <p:graphicFrame>
        <p:nvGraphicFramePr>
          <p:cNvPr id="28" name="表 4">
            <a:extLst>
              <a:ext uri="{FF2B5EF4-FFF2-40B4-BE49-F238E27FC236}">
                <a16:creationId xmlns:a16="http://schemas.microsoft.com/office/drawing/2014/main" id="{26DF2FF1-B965-46E8-AA78-3D9A61017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25350"/>
              </p:ext>
            </p:extLst>
          </p:nvPr>
        </p:nvGraphicFramePr>
        <p:xfrm>
          <a:off x="314016" y="4544278"/>
          <a:ext cx="6258793" cy="1686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366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1153040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2769387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</a:tblGrid>
              <a:tr h="32004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Nome (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pais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Nacionalidade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Necessita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de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intérprete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?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 Sim: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Idioma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（  　        　  ）  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Não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16468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 Sim: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Idioma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（  　        　  ）  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Não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  <a:tr h="21780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pt-BR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Contato(Entraremos em contato caso seja urgente)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TEL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E-mail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：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03034"/>
                  </a:ext>
                </a:extLst>
              </a:tr>
            </a:tbl>
          </a:graphicData>
        </a:graphic>
      </p:graphicFrame>
      <p:graphicFrame>
        <p:nvGraphicFramePr>
          <p:cNvPr id="30" name="表 4">
            <a:extLst>
              <a:ext uri="{FF2B5EF4-FFF2-40B4-BE49-F238E27FC236}">
                <a16:creationId xmlns:a16="http://schemas.microsoft.com/office/drawing/2014/main" id="{565508DB-F64B-4E14-BCFE-3AD1BE074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924412"/>
              </p:ext>
            </p:extLst>
          </p:nvPr>
        </p:nvGraphicFramePr>
        <p:xfrm>
          <a:off x="295055" y="6298434"/>
          <a:ext cx="6258794" cy="1937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697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960287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926265">
                  <a:extLst>
                    <a:ext uri="{9D8B030D-6E8A-4147-A177-3AD203B41FA5}">
                      <a16:colId xmlns:a16="http://schemas.microsoft.com/office/drawing/2014/main" val="1070145847"/>
                    </a:ext>
                  </a:extLst>
                </a:gridCol>
                <a:gridCol w="1306806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  <a:gridCol w="1603739">
                  <a:extLst>
                    <a:ext uri="{9D8B030D-6E8A-4147-A177-3AD203B41FA5}">
                      <a16:colId xmlns:a16="http://schemas.microsoft.com/office/drawing/2014/main" val="833276765"/>
                    </a:ext>
                  </a:extLst>
                </a:gridCol>
              </a:tblGrid>
              <a:tr h="32004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Nome (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filhos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Nome da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escola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Ano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Escolar / </a:t>
                      </a: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Idade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Necessita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de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intérprete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?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Outros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　            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Ginásio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/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 Sim: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Idioma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（  　          ）   □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Não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pt-BR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Quando veio ao Japão?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pt-BR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(        ano       mês)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30168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Ginásio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     /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 Sim: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Idioma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（  　          ）   □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Não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pt-BR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Quando veio ao Japão?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pt-BR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(        ano       mês)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43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247</TotalTime>
  <Words>481</Words>
  <Application>Microsoft Office PowerPoint</Application>
  <PresentationFormat>A4 210 x 297 mm</PresentationFormat>
  <Paragraphs>71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交流 プラザ</dc:creator>
  <cp:lastModifiedBy>愛知県国際交流協会 企画情報</cp:lastModifiedBy>
  <cp:revision>37</cp:revision>
  <dcterms:created xsi:type="dcterms:W3CDTF">2025-03-22T01:29:46Z</dcterms:created>
  <dcterms:modified xsi:type="dcterms:W3CDTF">2025-03-22T07:57:27Z</dcterms:modified>
</cp:coreProperties>
</file>