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838" y="-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22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3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71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0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8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18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4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3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E0A7-4B30-4930-A8E5-19B8D2A574D9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34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6805B814-6EB2-4D6D-A4DA-C0A9C64EDE99}"/>
              </a:ext>
            </a:extLst>
          </p:cNvPr>
          <p:cNvGrpSpPr/>
          <p:nvPr/>
        </p:nvGrpSpPr>
        <p:grpSpPr>
          <a:xfrm>
            <a:off x="-62245" y="72499"/>
            <a:ext cx="6858415" cy="4376124"/>
            <a:chOff x="-94903" y="135515"/>
            <a:chExt cx="6858415" cy="437612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1EA3C753-A816-486F-AAC0-F1BD30316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95" y="426793"/>
              <a:ext cx="6563641" cy="3477110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55ECC492-F475-4E6C-BAAC-917D974A4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8250" y="970889"/>
              <a:ext cx="2635262" cy="125943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90A0C258-790A-4191-91D9-BB31AA654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9476" y="1798927"/>
              <a:ext cx="2643575" cy="1878767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7B7E08DF-D9F7-447F-A2CA-132621F09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9071" y="3058366"/>
              <a:ext cx="872878" cy="868722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C0357916-97C2-4807-A949-7642CEFC9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836" y="3159001"/>
              <a:ext cx="660894" cy="631798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BDEF9F9F-BA07-4499-8DBA-CFC5D8262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0806" y="3361119"/>
              <a:ext cx="415656" cy="390717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B43D4858-A3F1-4867-BAD6-032B83593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803" y="135515"/>
              <a:ext cx="872878" cy="868722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19587DB-4FC0-4056-99F5-A14D931C38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568" y="236150"/>
              <a:ext cx="660894" cy="631798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4BB56280-5207-4AC6-875E-C98B0E556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538" y="438268"/>
              <a:ext cx="415656" cy="390717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461B786-104C-45C7-AEF3-F8ABA650C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4903" y="2025267"/>
              <a:ext cx="3038899" cy="2486372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58F4CFD-ED21-4325-AB75-1FBE5305D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97" y="2025267"/>
              <a:ext cx="727399" cy="1134742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9C2D5D5-33AE-4ADF-8DAF-B5BC6ACC4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0119" y="3327753"/>
              <a:ext cx="685833" cy="72739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1AA0AD1D-2A22-4BF6-8EF0-509303248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8865" y="2896440"/>
              <a:ext cx="714929" cy="744025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ABCD7EEA-061B-41B0-84DB-FA0948335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366" y="2693596"/>
              <a:ext cx="303429" cy="478005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B859CD56-1312-4FF9-8EBB-8E23D02C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766" y="3027192"/>
              <a:ext cx="1143055" cy="931070"/>
            </a:xfrm>
            <a:prstGeom prst="rect">
              <a:avLst/>
            </a:prstGeom>
          </p:spPr>
        </p:pic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BA2E3D0A-FF1C-4776-8AF9-8CE246F2E138}"/>
              </a:ext>
            </a:extLst>
          </p:cNvPr>
          <p:cNvGrpSpPr/>
          <p:nvPr/>
        </p:nvGrpSpPr>
        <p:grpSpPr>
          <a:xfrm>
            <a:off x="2713401" y="72499"/>
            <a:ext cx="1137285" cy="464369"/>
            <a:chOff x="2713401" y="72499"/>
            <a:chExt cx="1137285" cy="464369"/>
          </a:xfrm>
        </p:grpSpPr>
        <p:sp>
          <p:nvSpPr>
            <p:cNvPr id="2" name="角丸四角形 8">
              <a:extLst>
                <a:ext uri="{FF2B5EF4-FFF2-40B4-BE49-F238E27FC236}">
                  <a16:creationId xmlns:a16="http://schemas.microsoft.com/office/drawing/2014/main" id="{EEC2B74E-0264-48D7-AE7D-34525C76ABAB}"/>
                </a:ext>
              </a:extLst>
            </p:cNvPr>
            <p:cNvSpPr/>
            <p:nvPr/>
          </p:nvSpPr>
          <p:spPr>
            <a:xfrm>
              <a:off x="2713401" y="150497"/>
              <a:ext cx="1137285" cy="37882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59715" marR="342900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sz="1050" kern="100"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Mangal" panose="02040503050203030202" pitchFamily="18" charset="0"/>
                </a:rPr>
                <a:t> </a:t>
              </a:r>
              <a:endParaRPr lang="ja-JP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D93AA17-8336-4C29-8192-0578696CB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0840" y="255880"/>
              <a:ext cx="898616" cy="280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123825" marR="18415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sz="1400" kern="100" dirty="0" err="1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Mangal" panose="02040503050203030202" pitchFamily="18" charset="0"/>
                </a:rPr>
                <a:t>日本語</a:t>
              </a:r>
              <a:endParaRPr 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angal" panose="02040503050203030202" pitchFamily="18" charset="0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E06A306E-090E-446B-8E5C-E994AEE662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5603" y="72499"/>
              <a:ext cx="872879" cy="280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123825" marR="18415">
                <a:lnSpc>
                  <a:spcPts val="1400"/>
                </a:lnSpc>
                <a:spcAft>
                  <a:spcPts val="0"/>
                </a:spcAft>
              </a:pPr>
              <a:r>
                <a:rPr lang="ja-JP" altLang="en-US" sz="800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Mangal" panose="02040503050203030202" pitchFamily="18" charset="0"/>
                </a:rPr>
                <a:t>にほんご</a:t>
              </a:r>
              <a:endParaRPr lang="ja-JP" sz="8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Mangal" panose="02040503050203030202" pitchFamily="18" charset="0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3BFEA806-B712-4FED-BB27-89BF463110C0}"/>
              </a:ext>
            </a:extLst>
          </p:cNvPr>
          <p:cNvGrpSpPr/>
          <p:nvPr/>
        </p:nvGrpSpPr>
        <p:grpSpPr>
          <a:xfrm>
            <a:off x="4675505" y="1107171"/>
            <a:ext cx="1757212" cy="721172"/>
            <a:chOff x="4561708" y="1197844"/>
            <a:chExt cx="1757212" cy="721172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3D33DC4B-45A4-44AD-A0B4-18B9E323ABF2}"/>
                </a:ext>
              </a:extLst>
            </p:cNvPr>
            <p:cNvSpPr txBox="1"/>
            <p:nvPr/>
          </p:nvSpPr>
          <p:spPr>
            <a:xfrm rot="21102975">
              <a:off x="4561708" y="1395796"/>
              <a:ext cx="17572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In </a:t>
              </a:r>
              <a:r>
                <a:rPr kumimoji="1" lang="ja-JP" altLang="en-US" sz="2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あま市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B4BB73F0-3DAC-450D-8BD2-CCB3D32F6CEC}"/>
                </a:ext>
              </a:extLst>
            </p:cNvPr>
            <p:cNvSpPr txBox="1"/>
            <p:nvPr/>
          </p:nvSpPr>
          <p:spPr>
            <a:xfrm rot="21030487">
              <a:off x="5818187" y="1197844"/>
              <a:ext cx="252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</a:t>
              </a: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5D81ACCB-3066-44D0-854A-D6EA3A933EC4}"/>
              </a:ext>
            </a:extLst>
          </p:cNvPr>
          <p:cNvGrpSpPr/>
          <p:nvPr/>
        </p:nvGrpSpPr>
        <p:grpSpPr>
          <a:xfrm>
            <a:off x="916852" y="2001340"/>
            <a:ext cx="3262432" cy="947621"/>
            <a:chOff x="920640" y="1919665"/>
            <a:chExt cx="3262432" cy="947621"/>
          </a:xfrm>
        </p:grpSpPr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6B282262-7B18-43A1-9BED-1460F0DD6660}"/>
                </a:ext>
              </a:extLst>
            </p:cNvPr>
            <p:cNvSpPr txBox="1"/>
            <p:nvPr/>
          </p:nvSpPr>
          <p:spPr>
            <a:xfrm>
              <a:off x="920640" y="2036289"/>
              <a:ext cx="326243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教育相談会</a:t>
              </a: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BB8CE7EF-8B41-4691-A154-4FA35DB7353B}"/>
                </a:ext>
              </a:extLst>
            </p:cNvPr>
            <p:cNvSpPr txBox="1"/>
            <p:nvPr/>
          </p:nvSpPr>
          <p:spPr>
            <a:xfrm>
              <a:off x="988239" y="1919665"/>
              <a:ext cx="30059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きょう　いく　　　そう　　だん　　かい</a:t>
              </a:r>
            </a:p>
          </p:txBody>
        </p: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303638F0-9156-429B-A367-921585CA6ACE}"/>
              </a:ext>
            </a:extLst>
          </p:cNvPr>
          <p:cNvGrpSpPr/>
          <p:nvPr/>
        </p:nvGrpSpPr>
        <p:grpSpPr>
          <a:xfrm>
            <a:off x="135106" y="809724"/>
            <a:ext cx="5242349" cy="1146346"/>
            <a:chOff x="135106" y="809724"/>
            <a:chExt cx="5242349" cy="1146346"/>
          </a:xfrm>
        </p:grpSpPr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8ED20615-3C57-4BB5-913C-B78726823EA5}"/>
                </a:ext>
              </a:extLst>
            </p:cNvPr>
            <p:cNvSpPr txBox="1"/>
            <p:nvPr/>
          </p:nvSpPr>
          <p:spPr>
            <a:xfrm>
              <a:off x="135106" y="849870"/>
              <a:ext cx="5242349" cy="1106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外国につながりを持つ子ども</a:t>
              </a:r>
              <a:endPara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及び</a:t>
              </a:r>
              <a:r>
                <a:rPr kumimoji="1" lang="en-US" altLang="ja-JP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保護者のための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BDA7F67B-0DBF-4203-8414-7D86A981C186}"/>
                </a:ext>
              </a:extLst>
            </p:cNvPr>
            <p:cNvSpPr txBox="1"/>
            <p:nvPr/>
          </p:nvSpPr>
          <p:spPr>
            <a:xfrm>
              <a:off x="759514" y="809724"/>
              <a:ext cx="388746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がいこく　　　　　　　　　　　　　　　　　　　　も　　　　　 こ</a:t>
              </a: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D30A793D-951D-45ED-B66D-C200D67844B5}"/>
                </a:ext>
              </a:extLst>
            </p:cNvPr>
            <p:cNvSpPr txBox="1"/>
            <p:nvPr/>
          </p:nvSpPr>
          <p:spPr>
            <a:xfrm>
              <a:off x="1264501" y="1377824"/>
              <a:ext cx="26916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およ　　　　　　ほ　ご　しゃ</a:t>
              </a:r>
              <a:endPara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1" name="角丸四角形 11">
            <a:extLst>
              <a:ext uri="{FF2B5EF4-FFF2-40B4-BE49-F238E27FC236}">
                <a16:creationId xmlns:a16="http://schemas.microsoft.com/office/drawing/2014/main" id="{29137C00-BEAA-405F-927C-D419F0B34E32}"/>
              </a:ext>
            </a:extLst>
          </p:cNvPr>
          <p:cNvSpPr/>
          <p:nvPr/>
        </p:nvSpPr>
        <p:spPr>
          <a:xfrm>
            <a:off x="640424" y="9414551"/>
            <a:ext cx="5439865" cy="36195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9715" marR="342900" algn="ctr">
              <a:lnSpc>
                <a:spcPts val="1400"/>
              </a:lnSpc>
              <a:spcAft>
                <a:spcPts val="0"/>
              </a:spcAft>
            </a:pPr>
            <a:r>
              <a:rPr lang="en-US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2E7D2E4-87DA-4B13-B56D-44C35A07B9DD}"/>
              </a:ext>
            </a:extLst>
          </p:cNvPr>
          <p:cNvSpPr txBox="1"/>
          <p:nvPr/>
        </p:nvSpPr>
        <p:spPr>
          <a:xfrm>
            <a:off x="903239" y="9468724"/>
            <a:ext cx="4972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主催： あま市・あま市教育委員会・（公財）愛知県国際交流協会</a:t>
            </a: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38BA899B-3F39-4843-9E17-A7169BEF71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31" y="8681034"/>
            <a:ext cx="872878" cy="868722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92F0E112-1BAB-4E12-8420-98F737DD5F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8" y="6906034"/>
            <a:ext cx="660894" cy="631798"/>
          </a:xfrm>
          <a:prstGeom prst="rect">
            <a:avLst/>
          </a:prstGeom>
        </p:spPr>
      </p:pic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DB549774-8E4C-46C0-B258-C42B830127F3}"/>
              </a:ext>
            </a:extLst>
          </p:cNvPr>
          <p:cNvGrpSpPr/>
          <p:nvPr/>
        </p:nvGrpSpPr>
        <p:grpSpPr>
          <a:xfrm>
            <a:off x="108867" y="4395533"/>
            <a:ext cx="6576018" cy="1316439"/>
            <a:chOff x="108867" y="4395533"/>
            <a:chExt cx="6576018" cy="1316439"/>
          </a:xfrm>
        </p:grpSpPr>
        <p:sp>
          <p:nvSpPr>
            <p:cNvPr id="61" name="角丸四角形 49">
              <a:extLst>
                <a:ext uri="{FF2B5EF4-FFF2-40B4-BE49-F238E27FC236}">
                  <a16:creationId xmlns:a16="http://schemas.microsoft.com/office/drawing/2014/main" id="{EEB0F0D4-4E97-4F8E-938A-B8D42948DD00}"/>
                </a:ext>
              </a:extLst>
            </p:cNvPr>
            <p:cNvSpPr/>
            <p:nvPr/>
          </p:nvSpPr>
          <p:spPr>
            <a:xfrm>
              <a:off x="197261" y="4395533"/>
              <a:ext cx="6487624" cy="1089490"/>
            </a:xfrm>
            <a:prstGeom prst="roundRect">
              <a:avLst>
                <a:gd name="adj" fmla="val 40262"/>
              </a:avLst>
            </a:prstGeom>
            <a:noFill/>
            <a:ln w="66675" cap="rnd">
              <a:solidFill>
                <a:srgbClr val="FFC000"/>
              </a:soli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17A4B6FE-4D95-47B6-8586-7DD6368AA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1363" y="5160714"/>
              <a:ext cx="586444" cy="551258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B2DDC748-002A-4A7D-BEB6-7BE9D309D61E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69598" flipH="1">
              <a:off x="108867" y="5307901"/>
              <a:ext cx="411480" cy="38544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2" name="図 81">
            <a:extLst>
              <a:ext uri="{FF2B5EF4-FFF2-40B4-BE49-F238E27FC236}">
                <a16:creationId xmlns:a16="http://schemas.microsoft.com/office/drawing/2014/main" id="{A0F4362C-1105-40C8-AD93-A1669DF53D3A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9598" flipH="1">
            <a:off x="5101207" y="7727148"/>
            <a:ext cx="411480" cy="3854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0D00FDAB-69FA-42FD-A15E-297E61F9AE55}"/>
              </a:ext>
            </a:extLst>
          </p:cNvPr>
          <p:cNvGrpSpPr/>
          <p:nvPr/>
        </p:nvGrpSpPr>
        <p:grpSpPr>
          <a:xfrm>
            <a:off x="279115" y="3894593"/>
            <a:ext cx="6468437" cy="385165"/>
            <a:chOff x="279115" y="3894593"/>
            <a:chExt cx="6468437" cy="385165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F7D77C80-C02C-4EA9-A705-8C434E867BE2}"/>
                </a:ext>
              </a:extLst>
            </p:cNvPr>
            <p:cNvSpPr txBox="1"/>
            <p:nvPr/>
          </p:nvSpPr>
          <p:spPr>
            <a:xfrm>
              <a:off x="279115" y="4002759"/>
              <a:ext cx="64684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ベトナム語・ポルトガル語・スペイン語・英語・中国語・フィリピノ語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/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タガログ語の通訳がいます！</a:t>
              </a: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6DE10D97-77AA-4660-9994-264185407868}"/>
                </a:ext>
              </a:extLst>
            </p:cNvPr>
            <p:cNvSpPr txBox="1"/>
            <p:nvPr/>
          </p:nvSpPr>
          <p:spPr>
            <a:xfrm>
              <a:off x="373488" y="3894593"/>
              <a:ext cx="570680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べとなむ 　  ご　　　ぽるとがる　    　ご　　　 すぺいん　  ご　   えいご　ちゅうごくご　   ふぃりぴの　　   ご　　　たがろぐ　     ご     つうやく </a:t>
              </a:r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D86967B1-E726-4E73-86C2-FA8F0121E7E0}"/>
              </a:ext>
            </a:extLst>
          </p:cNvPr>
          <p:cNvGrpSpPr/>
          <p:nvPr/>
        </p:nvGrpSpPr>
        <p:grpSpPr>
          <a:xfrm>
            <a:off x="446984" y="4406770"/>
            <a:ext cx="6110848" cy="1082537"/>
            <a:chOff x="446984" y="4406770"/>
            <a:chExt cx="6110848" cy="1082537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1A4071C8-6686-4036-B64C-07162588098F}"/>
                </a:ext>
              </a:extLst>
            </p:cNvPr>
            <p:cNvSpPr txBox="1"/>
            <p:nvPr/>
          </p:nvSpPr>
          <p:spPr>
            <a:xfrm>
              <a:off x="446984" y="4485763"/>
              <a:ext cx="6110848" cy="100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500"/>
                </a:lnSpc>
              </a:pP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進学のこと、日本語教育のこと、学校で必要なお金のこと、学校で必要なお金のこと、学校生活での心配ごと</a:t>
              </a:r>
              <a:r>
                <a: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…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など！悩んでいることを何でも相談できますよ！お気軽にお越しください。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C19C7185-749D-45C3-A3EE-8018CA80DD73}"/>
                </a:ext>
              </a:extLst>
            </p:cNvPr>
            <p:cNvSpPr txBox="1"/>
            <p:nvPr/>
          </p:nvSpPr>
          <p:spPr>
            <a:xfrm>
              <a:off x="461394" y="4406770"/>
              <a:ext cx="579036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しんがく　　　　　　　　　　　にほんごきょういく　　　　　　　　　　　　　がっこう　　　ひつよう　　　　　 かね</a:t>
              </a:r>
              <a:r>
                <a:rPr kumimoji="1" lang="en-US" altLang="ja-JP" sz="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                </a:t>
              </a:r>
              <a:r>
                <a:rPr kumimoji="1" lang="ja-JP" altLang="en-US" sz="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がっこう</a:t>
              </a:r>
              <a:endPara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3E93341D-BBED-4F30-BFD6-788237E309DB}"/>
                </a:ext>
              </a:extLst>
            </p:cNvPr>
            <p:cNvSpPr txBox="1"/>
            <p:nvPr/>
          </p:nvSpPr>
          <p:spPr>
            <a:xfrm>
              <a:off x="452347" y="4746195"/>
              <a:ext cx="494237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ひつよう　　　　　　かね　　　　　　　　　　　がっこうせいかつ　　　　　　しんぱい　　　　　 　　　　　　　　　　　　</a:t>
              </a:r>
              <a:r>
                <a:rPr kumimoji="1" lang="en-US" altLang="ja-JP" sz="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なや</a:t>
              </a:r>
              <a:endPara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5384082A-B42C-4379-B06C-581B9B66F637}"/>
                </a:ext>
              </a:extLst>
            </p:cNvPr>
            <p:cNvSpPr txBox="1"/>
            <p:nvPr/>
          </p:nvSpPr>
          <p:spPr>
            <a:xfrm>
              <a:off x="577868" y="5044538"/>
              <a:ext cx="37128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なん　　　　　　そうだん　　　　　　　　　　　　　　　　　　　　　きがる　　　　　　　　こ　</a:t>
              </a:r>
              <a:endPara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02CD9594-02AB-4C6D-9BB3-7BE61A142A65}"/>
              </a:ext>
            </a:extLst>
          </p:cNvPr>
          <p:cNvGrpSpPr/>
          <p:nvPr/>
        </p:nvGrpSpPr>
        <p:grpSpPr>
          <a:xfrm>
            <a:off x="497734" y="5545529"/>
            <a:ext cx="800219" cy="504997"/>
            <a:chOff x="497734" y="5545529"/>
            <a:chExt cx="800219" cy="504997"/>
          </a:xfrm>
        </p:grpSpPr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BF4AB2BB-20C7-4A79-84C5-9CBE1382FA55}"/>
                </a:ext>
              </a:extLst>
            </p:cNvPr>
            <p:cNvSpPr txBox="1"/>
            <p:nvPr/>
          </p:nvSpPr>
          <p:spPr>
            <a:xfrm>
              <a:off x="497734" y="5711972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日時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3FFC469F-5F2B-411D-97F0-D0FE33CC3DB9}"/>
                </a:ext>
              </a:extLst>
            </p:cNvPr>
            <p:cNvSpPr txBox="1"/>
            <p:nvPr/>
          </p:nvSpPr>
          <p:spPr>
            <a:xfrm>
              <a:off x="594317" y="5545529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にちじ</a:t>
              </a: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B5755E8-566C-4BF5-94A0-F5FD69FF9D01}"/>
              </a:ext>
            </a:extLst>
          </p:cNvPr>
          <p:cNvGrpSpPr/>
          <p:nvPr/>
        </p:nvGrpSpPr>
        <p:grpSpPr>
          <a:xfrm>
            <a:off x="486115" y="6072521"/>
            <a:ext cx="829319" cy="509709"/>
            <a:chOff x="486115" y="6072521"/>
            <a:chExt cx="829319" cy="509709"/>
          </a:xfrm>
        </p:grpSpPr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F48B4C29-1E56-47B3-960E-0A279D18E0C0}"/>
                </a:ext>
              </a:extLst>
            </p:cNvPr>
            <p:cNvSpPr txBox="1"/>
            <p:nvPr/>
          </p:nvSpPr>
          <p:spPr>
            <a:xfrm>
              <a:off x="486115" y="6243676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会場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FF7CD7B4-2233-482B-A350-17BA4FC1EC49}"/>
                </a:ext>
              </a:extLst>
            </p:cNvPr>
            <p:cNvSpPr txBox="1"/>
            <p:nvPr/>
          </p:nvSpPr>
          <p:spPr>
            <a:xfrm>
              <a:off x="505597" y="6072521"/>
              <a:ext cx="80983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かいじょう</a:t>
              </a:r>
            </a:p>
          </p:txBody>
        </p:sp>
      </p:grp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51D7E827-C33E-4A43-8B7A-46C71C87E2FD}"/>
              </a:ext>
            </a:extLst>
          </p:cNvPr>
          <p:cNvGrpSpPr/>
          <p:nvPr/>
        </p:nvGrpSpPr>
        <p:grpSpPr>
          <a:xfrm>
            <a:off x="488635" y="6684114"/>
            <a:ext cx="817181" cy="495236"/>
            <a:chOff x="488635" y="6684114"/>
            <a:chExt cx="817181" cy="495236"/>
          </a:xfrm>
        </p:grpSpPr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C71E5797-9BCD-43F9-A91A-431569591A4A}"/>
                </a:ext>
              </a:extLst>
            </p:cNvPr>
            <p:cNvSpPr txBox="1"/>
            <p:nvPr/>
          </p:nvSpPr>
          <p:spPr>
            <a:xfrm>
              <a:off x="488635" y="6840796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対象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FF9B5CF3-3F74-4F1A-8317-E9FF96DE75B2}"/>
                </a:ext>
              </a:extLst>
            </p:cNvPr>
            <p:cNvSpPr txBox="1"/>
            <p:nvPr/>
          </p:nvSpPr>
          <p:spPr>
            <a:xfrm>
              <a:off x="505597" y="6684114"/>
              <a:ext cx="80021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たいしょう</a:t>
              </a: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7D57EDC9-AAB5-46AF-83F2-E3DDC1A96B52}"/>
              </a:ext>
            </a:extLst>
          </p:cNvPr>
          <p:cNvGrpSpPr/>
          <p:nvPr/>
        </p:nvGrpSpPr>
        <p:grpSpPr>
          <a:xfrm>
            <a:off x="486116" y="7271548"/>
            <a:ext cx="800219" cy="480572"/>
            <a:chOff x="486116" y="7271548"/>
            <a:chExt cx="800219" cy="480572"/>
          </a:xfrm>
        </p:grpSpPr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8101A29A-5ED8-47C2-A471-693C4A0DF086}"/>
                </a:ext>
              </a:extLst>
            </p:cNvPr>
            <p:cNvSpPr txBox="1"/>
            <p:nvPr/>
          </p:nvSpPr>
          <p:spPr>
            <a:xfrm>
              <a:off x="486116" y="7413566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内容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2D718BDA-FAFE-411E-BF22-4FB8319F5616}"/>
                </a:ext>
              </a:extLst>
            </p:cNvPr>
            <p:cNvSpPr txBox="1"/>
            <p:nvPr/>
          </p:nvSpPr>
          <p:spPr>
            <a:xfrm>
              <a:off x="535006" y="7271548"/>
              <a:ext cx="70243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ないよう</a:t>
              </a: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B452A051-E14D-40FC-93CD-926175C00F18}"/>
              </a:ext>
            </a:extLst>
          </p:cNvPr>
          <p:cNvGrpSpPr/>
          <p:nvPr/>
        </p:nvGrpSpPr>
        <p:grpSpPr>
          <a:xfrm>
            <a:off x="402654" y="8069456"/>
            <a:ext cx="1309974" cy="509985"/>
            <a:chOff x="402654" y="7977994"/>
            <a:chExt cx="1309974" cy="509985"/>
          </a:xfrm>
        </p:grpSpPr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D21A4054-2D13-4AB3-BD09-C6D45D203057}"/>
                </a:ext>
              </a:extLst>
            </p:cNvPr>
            <p:cNvSpPr txBox="1"/>
            <p:nvPr/>
          </p:nvSpPr>
          <p:spPr>
            <a:xfrm>
              <a:off x="443420" y="8149425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申込方法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9DF3BBC1-577A-4CB8-9306-B88A9FF5163D}"/>
                </a:ext>
              </a:extLst>
            </p:cNvPr>
            <p:cNvSpPr txBox="1"/>
            <p:nvPr/>
          </p:nvSpPr>
          <p:spPr>
            <a:xfrm>
              <a:off x="402654" y="7977994"/>
              <a:ext cx="130997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もうしこみほうほう</a:t>
              </a:r>
            </a:p>
          </p:txBody>
        </p: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4BEC8A03-7238-47FD-9D3E-9EB78F1B027A}"/>
              </a:ext>
            </a:extLst>
          </p:cNvPr>
          <p:cNvGrpSpPr/>
          <p:nvPr/>
        </p:nvGrpSpPr>
        <p:grpSpPr>
          <a:xfrm>
            <a:off x="393887" y="8783848"/>
            <a:ext cx="1295547" cy="485764"/>
            <a:chOff x="393887" y="8783848"/>
            <a:chExt cx="1295547" cy="485764"/>
          </a:xfrm>
        </p:grpSpPr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A9F2CB98-6C0A-4449-8D4F-90B658E762A0}"/>
                </a:ext>
              </a:extLst>
            </p:cNvPr>
            <p:cNvSpPr txBox="1"/>
            <p:nvPr/>
          </p:nvSpPr>
          <p:spPr>
            <a:xfrm>
              <a:off x="452347" y="8931058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申込締切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1C4E20FE-FE5D-41D1-B447-A1FF731E9F81}"/>
                </a:ext>
              </a:extLst>
            </p:cNvPr>
            <p:cNvSpPr txBox="1"/>
            <p:nvPr/>
          </p:nvSpPr>
          <p:spPr>
            <a:xfrm>
              <a:off x="393887" y="8783848"/>
              <a:ext cx="129554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もうしこみしめきり</a:t>
              </a: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EB8B766A-8FAA-4E69-83F6-83778A8227A5}"/>
              </a:ext>
            </a:extLst>
          </p:cNvPr>
          <p:cNvGrpSpPr/>
          <p:nvPr/>
        </p:nvGrpSpPr>
        <p:grpSpPr>
          <a:xfrm>
            <a:off x="1355031" y="5587701"/>
            <a:ext cx="4445448" cy="508363"/>
            <a:chOff x="1355031" y="5587701"/>
            <a:chExt cx="4445448" cy="508363"/>
          </a:xfrm>
        </p:grpSpPr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6E542269-183E-4DA5-A478-F6178F7DF693}"/>
                </a:ext>
              </a:extLst>
            </p:cNvPr>
            <p:cNvSpPr txBox="1"/>
            <p:nvPr/>
          </p:nvSpPr>
          <p:spPr>
            <a:xfrm>
              <a:off x="1355031" y="5695954"/>
              <a:ext cx="44454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2023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</a:t>
              </a:r>
              <a:r>
                <a:rPr kumimoji="1"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8</a:t>
              </a:r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月</a:t>
              </a:r>
              <a:r>
                <a:rPr kumimoji="1"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日（土）</a:t>
              </a:r>
              <a:r>
                <a:rPr kumimoji="1"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13:00</a:t>
              </a:r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  <a:r>
                <a:rPr kumimoji="1"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15:30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A61D4B19-D974-4607-9D83-EE94C1B6F1FB}"/>
                </a:ext>
              </a:extLst>
            </p:cNvPr>
            <p:cNvSpPr txBox="1"/>
            <p:nvPr/>
          </p:nvSpPr>
          <p:spPr>
            <a:xfrm>
              <a:off x="1940432" y="5587701"/>
              <a:ext cx="16546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ねん　　 がつ　　にち　　 ど</a:t>
              </a:r>
              <a:endPara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49E4D478-E916-4065-B9FD-EF99739B21F0}"/>
              </a:ext>
            </a:extLst>
          </p:cNvPr>
          <p:cNvGrpSpPr/>
          <p:nvPr/>
        </p:nvGrpSpPr>
        <p:grpSpPr>
          <a:xfrm>
            <a:off x="1344535" y="6110537"/>
            <a:ext cx="5355953" cy="530576"/>
            <a:chOff x="1344535" y="6110537"/>
            <a:chExt cx="5355953" cy="530576"/>
          </a:xfrm>
        </p:grpSpPr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E16A6EF3-97B9-4901-BC8D-42624BEB2E6D}"/>
                </a:ext>
              </a:extLst>
            </p:cNvPr>
            <p:cNvSpPr txBox="1"/>
            <p:nvPr/>
          </p:nvSpPr>
          <p:spPr>
            <a:xfrm>
              <a:off x="1344535" y="6241003"/>
              <a:ext cx="53559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あま市役所　</a:t>
              </a:r>
              <a:r>
                <a:rPr kumimoji="1"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D</a:t>
              </a:r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会議室　</a:t>
              </a:r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（あま市七宝町沖ノ島深坪</a:t>
              </a:r>
              <a:r>
                <a:rPr kumimoji="1" lang="en-US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</a:t>
              </a:r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番地）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2709D4A7-14EB-4D72-90B5-7F1F4EC1E3EA}"/>
                </a:ext>
              </a:extLst>
            </p:cNvPr>
            <p:cNvSpPr txBox="1"/>
            <p:nvPr/>
          </p:nvSpPr>
          <p:spPr>
            <a:xfrm>
              <a:off x="1949945" y="6110537"/>
              <a:ext cx="18710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しやくしょ　　　　　　かいぎしつ</a:t>
              </a:r>
              <a:endPara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936DD8F9-2C51-4B12-92BF-DB992C05CEB2}"/>
                </a:ext>
              </a:extLst>
            </p:cNvPr>
            <p:cNvSpPr txBox="1"/>
            <p:nvPr/>
          </p:nvSpPr>
          <p:spPr>
            <a:xfrm>
              <a:off x="4374349" y="6225576"/>
              <a:ext cx="222849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　しっぽうちょう　おきのしま　ふかつぼ　　ばんち　</a:t>
              </a:r>
              <a:endPara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12307E4E-F229-411B-B09B-2F71FA5D2731}"/>
              </a:ext>
            </a:extLst>
          </p:cNvPr>
          <p:cNvGrpSpPr/>
          <p:nvPr/>
        </p:nvGrpSpPr>
        <p:grpSpPr>
          <a:xfrm>
            <a:off x="1354157" y="6656066"/>
            <a:ext cx="5222905" cy="510729"/>
            <a:chOff x="1354157" y="6656066"/>
            <a:chExt cx="5222905" cy="510729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71B5028B-8E2C-4706-A954-E168E4CA7745}"/>
                </a:ext>
              </a:extLst>
            </p:cNvPr>
            <p:cNvSpPr txBox="1"/>
            <p:nvPr/>
          </p:nvSpPr>
          <p:spPr>
            <a:xfrm>
              <a:off x="1354157" y="6797463"/>
              <a:ext cx="52229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外国につながりを持つ中学生とその保護者　２０組</a:t>
              </a:r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92E6EB8B-D12F-4293-BC55-6E65EF47BC5A}"/>
                </a:ext>
              </a:extLst>
            </p:cNvPr>
            <p:cNvSpPr txBox="1"/>
            <p:nvPr/>
          </p:nvSpPr>
          <p:spPr>
            <a:xfrm>
              <a:off x="1371119" y="6656066"/>
              <a:ext cx="51427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がいこく　　　　　　　　　　　　　　　　も　　　ちゅうがくせい　　　　　　　ほごしゃ　　 　　　　　くみ</a:t>
              </a:r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601CADD9-4DA2-4EC5-8FD3-21E765E3F998}"/>
              </a:ext>
            </a:extLst>
          </p:cNvPr>
          <p:cNvGrpSpPr/>
          <p:nvPr/>
        </p:nvGrpSpPr>
        <p:grpSpPr>
          <a:xfrm>
            <a:off x="1357050" y="7300457"/>
            <a:ext cx="5089855" cy="806567"/>
            <a:chOff x="1344535" y="7277869"/>
            <a:chExt cx="5089855" cy="806567"/>
          </a:xfrm>
        </p:grpSpPr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823C7898-BDF4-415A-9F69-D053D8926537}"/>
                </a:ext>
              </a:extLst>
            </p:cNvPr>
            <p:cNvSpPr txBox="1"/>
            <p:nvPr/>
          </p:nvSpPr>
          <p:spPr>
            <a:xfrm>
              <a:off x="1344535" y="7356608"/>
              <a:ext cx="5089855" cy="727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700"/>
                </a:lnSpc>
              </a:pP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日本の教育制度、高校などへの進学準備に必要なこと、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2700"/>
                </a:lnSpc>
              </a:pP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先輩の体験談など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7DFEB103-87D8-449D-A614-A52C45F170FF}"/>
                </a:ext>
              </a:extLst>
            </p:cNvPr>
            <p:cNvSpPr txBox="1"/>
            <p:nvPr/>
          </p:nvSpPr>
          <p:spPr>
            <a:xfrm>
              <a:off x="1344535" y="7277869"/>
              <a:ext cx="460414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にほん　　　きょういくせいど　 こうこう　　　　　　　　　　しんがくじゅんび　　　ひつよう</a:t>
              </a: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1A806DE-087B-48E1-8A6D-6BDB79908F5D}"/>
                </a:ext>
              </a:extLst>
            </p:cNvPr>
            <p:cNvSpPr txBox="1"/>
            <p:nvPr/>
          </p:nvSpPr>
          <p:spPr>
            <a:xfrm>
              <a:off x="1344535" y="7633083"/>
              <a:ext cx="146226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せんぱい　　たいけんだん</a:t>
              </a: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268A4BE6-84E4-419F-98BF-0815090BE3C5}"/>
              </a:ext>
            </a:extLst>
          </p:cNvPr>
          <p:cNvGrpSpPr/>
          <p:nvPr/>
        </p:nvGrpSpPr>
        <p:grpSpPr>
          <a:xfrm>
            <a:off x="1654008" y="8062796"/>
            <a:ext cx="4740400" cy="779868"/>
            <a:chOff x="1654008" y="8062796"/>
            <a:chExt cx="4740400" cy="779868"/>
          </a:xfrm>
        </p:grpSpPr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0807B8D5-FEC9-4ECA-BC5F-0E55E09124C0}"/>
                </a:ext>
              </a:extLst>
            </p:cNvPr>
            <p:cNvSpPr txBox="1"/>
            <p:nvPr/>
          </p:nvSpPr>
          <p:spPr>
            <a:xfrm>
              <a:off x="1654008" y="8159720"/>
              <a:ext cx="4740400" cy="6829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500"/>
                </a:lnSpc>
              </a:pP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裏面の申込書にご記入の上、</a:t>
              </a:r>
              <a:r>
                <a: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FAX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または</a:t>
              </a:r>
              <a:r>
                <a: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E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メールで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2500"/>
                </a:lnSpc>
              </a:pP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お送りください。</a:t>
              </a:r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F266BC7D-0DED-4BD7-AEFE-C04C6C9FA4D0}"/>
                </a:ext>
              </a:extLst>
            </p:cNvPr>
            <p:cNvSpPr txBox="1"/>
            <p:nvPr/>
          </p:nvSpPr>
          <p:spPr>
            <a:xfrm>
              <a:off x="1662935" y="8062796"/>
              <a:ext cx="43636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うらめん　　もうしこみしょ　　　　きにゅう　　 うえ　　　　　　　　　　　　　　　　　　めーる</a:t>
              </a: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4ADF1916-06A5-4A5F-B824-697085F30E8A}"/>
                </a:ext>
              </a:extLst>
            </p:cNvPr>
            <p:cNvSpPr txBox="1"/>
            <p:nvPr/>
          </p:nvSpPr>
          <p:spPr>
            <a:xfrm>
              <a:off x="1856077" y="8412760"/>
              <a:ext cx="396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おく</a:t>
              </a:r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F5D5B122-7975-4B0B-847B-5A7D469D298C}"/>
              </a:ext>
            </a:extLst>
          </p:cNvPr>
          <p:cNvGrpSpPr/>
          <p:nvPr/>
        </p:nvGrpSpPr>
        <p:grpSpPr>
          <a:xfrm>
            <a:off x="1631086" y="8816239"/>
            <a:ext cx="2529821" cy="468433"/>
            <a:chOff x="1631086" y="8816239"/>
            <a:chExt cx="2529821" cy="468433"/>
          </a:xfrm>
        </p:grpSpPr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272185A8-99E8-4756-8918-4224C7EE9BC2}"/>
                </a:ext>
              </a:extLst>
            </p:cNvPr>
            <p:cNvSpPr txBox="1"/>
            <p:nvPr/>
          </p:nvSpPr>
          <p:spPr>
            <a:xfrm>
              <a:off x="1631086" y="8946118"/>
              <a:ext cx="18822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７月２５日（火）必着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A25CEF97-E0E4-4F2B-AD66-47D2F7A561CA}"/>
                </a:ext>
              </a:extLst>
            </p:cNvPr>
            <p:cNvSpPr txBox="1"/>
            <p:nvPr/>
          </p:nvSpPr>
          <p:spPr>
            <a:xfrm>
              <a:off x="1778180" y="8816239"/>
              <a:ext cx="238272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がつ　　　 にち　  か   ひっちゃく</a:t>
              </a:r>
            </a:p>
          </p:txBody>
        </p:sp>
      </p:grp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CA636974-FC30-4FF5-A0E4-6AD205636477}"/>
              </a:ext>
            </a:extLst>
          </p:cNvPr>
          <p:cNvSpPr txBox="1"/>
          <p:nvPr/>
        </p:nvSpPr>
        <p:spPr>
          <a:xfrm>
            <a:off x="926297" y="9380428"/>
            <a:ext cx="52125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しゅさい　　　　　　　し　　　　　　　　しきょういくいいんかい　　こうざい　あいちけんこくさいこうりゅうきょうかい</a:t>
            </a:r>
          </a:p>
        </p:txBody>
      </p:sp>
    </p:spTree>
    <p:extLst>
      <p:ext uri="{BB962C8B-B14F-4D97-AF65-F5344CB8AC3E}">
        <p14:creationId xmlns:p14="http://schemas.microsoft.com/office/powerpoint/2010/main" val="5885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D96DD31-515F-4FCC-90A4-80704EF2868F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41" y="118392"/>
            <a:ext cx="3189859" cy="2597158"/>
          </a:xfrm>
          <a:prstGeom prst="rect">
            <a:avLst/>
          </a:prstGeom>
        </p:spPr>
      </p:pic>
      <p:sp>
        <p:nvSpPr>
          <p:cNvPr id="10" name="角丸四角形 45">
            <a:extLst>
              <a:ext uri="{FF2B5EF4-FFF2-40B4-BE49-F238E27FC236}">
                <a16:creationId xmlns:a16="http://schemas.microsoft.com/office/drawing/2014/main" id="{EF32DD64-20E0-4D09-A817-2CD0A1533DDC}"/>
              </a:ext>
            </a:extLst>
          </p:cNvPr>
          <p:cNvSpPr/>
          <p:nvPr/>
        </p:nvSpPr>
        <p:spPr>
          <a:xfrm>
            <a:off x="1532987" y="8336740"/>
            <a:ext cx="5071745" cy="1289807"/>
          </a:xfrm>
          <a:prstGeom prst="roundRect">
            <a:avLst>
              <a:gd name="adj" fmla="val 40262"/>
            </a:avLst>
          </a:prstGeom>
          <a:noFill/>
          <a:ln w="66675" cap="rnd" cmpd="sng" algn="ctr">
            <a:solidFill>
              <a:srgbClr val="FFC000"/>
            </a:solidFill>
            <a:prstDash val="sysDot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11" name="図 10" descr="メモ帳のイラスト（文房具）">
            <a:extLst>
              <a:ext uri="{FF2B5EF4-FFF2-40B4-BE49-F238E27FC236}">
                <a16:creationId xmlns:a16="http://schemas.microsoft.com/office/drawing/2014/main" id="{DA614D14-D611-4025-A2B8-6F9E64FE701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33153" y="8936043"/>
            <a:ext cx="768880" cy="798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D05118A-CC60-4BA1-A86F-A0ADC16AFB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21" y="8765487"/>
            <a:ext cx="1007880" cy="1021750"/>
          </a:xfrm>
          <a:prstGeom prst="rect">
            <a:avLst/>
          </a:prstGeom>
        </p:spPr>
      </p:pic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6A84E28-3B70-4A63-9E73-6B964A4C5169}"/>
              </a:ext>
            </a:extLst>
          </p:cNvPr>
          <p:cNvCxnSpPr/>
          <p:nvPr/>
        </p:nvCxnSpPr>
        <p:spPr>
          <a:xfrm>
            <a:off x="-12854" y="3539478"/>
            <a:ext cx="6905625" cy="95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6649A23-3D94-4F9F-B634-701D754EFA04}"/>
              </a:ext>
            </a:extLst>
          </p:cNvPr>
          <p:cNvGrpSpPr/>
          <p:nvPr/>
        </p:nvGrpSpPr>
        <p:grpSpPr>
          <a:xfrm>
            <a:off x="86224" y="58344"/>
            <a:ext cx="1154483" cy="446653"/>
            <a:chOff x="497734" y="5603873"/>
            <a:chExt cx="1154483" cy="446653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BF1A427D-734A-431C-8446-D44B70429468}"/>
                </a:ext>
              </a:extLst>
            </p:cNvPr>
            <p:cNvSpPr txBox="1"/>
            <p:nvPr/>
          </p:nvSpPr>
          <p:spPr>
            <a:xfrm>
              <a:off x="497734" y="5711972"/>
              <a:ext cx="11544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アクセス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D6EBB60-1735-4B5C-BCE4-4330EEC2E8AF}"/>
                </a:ext>
              </a:extLst>
            </p:cNvPr>
            <p:cNvSpPr txBox="1"/>
            <p:nvPr/>
          </p:nvSpPr>
          <p:spPr>
            <a:xfrm>
              <a:off x="624181" y="5603873"/>
              <a:ext cx="84830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あ　く　せ　す</a:t>
              </a: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C89A06B-FED5-4F4F-8445-2BBF92C118A0}"/>
              </a:ext>
            </a:extLst>
          </p:cNvPr>
          <p:cNvGrpSpPr/>
          <p:nvPr/>
        </p:nvGrpSpPr>
        <p:grpSpPr>
          <a:xfrm>
            <a:off x="72549" y="1708434"/>
            <a:ext cx="1721946" cy="468846"/>
            <a:chOff x="497734" y="5581680"/>
            <a:chExt cx="1721946" cy="468846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2F5E4DF5-8BE3-48F0-A7F9-8262C9F8F291}"/>
                </a:ext>
              </a:extLst>
            </p:cNvPr>
            <p:cNvSpPr txBox="1"/>
            <p:nvPr/>
          </p:nvSpPr>
          <p:spPr>
            <a:xfrm>
              <a:off x="497734" y="5711972"/>
              <a:ext cx="17219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申込・問合せ先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5352E85C-6677-4384-955E-C21611CFA1A6}"/>
                </a:ext>
              </a:extLst>
            </p:cNvPr>
            <p:cNvSpPr txBox="1"/>
            <p:nvPr/>
          </p:nvSpPr>
          <p:spPr>
            <a:xfrm>
              <a:off x="507364" y="5581680"/>
              <a:ext cx="16241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もうしこみ　といあわ　　さき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865224E9-4322-453C-8DC9-FF36AE61B96B}"/>
              </a:ext>
            </a:extLst>
          </p:cNvPr>
          <p:cNvGrpSpPr/>
          <p:nvPr/>
        </p:nvGrpSpPr>
        <p:grpSpPr>
          <a:xfrm>
            <a:off x="55577" y="3553490"/>
            <a:ext cx="1005403" cy="462047"/>
            <a:chOff x="497734" y="5588479"/>
            <a:chExt cx="1005403" cy="462047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D557573-3C13-4BC8-ABD0-5F99B4C5B6CF}"/>
                </a:ext>
              </a:extLst>
            </p:cNvPr>
            <p:cNvSpPr txBox="1"/>
            <p:nvPr/>
          </p:nvSpPr>
          <p:spPr>
            <a:xfrm>
              <a:off x="497734" y="5711972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申込書</a:t>
              </a:r>
              <a:r>
                <a:rPr kumimoji="1" lang="en-US" altLang="ja-JP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FAEF2FB-0AE9-4BCC-AE38-5B6DBF4EFCB8}"/>
                </a:ext>
              </a:extLst>
            </p:cNvPr>
            <p:cNvSpPr txBox="1"/>
            <p:nvPr/>
          </p:nvSpPr>
          <p:spPr>
            <a:xfrm>
              <a:off x="540865" y="5588479"/>
              <a:ext cx="90762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もうしこみしょ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E04685F-26EE-48AC-A0AA-80C96E2E5F01}"/>
              </a:ext>
            </a:extLst>
          </p:cNvPr>
          <p:cNvGrpSpPr/>
          <p:nvPr/>
        </p:nvGrpSpPr>
        <p:grpSpPr>
          <a:xfrm>
            <a:off x="1132280" y="47345"/>
            <a:ext cx="1202573" cy="453583"/>
            <a:chOff x="86224" y="448377"/>
            <a:chExt cx="1202573" cy="453583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60E699F0-2E0B-41F2-A242-C4FE8037512E}"/>
                </a:ext>
              </a:extLst>
            </p:cNvPr>
            <p:cNvSpPr txBox="1"/>
            <p:nvPr/>
          </p:nvSpPr>
          <p:spPr>
            <a:xfrm>
              <a:off x="86224" y="563406"/>
              <a:ext cx="12025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あま市役所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E10CCC7D-1EB5-4773-90C5-20DEFA72913F}"/>
                </a:ext>
              </a:extLst>
            </p:cNvPr>
            <p:cNvSpPr txBox="1"/>
            <p:nvPr/>
          </p:nvSpPr>
          <p:spPr>
            <a:xfrm>
              <a:off x="571292" y="448377"/>
              <a:ext cx="63030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しやくしょ</a:t>
              </a:r>
              <a:endPara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7CB8E97C-FAB3-4EAE-A251-D3151EC942FE}"/>
              </a:ext>
            </a:extLst>
          </p:cNvPr>
          <p:cNvGrpSpPr/>
          <p:nvPr/>
        </p:nvGrpSpPr>
        <p:grpSpPr>
          <a:xfrm>
            <a:off x="223320" y="458995"/>
            <a:ext cx="2730235" cy="360525"/>
            <a:chOff x="269403" y="827667"/>
            <a:chExt cx="2730235" cy="360525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65253313-DA67-4C2A-BC76-6E1299F4E5C1}"/>
                </a:ext>
              </a:extLst>
            </p:cNvPr>
            <p:cNvSpPr txBox="1"/>
            <p:nvPr/>
          </p:nvSpPr>
          <p:spPr>
            <a:xfrm>
              <a:off x="272609" y="827667"/>
              <a:ext cx="2667718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じゅうしょ　　　　　　　　　　　　し　しっぽうちょう　　おきのしま　　　ふかつぼ　　　　ばんち　</a:t>
              </a:r>
              <a:endParaRPr kumimoji="1" lang="en-US" altLang="ja-JP" sz="5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B922D1EE-86CD-4EA0-9CF7-2FB1F207BE42}"/>
                </a:ext>
              </a:extLst>
            </p:cNvPr>
            <p:cNvSpPr txBox="1"/>
            <p:nvPr/>
          </p:nvSpPr>
          <p:spPr>
            <a:xfrm>
              <a:off x="269403" y="911193"/>
              <a:ext cx="27302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住所：　あま市七宝町沖ノ島深坪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番地</a:t>
              </a:r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7E4BF6C-A206-44D5-B7D6-37F525FA86CD}"/>
              </a:ext>
            </a:extLst>
          </p:cNvPr>
          <p:cNvGrpSpPr/>
          <p:nvPr/>
        </p:nvGrpSpPr>
        <p:grpSpPr>
          <a:xfrm>
            <a:off x="223181" y="759000"/>
            <a:ext cx="2783134" cy="360525"/>
            <a:chOff x="269403" y="827667"/>
            <a:chExt cx="2783134" cy="360525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AE8FC9D1-FAC0-4FEF-9E2F-1C1964AD06BA}"/>
                </a:ext>
              </a:extLst>
            </p:cNvPr>
            <p:cNvSpPr txBox="1"/>
            <p:nvPr/>
          </p:nvSpPr>
          <p:spPr>
            <a:xfrm>
              <a:off x="272609" y="827667"/>
              <a:ext cx="2751074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こつうう　　　　　めいてつ　　　しっぽう　　　えき　　　　げしゃ　　　　　と　　ほ　　　　　　ふん　</a:t>
              </a:r>
              <a:endParaRPr kumimoji="1" lang="en-US" altLang="ja-JP" sz="5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705701EA-DD65-4456-A223-93275F6F1864}"/>
                </a:ext>
              </a:extLst>
            </p:cNvPr>
            <p:cNvSpPr txBox="1"/>
            <p:nvPr/>
          </p:nvSpPr>
          <p:spPr>
            <a:xfrm>
              <a:off x="269403" y="911193"/>
              <a:ext cx="27831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交通：　名鉄「七宝」駅　下車　徒歩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15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</a:t>
              </a:r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EA4DF6C-FC99-4332-8409-E9320AF898C6}"/>
              </a:ext>
            </a:extLst>
          </p:cNvPr>
          <p:cNvSpPr txBox="1"/>
          <p:nvPr/>
        </p:nvSpPr>
        <p:spPr>
          <a:xfrm>
            <a:off x="695126" y="1103075"/>
            <a:ext cx="2693366" cy="6755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お車でお越しの方は、あま市役所の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駐車場に停めてください。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41F90DE-7D9C-48FB-B788-CCBDBA4074CE}"/>
              </a:ext>
            </a:extLst>
          </p:cNvPr>
          <p:cNvSpPr txBox="1"/>
          <p:nvPr/>
        </p:nvSpPr>
        <p:spPr>
          <a:xfrm>
            <a:off x="810674" y="1409438"/>
            <a:ext cx="104708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ちゅしゃじょう　　　　と　</a:t>
            </a:r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B997F5F7-C4BF-4E59-9FAF-ECC4638EF2D7}"/>
              </a:ext>
            </a:extLst>
          </p:cNvPr>
          <p:cNvGrpSpPr/>
          <p:nvPr/>
        </p:nvGrpSpPr>
        <p:grpSpPr>
          <a:xfrm>
            <a:off x="287452" y="2497886"/>
            <a:ext cx="5160387" cy="994577"/>
            <a:chOff x="288268" y="2628596"/>
            <a:chExt cx="5160387" cy="99457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9C5791C-8777-4C69-A8F9-66F96226E5CF}"/>
                </a:ext>
              </a:extLst>
            </p:cNvPr>
            <p:cNvSpPr txBox="1"/>
            <p:nvPr/>
          </p:nvSpPr>
          <p:spPr>
            <a:xfrm>
              <a:off x="290335" y="2628596"/>
              <a:ext cx="27350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E-mail : kikin@aia.pref.aichi.jp</a:t>
              </a: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4D1D1CC-DC44-4F78-B941-5EA9B6C8B13A}"/>
                </a:ext>
              </a:extLst>
            </p:cNvPr>
            <p:cNvSpPr txBox="1"/>
            <p:nvPr/>
          </p:nvSpPr>
          <p:spPr>
            <a:xfrm>
              <a:off x="288268" y="2857816"/>
              <a:ext cx="5160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TEL : 052-961-8746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（日本語対応）・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052-961-7902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（多言語対応）</a:t>
              </a: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65DBC2F-E19D-4D98-A40F-F348A2BE29DD}"/>
                </a:ext>
              </a:extLst>
            </p:cNvPr>
            <p:cNvSpPr txBox="1"/>
            <p:nvPr/>
          </p:nvSpPr>
          <p:spPr>
            <a:xfrm>
              <a:off x="288268" y="3079562"/>
              <a:ext cx="19736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FAX : 052-961-8045</a:t>
              </a: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6BE3E78-7565-42D6-8FF4-8D309EF22931}"/>
                </a:ext>
              </a:extLst>
            </p:cNvPr>
            <p:cNvSpPr txBox="1"/>
            <p:nvPr/>
          </p:nvSpPr>
          <p:spPr>
            <a:xfrm>
              <a:off x="288268" y="3346174"/>
              <a:ext cx="45544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住所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: 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愛知県名古屋市中区三の丸２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６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 愛知県三の丸庁舎内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71800EED-D59C-4BDA-A6EE-D7B3CF73642A}"/>
                </a:ext>
              </a:extLst>
            </p:cNvPr>
            <p:cNvSpPr txBox="1"/>
            <p:nvPr/>
          </p:nvSpPr>
          <p:spPr>
            <a:xfrm>
              <a:off x="304466" y="3292961"/>
              <a:ext cx="4355680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じゅうしょ　　　　あち　　ち　けん　　な　ご　　　や　　し　　なか　く　　さん　　　まる　　　　　　　　　　　　　　あい　ち　けん　さん　　　　　まるちょうしゃない</a:t>
              </a:r>
              <a:endParaRPr kumimoji="1" lang="en-US" altLang="ja-JP" sz="5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D308089F-3827-4F1B-8367-A21DCE74C7F7}"/>
                </a:ext>
              </a:extLst>
            </p:cNvPr>
            <p:cNvSpPr txBox="1"/>
            <p:nvPr/>
          </p:nvSpPr>
          <p:spPr>
            <a:xfrm>
              <a:off x="2112099" y="2815218"/>
              <a:ext cx="3212739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に　　ほん　ご　　たいおう　　　　　　　　　　　　　　　　　　　　　　　　　　　　　　　　　　　　　た　げん　ご　　たいおう</a:t>
              </a:r>
              <a:endParaRPr kumimoji="1" lang="en-US" altLang="ja-JP" sz="5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A028B9E4-86F5-4570-B34E-D9475E46F032}"/>
              </a:ext>
            </a:extLst>
          </p:cNvPr>
          <p:cNvGrpSpPr/>
          <p:nvPr/>
        </p:nvGrpSpPr>
        <p:grpSpPr>
          <a:xfrm>
            <a:off x="228132" y="2127079"/>
            <a:ext cx="2031325" cy="338804"/>
            <a:chOff x="21429" y="2325817"/>
            <a:chExt cx="2031325" cy="338804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F94CF0C4-2527-4F47-BEC8-CCE832D98F8C}"/>
                </a:ext>
              </a:extLst>
            </p:cNvPr>
            <p:cNvSpPr txBox="1"/>
            <p:nvPr/>
          </p:nvSpPr>
          <p:spPr>
            <a:xfrm>
              <a:off x="21429" y="2387622"/>
              <a:ext cx="20313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（公財）愛知県国際交流協会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942457F0-955C-4AB6-865A-71B14D50DAEB}"/>
                </a:ext>
              </a:extLst>
            </p:cNvPr>
            <p:cNvSpPr txBox="1"/>
            <p:nvPr/>
          </p:nvSpPr>
          <p:spPr>
            <a:xfrm>
              <a:off x="132647" y="2325817"/>
              <a:ext cx="1912703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こうざい　　　　あいちけん　　　こくさい　こうりゅうきょうかい</a:t>
              </a:r>
              <a:endParaRPr kumimoji="1" lang="en-US" altLang="ja-JP" sz="5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E536C67D-04BF-4672-A99A-E368E74D8E6F}"/>
              </a:ext>
            </a:extLst>
          </p:cNvPr>
          <p:cNvGrpSpPr/>
          <p:nvPr/>
        </p:nvGrpSpPr>
        <p:grpSpPr>
          <a:xfrm>
            <a:off x="933522" y="3526869"/>
            <a:ext cx="5837539" cy="753190"/>
            <a:chOff x="1007469" y="3688915"/>
            <a:chExt cx="5837539" cy="753190"/>
          </a:xfrm>
        </p:grpSpPr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3494BABB-625C-42FB-A21B-1E2C704EBDF4}"/>
                </a:ext>
              </a:extLst>
            </p:cNvPr>
            <p:cNvSpPr txBox="1"/>
            <p:nvPr/>
          </p:nvSpPr>
          <p:spPr>
            <a:xfrm>
              <a:off x="1007469" y="3698375"/>
              <a:ext cx="5837539" cy="743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1" lang="ja-JP" altLang="en-US" sz="1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▼</a:t>
              </a:r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下記の個人情報に関しては、当事業の運営にあたって利用するものであり、本人の了解なしに第三者に公開する</a:t>
              </a:r>
              <a:endPara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ことはありません。申込受付後こちらからご連絡します。</a:t>
              </a:r>
              <a:r>
                <a:rPr kumimoji="1"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</a:t>
              </a:r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週間以内に返信が無い場合は、問合せ先に再度ご連絡 </a:t>
              </a:r>
              <a:endPara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</a:t>
              </a:r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ください。</a:t>
              </a: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D7A84941-F9B4-434A-84EA-5A63D67F8E7C}"/>
                </a:ext>
              </a:extLst>
            </p:cNvPr>
            <p:cNvSpPr txBox="1"/>
            <p:nvPr/>
          </p:nvSpPr>
          <p:spPr>
            <a:xfrm>
              <a:off x="1227457" y="3688915"/>
              <a:ext cx="5474576" cy="153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かき　　　　　こじん　　じょうほう　　　 かん　　　　　　　　　　　　とう　じぎょう　　　　　うんえい　　　　　　　　　　　　　　　　　　り　よう　　　　　　　　　　　　　　　　　　　　　　　　　　ほんにん　　　　りょうかい　　　　　　　　　　だいさんしゃ　　　　　　こうかい　　</a:t>
              </a:r>
              <a:endParaRPr kumimoji="1" lang="en-US" altLang="ja-JP" sz="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BD3DFFB5-5B79-4E4C-AEC2-FF84B5638988}"/>
                </a:ext>
              </a:extLst>
            </p:cNvPr>
            <p:cNvSpPr txBox="1"/>
            <p:nvPr/>
          </p:nvSpPr>
          <p:spPr>
            <a:xfrm>
              <a:off x="2058441" y="3915890"/>
              <a:ext cx="4746812" cy="153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もうしこみ　　うけつけご　　　　　　　　　　　　　　　　　　　　　れんらく　　　　　　　　　　　　　　しゅうかん　いない　　　　　へんしん　　　　　な　　　　　　ばあい　　　　　　　といあわ　　　　さき　　　　さいど　　　　　　れんらく</a:t>
              </a:r>
              <a:endParaRPr kumimoji="1" lang="en-US" altLang="ja-JP" sz="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EBF8B9A9-A504-48B8-8ABE-02A5C6EBE85F}"/>
              </a:ext>
            </a:extLst>
          </p:cNvPr>
          <p:cNvGrpSpPr/>
          <p:nvPr/>
        </p:nvGrpSpPr>
        <p:grpSpPr>
          <a:xfrm>
            <a:off x="72549" y="8174454"/>
            <a:ext cx="1444626" cy="611487"/>
            <a:chOff x="88361" y="8086589"/>
            <a:chExt cx="1444626" cy="611487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9CEF1E86-CE75-43E2-AB77-4D5728F45C84}"/>
                </a:ext>
              </a:extLst>
            </p:cNvPr>
            <p:cNvSpPr txBox="1"/>
            <p:nvPr/>
          </p:nvSpPr>
          <p:spPr>
            <a:xfrm>
              <a:off x="88361" y="8134717"/>
              <a:ext cx="1444626" cy="5633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▼</a:t>
              </a:r>
              <a:r>
                <a:rPr kumimoji="1" lang="en-US" altLang="ja-JP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QR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コードからも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申込みできます</a:t>
              </a:r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7D5F782-B1EE-4526-8B5C-7358C1E8F4AE}"/>
                </a:ext>
              </a:extLst>
            </p:cNvPr>
            <p:cNvSpPr txBox="1"/>
            <p:nvPr/>
          </p:nvSpPr>
          <p:spPr>
            <a:xfrm>
              <a:off x="205597" y="8086589"/>
              <a:ext cx="84350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きゅーあーるこーど</a:t>
              </a:r>
              <a:endPara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6F7EF89C-79CD-47F2-A946-E6B232194188}"/>
                </a:ext>
              </a:extLst>
            </p:cNvPr>
            <p:cNvSpPr txBox="1"/>
            <p:nvPr/>
          </p:nvSpPr>
          <p:spPr>
            <a:xfrm>
              <a:off x="231538" y="8350974"/>
              <a:ext cx="46358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もうしこ</a:t>
              </a:r>
              <a:endPara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70037722-6663-409B-9F8A-9540A5D91F22}"/>
              </a:ext>
            </a:extLst>
          </p:cNvPr>
          <p:cNvGrpSpPr/>
          <p:nvPr/>
        </p:nvGrpSpPr>
        <p:grpSpPr>
          <a:xfrm>
            <a:off x="1857756" y="8332135"/>
            <a:ext cx="2861681" cy="383300"/>
            <a:chOff x="1825150" y="8290026"/>
            <a:chExt cx="2861681" cy="383300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DB62F91B-9164-4851-99A9-38E7364DA6D3}"/>
                </a:ext>
              </a:extLst>
            </p:cNvPr>
            <p:cNvSpPr txBox="1"/>
            <p:nvPr/>
          </p:nvSpPr>
          <p:spPr>
            <a:xfrm>
              <a:off x="1825150" y="8365549"/>
              <a:ext cx="28616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聞きたいこと・相談してみたいこと</a:t>
              </a: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3C0B92AB-5ABB-44BE-B4D2-0B7653E080EF}"/>
                </a:ext>
              </a:extLst>
            </p:cNvPr>
            <p:cNvSpPr txBox="1"/>
            <p:nvPr/>
          </p:nvSpPr>
          <p:spPr>
            <a:xfrm>
              <a:off x="1879567" y="8290026"/>
              <a:ext cx="157767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き　　　　　　　　　　　　　　　　　　　　そうだん</a:t>
              </a:r>
              <a:endPara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63" name="図 62">
            <a:extLst>
              <a:ext uri="{FF2B5EF4-FFF2-40B4-BE49-F238E27FC236}">
                <a16:creationId xmlns:a16="http://schemas.microsoft.com/office/drawing/2014/main" id="{818EA144-2703-41C6-8536-1BB24C2ECE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676" y="2414783"/>
            <a:ext cx="872878" cy="868722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B2488C72-AB82-4271-8C66-F400537BF7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7" y="212672"/>
            <a:ext cx="415656" cy="390717"/>
          </a:xfrm>
          <a:prstGeom prst="rect">
            <a:avLst/>
          </a:prstGeom>
        </p:spPr>
      </p:pic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53397C8A-6BBE-4CD3-AAB8-905F2A335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544253"/>
              </p:ext>
            </p:extLst>
          </p:nvPr>
        </p:nvGraphicFramePr>
        <p:xfrm>
          <a:off x="286603" y="4289519"/>
          <a:ext cx="6341483" cy="1890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9313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1003191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2968979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</a:tblGrid>
              <a:tr h="3200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名前（大人）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国籍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通訳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□必要（　　　　　　　　　　　　　語）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□必要ない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1646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□必要（　　　　　　　　　　　　　語）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□必要ない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  <a:tr h="21780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連絡先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（もしもの時に連絡します）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E-mail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03034"/>
                  </a:ext>
                </a:extLst>
              </a:tr>
            </a:tbl>
          </a:graphicData>
        </a:graphic>
      </p:graphicFrame>
      <p:graphicFrame>
        <p:nvGraphicFramePr>
          <p:cNvPr id="66" name="表 4">
            <a:extLst>
              <a:ext uri="{FF2B5EF4-FFF2-40B4-BE49-F238E27FC236}">
                <a16:creationId xmlns:a16="http://schemas.microsoft.com/office/drawing/2014/main" id="{8707AC08-72E2-4CB2-A800-05AC5D344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02446"/>
              </p:ext>
            </p:extLst>
          </p:nvPr>
        </p:nvGraphicFramePr>
        <p:xfrm>
          <a:off x="264386" y="6248238"/>
          <a:ext cx="6388017" cy="1926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295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941695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1070145847"/>
                    </a:ext>
                  </a:extLst>
                </a:gridCol>
                <a:gridCol w="1405719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  <a:gridCol w="1636851">
                  <a:extLst>
                    <a:ext uri="{9D8B030D-6E8A-4147-A177-3AD203B41FA5}">
                      <a16:colId xmlns:a16="http://schemas.microsoft.com/office/drawing/2014/main" val="833276765"/>
                    </a:ext>
                  </a:extLst>
                </a:gridCol>
              </a:tblGrid>
              <a:tr h="3200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名前（子ども）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学校名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年齢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通訳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中学校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  /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□必要（　　         　語）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□必要ない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いつ日本に来ましたか？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　　　　　年  　　　月）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301684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中学校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  /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□必要（　　　     　語）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□必要ない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いつ日本に来ましたか？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　　　　　年 　　 　月）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</a:tbl>
          </a:graphicData>
        </a:graphic>
      </p:graphicFrame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2F49AE8-A721-400A-AF1E-588B4D904E20}"/>
              </a:ext>
            </a:extLst>
          </p:cNvPr>
          <p:cNvSpPr txBox="1"/>
          <p:nvPr/>
        </p:nvSpPr>
        <p:spPr>
          <a:xfrm>
            <a:off x="924915" y="1104346"/>
            <a:ext cx="216758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くるま　　　　　　　　こ　　　　　　　　かた　　　　　　　　　　　　　　しやくしょ</a:t>
            </a:r>
            <a:endParaRPr kumimoji="1" lang="en-US" altLang="ja-JP" sz="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55E00AB7-0A49-4348-9D43-69D6948C0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10940"/>
            <a:ext cx="583630" cy="557936"/>
          </a:xfrm>
          <a:prstGeom prst="rect">
            <a:avLst/>
          </a:prstGeom>
        </p:spPr>
      </p:pic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B87DBD7-9A36-4E1F-823C-6F0906BF02C3}"/>
              </a:ext>
            </a:extLst>
          </p:cNvPr>
          <p:cNvSpPr txBox="1"/>
          <p:nvPr/>
        </p:nvSpPr>
        <p:spPr>
          <a:xfrm>
            <a:off x="1073466" y="4273970"/>
            <a:ext cx="72968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なまえ　　おとな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249073F-BD09-4CC9-AD6A-1512B6EC0476}"/>
              </a:ext>
            </a:extLst>
          </p:cNvPr>
          <p:cNvSpPr txBox="1"/>
          <p:nvPr/>
        </p:nvSpPr>
        <p:spPr>
          <a:xfrm>
            <a:off x="552518" y="6228113"/>
            <a:ext cx="62709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なまえ　　　こ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77EC99A-297F-4A76-A240-2BABA5D2313F}"/>
              </a:ext>
            </a:extLst>
          </p:cNvPr>
          <p:cNvSpPr txBox="1"/>
          <p:nvPr/>
        </p:nvSpPr>
        <p:spPr>
          <a:xfrm>
            <a:off x="2926983" y="4273970"/>
            <a:ext cx="4700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こくせき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B759237-D84D-46AE-8D27-A5416ED48ED0}"/>
              </a:ext>
            </a:extLst>
          </p:cNvPr>
          <p:cNvSpPr txBox="1"/>
          <p:nvPr/>
        </p:nvSpPr>
        <p:spPr>
          <a:xfrm>
            <a:off x="4904636" y="4268289"/>
            <a:ext cx="47160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つうやく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EBE81FA-A2FD-4417-A99B-5151885DFFA0}"/>
              </a:ext>
            </a:extLst>
          </p:cNvPr>
          <p:cNvSpPr txBox="1"/>
          <p:nvPr/>
        </p:nvSpPr>
        <p:spPr>
          <a:xfrm>
            <a:off x="3806350" y="4569686"/>
            <a:ext cx="4796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ひつよう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0F9BA37F-F73D-4B2E-823B-F56DA914490C}"/>
              </a:ext>
            </a:extLst>
          </p:cNvPr>
          <p:cNvSpPr txBox="1"/>
          <p:nvPr/>
        </p:nvSpPr>
        <p:spPr>
          <a:xfrm>
            <a:off x="3810614" y="4818868"/>
            <a:ext cx="4796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ひつよう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FD7EB3ED-EFD3-4179-8FD7-7F2C861FD465}"/>
              </a:ext>
            </a:extLst>
          </p:cNvPr>
          <p:cNvSpPr txBox="1"/>
          <p:nvPr/>
        </p:nvSpPr>
        <p:spPr>
          <a:xfrm>
            <a:off x="3806350" y="5107813"/>
            <a:ext cx="4796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ひつよう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98BDFB1-04B9-4F89-83FA-7D038121F994}"/>
              </a:ext>
            </a:extLst>
          </p:cNvPr>
          <p:cNvSpPr txBox="1"/>
          <p:nvPr/>
        </p:nvSpPr>
        <p:spPr>
          <a:xfrm>
            <a:off x="3817438" y="5362432"/>
            <a:ext cx="4796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ひつよう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DAF48F2-B13D-49DC-A8E4-401374A18149}"/>
              </a:ext>
            </a:extLst>
          </p:cNvPr>
          <p:cNvSpPr txBox="1"/>
          <p:nvPr/>
        </p:nvSpPr>
        <p:spPr>
          <a:xfrm>
            <a:off x="3717652" y="6537865"/>
            <a:ext cx="4796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ひつよう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066B9CB-D84F-4984-B8D1-9391CEF6E216}"/>
              </a:ext>
            </a:extLst>
          </p:cNvPr>
          <p:cNvSpPr txBox="1"/>
          <p:nvPr/>
        </p:nvSpPr>
        <p:spPr>
          <a:xfrm>
            <a:off x="3785911" y="7035132"/>
            <a:ext cx="4796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ひつよう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CB2EB0E-2634-4C2D-8E18-AE926C96D129}"/>
              </a:ext>
            </a:extLst>
          </p:cNvPr>
          <p:cNvSpPr txBox="1"/>
          <p:nvPr/>
        </p:nvSpPr>
        <p:spPr>
          <a:xfrm>
            <a:off x="3778697" y="7339857"/>
            <a:ext cx="4796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ひつよう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700EE0E-7CF3-4FA0-8C98-501642425CED}"/>
              </a:ext>
            </a:extLst>
          </p:cNvPr>
          <p:cNvSpPr txBox="1"/>
          <p:nvPr/>
        </p:nvSpPr>
        <p:spPr>
          <a:xfrm>
            <a:off x="3771483" y="7836765"/>
            <a:ext cx="47961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ひつよう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BBDE8DA8-0E4F-4C39-94CF-1ABD560AF6EC}"/>
              </a:ext>
            </a:extLst>
          </p:cNvPr>
          <p:cNvSpPr txBox="1"/>
          <p:nvPr/>
        </p:nvSpPr>
        <p:spPr>
          <a:xfrm>
            <a:off x="264386" y="5745316"/>
            <a:ext cx="184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れんらくさき　　　　　　　　　　とき　れんらく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85369CAF-21F8-4322-B23E-CAA8AAD16C25}"/>
              </a:ext>
            </a:extLst>
          </p:cNvPr>
          <p:cNvSpPr txBox="1"/>
          <p:nvPr/>
        </p:nvSpPr>
        <p:spPr>
          <a:xfrm>
            <a:off x="5382086" y="4587678"/>
            <a:ext cx="26000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EF03ACA-3E22-4A1E-A4C3-91641D889959}"/>
              </a:ext>
            </a:extLst>
          </p:cNvPr>
          <p:cNvSpPr txBox="1"/>
          <p:nvPr/>
        </p:nvSpPr>
        <p:spPr>
          <a:xfrm>
            <a:off x="5395456" y="5142419"/>
            <a:ext cx="26000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6D2489E-57E5-4C1C-91D4-6E70BCB49DCE}"/>
              </a:ext>
            </a:extLst>
          </p:cNvPr>
          <p:cNvSpPr txBox="1"/>
          <p:nvPr/>
        </p:nvSpPr>
        <p:spPr>
          <a:xfrm>
            <a:off x="4395911" y="6740523"/>
            <a:ext cx="2098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EE84BD82-D274-4A53-A61B-A562112C786B}"/>
              </a:ext>
            </a:extLst>
          </p:cNvPr>
          <p:cNvSpPr txBox="1"/>
          <p:nvPr/>
        </p:nvSpPr>
        <p:spPr>
          <a:xfrm>
            <a:off x="4317365" y="7574914"/>
            <a:ext cx="26000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B9C9380-8945-4D9F-AE02-D2E0210D7B89}"/>
              </a:ext>
            </a:extLst>
          </p:cNvPr>
          <p:cNvSpPr txBox="1"/>
          <p:nvPr/>
        </p:nvSpPr>
        <p:spPr>
          <a:xfrm>
            <a:off x="4057247" y="6233140"/>
            <a:ext cx="47160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つうやく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1409D502-7592-4277-B823-CB225885E74A}"/>
              </a:ext>
            </a:extLst>
          </p:cNvPr>
          <p:cNvSpPr txBox="1"/>
          <p:nvPr/>
        </p:nvSpPr>
        <p:spPr>
          <a:xfrm>
            <a:off x="5803149" y="6239516"/>
            <a:ext cx="26000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9C771BA-48B7-4CF8-848F-09FAD1BD04B2}"/>
              </a:ext>
            </a:extLst>
          </p:cNvPr>
          <p:cNvSpPr txBox="1"/>
          <p:nvPr/>
        </p:nvSpPr>
        <p:spPr>
          <a:xfrm>
            <a:off x="1912173" y="6228113"/>
            <a:ext cx="62228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がっこうめい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926996F-B17B-45B9-A47A-CED0BDB54390}"/>
              </a:ext>
            </a:extLst>
          </p:cNvPr>
          <p:cNvSpPr txBox="1"/>
          <p:nvPr/>
        </p:nvSpPr>
        <p:spPr>
          <a:xfrm>
            <a:off x="2726784" y="6228113"/>
            <a:ext cx="88036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がくねん　　ねんれい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44A74F02-0BCF-4726-99CD-E23DED71801A}"/>
              </a:ext>
            </a:extLst>
          </p:cNvPr>
          <p:cNvSpPr txBox="1"/>
          <p:nvPr/>
        </p:nvSpPr>
        <p:spPr>
          <a:xfrm>
            <a:off x="1857756" y="7842151"/>
            <a:ext cx="6832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ちゅうがっこう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2602B427-5069-4F02-9FC7-1D390A7DA4E8}"/>
              </a:ext>
            </a:extLst>
          </p:cNvPr>
          <p:cNvSpPr txBox="1"/>
          <p:nvPr/>
        </p:nvSpPr>
        <p:spPr>
          <a:xfrm>
            <a:off x="1857756" y="7035132"/>
            <a:ext cx="6832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ちゅうがっこう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B6616C9-E61E-4F07-9DC1-F493E67DD9E2}"/>
              </a:ext>
            </a:extLst>
          </p:cNvPr>
          <p:cNvSpPr txBox="1"/>
          <p:nvPr/>
        </p:nvSpPr>
        <p:spPr>
          <a:xfrm>
            <a:off x="5274064" y="6648190"/>
            <a:ext cx="68961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にほん　　　　き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A982AC0-289E-4B72-81CB-1E4DBED4A87A}"/>
              </a:ext>
            </a:extLst>
          </p:cNvPr>
          <p:cNvSpPr txBox="1"/>
          <p:nvPr/>
        </p:nvSpPr>
        <p:spPr>
          <a:xfrm>
            <a:off x="5262799" y="7455804"/>
            <a:ext cx="68961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にほん　　　　き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42C91E08-2FF6-4150-9775-17C754EAB8B3}"/>
              </a:ext>
            </a:extLst>
          </p:cNvPr>
          <p:cNvSpPr txBox="1"/>
          <p:nvPr/>
        </p:nvSpPr>
        <p:spPr>
          <a:xfrm>
            <a:off x="5510484" y="6902809"/>
            <a:ext cx="84510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ねん　　　　　　　がつ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5D112018-585E-4AD6-A9C6-FEE1546F9E6B}"/>
              </a:ext>
            </a:extLst>
          </p:cNvPr>
          <p:cNvSpPr txBox="1"/>
          <p:nvPr/>
        </p:nvSpPr>
        <p:spPr>
          <a:xfrm>
            <a:off x="5510484" y="7713655"/>
            <a:ext cx="84510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ねん　　　　　　　がつ</a:t>
            </a:r>
          </a:p>
        </p:txBody>
      </p:sp>
    </p:spTree>
    <p:extLst>
      <p:ext uri="{BB962C8B-B14F-4D97-AF65-F5344CB8AC3E}">
        <p14:creationId xmlns:p14="http://schemas.microsoft.com/office/powerpoint/2010/main" val="75643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207</TotalTime>
  <Words>779</Words>
  <Application>Microsoft Office PowerPoint</Application>
  <PresentationFormat>A4 210 x 297 mm</PresentationFormat>
  <Paragraphs>140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交流 プラザ</dc:creator>
  <cp:lastModifiedBy>交流 プラザ</cp:lastModifiedBy>
  <cp:revision>27</cp:revision>
  <dcterms:created xsi:type="dcterms:W3CDTF">2025-03-22T01:29:46Z</dcterms:created>
  <dcterms:modified xsi:type="dcterms:W3CDTF">2025-03-28T10:33:17Z</dcterms:modified>
</cp:coreProperties>
</file>