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2" d="100"/>
          <a:sy n="102" d="100"/>
        </p:scale>
        <p:origin x="1661" y="-2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22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3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71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0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8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18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4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3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34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6805B814-6EB2-4D6D-A4DA-C0A9C64EDE99}"/>
              </a:ext>
            </a:extLst>
          </p:cNvPr>
          <p:cNvGrpSpPr/>
          <p:nvPr/>
        </p:nvGrpSpPr>
        <p:grpSpPr>
          <a:xfrm>
            <a:off x="-39551" y="114585"/>
            <a:ext cx="6853024" cy="4376124"/>
            <a:chOff x="-94903" y="135515"/>
            <a:chExt cx="6853024" cy="437612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1EA3C753-A816-486F-AAC0-F1BD30316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95" y="426793"/>
              <a:ext cx="6563641" cy="3477110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55ECC492-F475-4E6C-BAAC-917D974A4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2859" y="1127270"/>
              <a:ext cx="2635262" cy="125943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90A0C258-790A-4191-91D9-BB31AA654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3066" y="1979151"/>
              <a:ext cx="2389985" cy="1698543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7B7E08DF-D9F7-447F-A2CA-132621F09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9071" y="3058366"/>
              <a:ext cx="872878" cy="868722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C0357916-97C2-4807-A949-7642CEFC9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836" y="3159001"/>
              <a:ext cx="660894" cy="631798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BDEF9F9F-BA07-4499-8DBA-CFC5D8262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0806" y="3361119"/>
              <a:ext cx="415656" cy="390717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B43D4858-A3F1-4867-BAD6-032B83593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803" y="135515"/>
              <a:ext cx="872878" cy="868722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19587DB-4FC0-4056-99F5-A14D931C38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568" y="236150"/>
              <a:ext cx="660894" cy="631798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4BB56280-5207-4AC6-875E-C98B0E556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538" y="438268"/>
              <a:ext cx="415656" cy="390717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461B786-104C-45C7-AEF3-F8ABA650C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4903" y="2025267"/>
              <a:ext cx="3038899" cy="2486372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58F4CFD-ED21-4325-AB75-1FBE5305D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97" y="2025267"/>
              <a:ext cx="727399" cy="1134742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9C2D5D5-33AE-4ADF-8DAF-B5BC6ACC4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0119" y="3327753"/>
              <a:ext cx="685833" cy="72739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1AA0AD1D-2A22-4BF6-8EF0-509303248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8865" y="2896440"/>
              <a:ext cx="714929" cy="744025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ABCD7EEA-061B-41B0-84DB-FA0948335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366" y="2693596"/>
              <a:ext cx="303429" cy="478005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B859CD56-1312-4FF9-8EBB-8E23D02C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766" y="3027192"/>
              <a:ext cx="1143055" cy="931070"/>
            </a:xfrm>
            <a:prstGeom prst="rect">
              <a:avLst/>
            </a:prstGeom>
          </p:spPr>
        </p:pic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BA2E3D0A-FF1C-4776-8AF9-8CE246F2E138}"/>
              </a:ext>
            </a:extLst>
          </p:cNvPr>
          <p:cNvGrpSpPr/>
          <p:nvPr/>
        </p:nvGrpSpPr>
        <p:grpSpPr>
          <a:xfrm>
            <a:off x="2629639" y="150497"/>
            <a:ext cx="1221047" cy="378821"/>
            <a:chOff x="2629639" y="150497"/>
            <a:chExt cx="1221047" cy="378821"/>
          </a:xfrm>
        </p:grpSpPr>
        <p:sp>
          <p:nvSpPr>
            <p:cNvPr id="2" name="角丸四角形 8">
              <a:extLst>
                <a:ext uri="{FF2B5EF4-FFF2-40B4-BE49-F238E27FC236}">
                  <a16:creationId xmlns:a16="http://schemas.microsoft.com/office/drawing/2014/main" id="{EEC2B74E-0264-48D7-AE7D-34525C76ABAB}"/>
                </a:ext>
              </a:extLst>
            </p:cNvPr>
            <p:cNvSpPr/>
            <p:nvPr/>
          </p:nvSpPr>
          <p:spPr>
            <a:xfrm>
              <a:off x="2713401" y="150497"/>
              <a:ext cx="1137285" cy="37882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59715" marR="342900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sz="1050" kern="100"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Mangal" panose="02040503050203030202" pitchFamily="18" charset="0"/>
                </a:rPr>
                <a:t> </a:t>
              </a:r>
              <a:endParaRPr lang="ja-JP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D93AA17-8336-4C29-8192-0578696CB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9639" y="205111"/>
              <a:ext cx="1169644" cy="280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123825" marR="18415" algn="ctr">
                <a:lnSpc>
                  <a:spcPts val="1400"/>
                </a:lnSpc>
                <a:spcAft>
                  <a:spcPts val="0"/>
                </a:spcAft>
              </a:pPr>
              <a:r>
                <a:rPr lang="ja-JP" altLang="ja-JP" sz="1400" b="1" kern="100" dirty="0">
                  <a:effectLst/>
                  <a:latin typeface="游明朝" panose="02020400000000000000" pitchFamily="18" charset="-128"/>
                  <a:ea typeface="Microsoft YaHei" panose="020B0503020204020204" pitchFamily="34" charset="-122"/>
                  <a:cs typeface="Cordia New" panose="020B0304020202020204" pitchFamily="34" charset="-34"/>
                </a:rPr>
                <a:t>中 文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rdia New" panose="020B0304020202020204" pitchFamily="34" charset="-34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3BFEA806-B712-4FED-BB27-89BF463110C0}"/>
              </a:ext>
            </a:extLst>
          </p:cNvPr>
          <p:cNvGrpSpPr/>
          <p:nvPr/>
        </p:nvGrpSpPr>
        <p:grpSpPr>
          <a:xfrm>
            <a:off x="4766158" y="1306276"/>
            <a:ext cx="1678023" cy="679177"/>
            <a:chOff x="4612360" y="1197844"/>
            <a:chExt cx="1678023" cy="679177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3D33DC4B-45A4-44AD-A0B4-18B9E323ABF2}"/>
                </a:ext>
              </a:extLst>
            </p:cNvPr>
            <p:cNvSpPr txBox="1"/>
            <p:nvPr/>
          </p:nvSpPr>
          <p:spPr>
            <a:xfrm rot="21102975">
              <a:off x="4612360" y="1582132"/>
              <a:ext cx="1678023" cy="294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23825" marR="342900" indent="-635" algn="just">
                <a:lnSpc>
                  <a:spcPts val="1400"/>
                </a:lnSpc>
                <a:spcAft>
                  <a:spcPts val="0"/>
                </a:spcAft>
              </a:pPr>
              <a:r>
                <a:rPr lang="en-US" altLang="ja-JP" sz="2000" b="1" kern="100" dirty="0">
                  <a:effectLst/>
                  <a:latin typeface="Microsoft YaHei" panose="020B0503020204020204" pitchFamily="34" charset="-122"/>
                  <a:ea typeface="游明朝" panose="02020400000000000000" pitchFamily="18" charset="-128"/>
                  <a:cs typeface="Cordia New" panose="020B0304020202020204" pitchFamily="34" charset="-34"/>
                </a:rPr>
                <a:t>In</a:t>
              </a:r>
              <a:r>
                <a:rPr lang="ja-JP" altLang="ja-JP" sz="2000" b="1" kern="100" dirty="0">
                  <a:effectLst/>
                  <a:latin typeface="游明朝" panose="02020400000000000000" pitchFamily="18" charset="-128"/>
                  <a:ea typeface="Microsoft YaHei" panose="020B0503020204020204" pitchFamily="34" charset="-122"/>
                  <a:cs typeface="Cordia New" panose="020B0304020202020204" pitchFamily="34" charset="-34"/>
                </a:rPr>
                <a:t>海部市</a:t>
              </a:r>
              <a:endParaRPr lang="ja-JP" altLang="ja-JP" sz="9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rdia New" panose="020B0304020202020204" pitchFamily="34" charset="-34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B4BB73F0-3DAC-450D-8BD2-CCB3D32F6CEC}"/>
                </a:ext>
              </a:extLst>
            </p:cNvPr>
            <p:cNvSpPr txBox="1"/>
            <p:nvPr/>
          </p:nvSpPr>
          <p:spPr>
            <a:xfrm rot="21030487">
              <a:off x="5818187" y="1197844"/>
              <a:ext cx="252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ED20615-3C57-4BB5-913C-B78726823EA5}"/>
              </a:ext>
            </a:extLst>
          </p:cNvPr>
          <p:cNvSpPr txBox="1"/>
          <p:nvPr/>
        </p:nvSpPr>
        <p:spPr>
          <a:xfrm>
            <a:off x="753028" y="834360"/>
            <a:ext cx="4566985" cy="2048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168275" algn="l">
              <a:lnSpc>
                <a:spcPts val="5200"/>
              </a:lnSpc>
              <a:spcAft>
                <a:spcPts val="0"/>
              </a:spcAft>
            </a:pPr>
            <a:r>
              <a:rPr lang="zh-CN" altLang="ja-JP" sz="32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为</a:t>
            </a:r>
            <a:r>
              <a:rPr lang="zh-CN" altLang="ja-JP" sz="32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了与外国有</a:t>
            </a:r>
            <a:r>
              <a:rPr lang="zh-CN" altLang="ja-JP" sz="32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ＭＳ 明朝" panose="02020609040205080304" pitchFamily="17" charset="-128"/>
              </a:rPr>
              <a:t>关</a:t>
            </a:r>
            <a:r>
              <a:rPr lang="zh-CN" altLang="ja-JP" sz="32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连</a:t>
            </a:r>
            <a:r>
              <a:rPr lang="zh-CN" altLang="ja-JP" sz="32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的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  <a:p>
            <a:pPr marL="259715" marR="168275" algn="l">
              <a:lnSpc>
                <a:spcPts val="5200"/>
              </a:lnSpc>
              <a:spcAft>
                <a:spcPts val="0"/>
              </a:spcAft>
            </a:pPr>
            <a:r>
              <a:rPr lang="zh-CN" altLang="ja-JP" sz="32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儿童及其家</a:t>
            </a:r>
            <a:r>
              <a:rPr lang="zh-CN" altLang="ja-JP" sz="32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长</a:t>
            </a:r>
            <a:r>
              <a:rPr lang="zh-CN" altLang="ja-JP" sz="32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的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  <a:p>
            <a:pPr marL="259715" marR="168275" algn="l">
              <a:lnSpc>
                <a:spcPts val="5200"/>
              </a:lnSpc>
              <a:spcAft>
                <a:spcPts val="0"/>
              </a:spcAft>
            </a:pPr>
            <a:r>
              <a:rPr lang="ja-JP" altLang="ja-JP" sz="3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教育</a:t>
            </a:r>
            <a:r>
              <a:rPr lang="ja-JP" altLang="ja-JP" sz="3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咨询</a:t>
            </a:r>
            <a:r>
              <a:rPr lang="ja-JP" altLang="ja-JP" sz="3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会</a:t>
            </a:r>
            <a:endParaRPr lang="ja-JP" altLang="ja-JP" sz="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71" name="角丸四角形 11">
            <a:extLst>
              <a:ext uri="{FF2B5EF4-FFF2-40B4-BE49-F238E27FC236}">
                <a16:creationId xmlns:a16="http://schemas.microsoft.com/office/drawing/2014/main" id="{29137C00-BEAA-405F-927C-D419F0B34E32}"/>
              </a:ext>
            </a:extLst>
          </p:cNvPr>
          <p:cNvSpPr/>
          <p:nvPr/>
        </p:nvSpPr>
        <p:spPr>
          <a:xfrm>
            <a:off x="879763" y="9414551"/>
            <a:ext cx="4932320" cy="36195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9715" marR="342900" algn="ctr">
              <a:lnSpc>
                <a:spcPts val="1400"/>
              </a:lnSpc>
              <a:spcAft>
                <a:spcPts val="0"/>
              </a:spcAft>
            </a:pPr>
            <a:r>
              <a:rPr lang="en-US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2E7D2E4-87DA-4B13-B56D-44C35A07B9DD}"/>
              </a:ext>
            </a:extLst>
          </p:cNvPr>
          <p:cNvSpPr txBox="1"/>
          <p:nvPr/>
        </p:nvSpPr>
        <p:spPr>
          <a:xfrm>
            <a:off x="939546" y="9463374"/>
            <a:ext cx="5028941" cy="264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ctr">
              <a:lnSpc>
                <a:spcPts val="1400"/>
              </a:lnSpc>
              <a:spcAft>
                <a:spcPts val="0"/>
              </a:spcAft>
            </a:pPr>
            <a:r>
              <a:rPr lang="ja-JP" altLang="ja-JP" sz="1100" dirty="0">
                <a:effectLst/>
                <a:ea typeface="Microsoft YaHei" panose="020B0503020204020204" pitchFamily="34" charset="-122"/>
                <a:cs typeface="Cordia New" panose="020B0304020202020204" pitchFamily="34" charset="-34"/>
              </a:rPr>
              <a:t>主</a:t>
            </a:r>
            <a:r>
              <a:rPr lang="ja-JP" altLang="ja-JP" sz="11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办：海部市</a:t>
            </a:r>
            <a:r>
              <a:rPr lang="ja-JP" altLang="ja-JP" sz="1100" dirty="0">
                <a:effectLst/>
                <a:ea typeface="Microsoft YaHei" panose="020B0503020204020204" pitchFamily="34" charset="-122"/>
                <a:cs typeface="游明朝" panose="02020400000000000000" pitchFamily="18" charset="-128"/>
              </a:rPr>
              <a:t>・海部市教育委员会</a:t>
            </a:r>
            <a:r>
              <a:rPr lang="ja-JP" altLang="ja-JP" sz="1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游明朝" panose="02020400000000000000" pitchFamily="18" charset="-128"/>
              </a:rPr>
              <a:t>・</a:t>
            </a:r>
            <a:r>
              <a:rPr lang="ja-JP" altLang="ja-JP" sz="1100" dirty="0">
                <a:effectLst/>
                <a:ea typeface="Microsoft YaHei" panose="020B0503020204020204" pitchFamily="34" charset="-122"/>
                <a:cs typeface="游明朝" panose="02020400000000000000" pitchFamily="18" charset="-128"/>
              </a:rPr>
              <a:t>公益财团法人爱知县国际交流协会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38BA899B-3F39-4843-9E17-A7169BEF71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50" y="7820267"/>
            <a:ext cx="724966" cy="721514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92F0E112-1BAB-4E12-8420-98F737DD5F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21" y="7872758"/>
            <a:ext cx="494918" cy="473129"/>
          </a:xfrm>
          <a:prstGeom prst="rect">
            <a:avLst/>
          </a:prstGeom>
        </p:spPr>
      </p:pic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DB549774-8E4C-46C0-B258-C42B830127F3}"/>
              </a:ext>
            </a:extLst>
          </p:cNvPr>
          <p:cNvGrpSpPr/>
          <p:nvPr/>
        </p:nvGrpSpPr>
        <p:grpSpPr>
          <a:xfrm>
            <a:off x="150062" y="4464088"/>
            <a:ext cx="6532355" cy="1168522"/>
            <a:chOff x="152530" y="4395533"/>
            <a:chExt cx="6532355" cy="1168522"/>
          </a:xfrm>
        </p:grpSpPr>
        <p:sp>
          <p:nvSpPr>
            <p:cNvPr id="61" name="角丸四角形 49">
              <a:extLst>
                <a:ext uri="{FF2B5EF4-FFF2-40B4-BE49-F238E27FC236}">
                  <a16:creationId xmlns:a16="http://schemas.microsoft.com/office/drawing/2014/main" id="{EEB0F0D4-4E97-4F8E-938A-B8D42948DD00}"/>
                </a:ext>
              </a:extLst>
            </p:cNvPr>
            <p:cNvSpPr/>
            <p:nvPr/>
          </p:nvSpPr>
          <p:spPr>
            <a:xfrm>
              <a:off x="197261" y="4395533"/>
              <a:ext cx="6487624" cy="837420"/>
            </a:xfrm>
            <a:prstGeom prst="roundRect">
              <a:avLst>
                <a:gd name="adj" fmla="val 40262"/>
              </a:avLst>
            </a:prstGeom>
            <a:noFill/>
            <a:ln w="66675" cap="rnd">
              <a:solidFill>
                <a:srgbClr val="FFC000"/>
              </a:soli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17A4B6FE-4D95-47B6-8586-7DD6368AA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0635" y="5012797"/>
              <a:ext cx="586444" cy="551258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B2DDC748-002A-4A7D-BEB6-7BE9D309D61E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69598" flipH="1">
              <a:off x="152530" y="5080768"/>
              <a:ext cx="411480" cy="38544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2" name="図 81">
            <a:extLst>
              <a:ext uri="{FF2B5EF4-FFF2-40B4-BE49-F238E27FC236}">
                <a16:creationId xmlns:a16="http://schemas.microsoft.com/office/drawing/2014/main" id="{A0F4362C-1105-40C8-AD93-A1669DF53D3A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9598" flipH="1">
            <a:off x="5297670" y="6364782"/>
            <a:ext cx="411480" cy="38544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7D77C80-C02C-4EA9-A705-8C434E867BE2}"/>
              </a:ext>
            </a:extLst>
          </p:cNvPr>
          <p:cNvSpPr txBox="1"/>
          <p:nvPr/>
        </p:nvSpPr>
        <p:spPr>
          <a:xfrm>
            <a:off x="425480" y="3984620"/>
            <a:ext cx="6450805" cy="322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900"/>
              </a:lnSpc>
              <a:spcAft>
                <a:spcPts val="0"/>
              </a:spcAft>
            </a:pP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Cordia New" panose="020B0304020202020204" pitchFamily="34" charset="-34"/>
              </a:rPr>
              <a:t>有越南语</a:t>
            </a:r>
            <a:r>
              <a:rPr lang="en-US" altLang="ja-JP" sz="1400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Cordia New" panose="020B0304020202020204" pitchFamily="34" charset="-34"/>
              </a:rPr>
              <a:t>, 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Cordia New" panose="020B0304020202020204" pitchFamily="34" charset="-34"/>
              </a:rPr>
              <a:t>葡萄牙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语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，西班牙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语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，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Cordia New" panose="020B0304020202020204" pitchFamily="34" charset="-34"/>
              </a:rPr>
              <a:t>英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语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，中文，菲律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宾语</a:t>
            </a:r>
            <a:r>
              <a:rPr lang="en-US" altLang="ja-JP" sz="1400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Cordia New" panose="020B0304020202020204" pitchFamily="34" charset="-34"/>
              </a:rPr>
              <a:t>/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Cordia New" panose="020B0304020202020204" pitchFamily="34" charset="-34"/>
              </a:rPr>
              <a:t>他加禄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语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的翻</a:t>
            </a:r>
            <a:r>
              <a:rPr lang="zh-CN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译</a:t>
            </a:r>
            <a:r>
              <a:rPr lang="en-US" altLang="ja-JP" sz="1400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Cordia New" panose="020B0304020202020204" pitchFamily="34" charset="-34"/>
              </a:rPr>
              <a:t>!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A4071C8-6686-4036-B64C-07162588098F}"/>
              </a:ext>
            </a:extLst>
          </p:cNvPr>
          <p:cNvSpPr txBox="1"/>
          <p:nvPr/>
        </p:nvSpPr>
        <p:spPr>
          <a:xfrm>
            <a:off x="345319" y="4645960"/>
            <a:ext cx="6217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2900" algn="l">
              <a:spcAft>
                <a:spcPts val="0"/>
              </a:spcAft>
            </a:pP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Cordia New" panose="020B0304020202020204" pitchFamily="34" charset="-34"/>
              </a:rPr>
              <a:t>升学的事，日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语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教育的事，学校所需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费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用的事，学校生活担心的事等等…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Cordia New" panose="020B0304020202020204" pitchFamily="34" charset="-34"/>
              </a:rPr>
              <a:t>有任何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烦恼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的事都可以来咨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询</a:t>
            </a:r>
            <a:r>
              <a:rPr lang="zh-CN" altLang="ja-JP" sz="1600" b="1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Cordia New" panose="020B0304020202020204" pitchFamily="34" charset="-34"/>
              </a:rPr>
              <a:t>。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F4AB2BB-20C7-4A79-84C5-9CBE1382FA55}"/>
              </a:ext>
            </a:extLst>
          </p:cNvPr>
          <p:cNvSpPr txBox="1"/>
          <p:nvPr/>
        </p:nvSpPr>
        <p:spPr>
          <a:xfrm>
            <a:off x="58179" y="575062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【</a:t>
            </a:r>
            <a:r>
              <a:rPr kumimoji="1" lang="ja-JP" altLang="en-US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日期</a:t>
            </a:r>
            <a:r>
              <a:rPr kumimoji="1" lang="en-US" altLang="ja-JP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】</a:t>
            </a:r>
            <a:endParaRPr kumimoji="1" lang="ja-JP" altLang="en-US" b="1" dirty="0"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48B4C29-1E56-47B3-960E-0A279D18E0C0}"/>
              </a:ext>
            </a:extLst>
          </p:cNvPr>
          <p:cNvSpPr txBox="1"/>
          <p:nvPr/>
        </p:nvSpPr>
        <p:spPr>
          <a:xfrm>
            <a:off x="149799" y="629553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lang="ja-JP" altLang="ja-JP" b="1" dirty="0">
                <a:effectLst/>
                <a:ea typeface="Microsoft YaHei" panose="020B0503020204020204" pitchFamily="34" charset="-122"/>
                <a:cs typeface="Cordia New" panose="020B0304020202020204" pitchFamily="34" charset="-34"/>
              </a:rPr>
              <a:t>会場</a:t>
            </a:r>
            <a:r>
              <a:rPr kumimoji="1" lang="en-US" altLang="ja-JP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71E5797-9BCD-43F9-A91A-431569591A4A}"/>
              </a:ext>
            </a:extLst>
          </p:cNvPr>
          <p:cNvSpPr txBox="1"/>
          <p:nvPr/>
        </p:nvSpPr>
        <p:spPr>
          <a:xfrm>
            <a:off x="59829" y="69579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【</a:t>
            </a:r>
            <a:r>
              <a:rPr lang="ja-JP" altLang="ja-JP" b="1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Microsoft JhengHei" panose="020B0604030504040204" pitchFamily="34" charset="-120"/>
              </a:rPr>
              <a:t>对</a:t>
            </a:r>
            <a:r>
              <a:rPr lang="ja-JP" altLang="ja-JP" b="1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 P丸ゴシック体E" panose="020F0900000000000000" pitchFamily="50" charset="-128"/>
              </a:rPr>
              <a:t>象</a:t>
            </a:r>
            <a:r>
              <a:rPr kumimoji="1" lang="en-US" altLang="ja-JP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】</a:t>
            </a:r>
            <a:endParaRPr kumimoji="1" lang="ja-JP" altLang="en-US" b="1" dirty="0"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101A29A-5ED8-47C2-A471-693C4A0DF086}"/>
              </a:ext>
            </a:extLst>
          </p:cNvPr>
          <p:cNvSpPr txBox="1"/>
          <p:nvPr/>
        </p:nvSpPr>
        <p:spPr>
          <a:xfrm>
            <a:off x="20551" y="754682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lang="ja-JP" altLang="ja-JP" b="1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Cordia New" panose="020B0304020202020204" pitchFamily="34" charset="-34"/>
              </a:rPr>
              <a:t>内容</a:t>
            </a:r>
            <a:r>
              <a:rPr kumimoji="1" lang="en-US" altLang="ja-JP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】</a:t>
            </a:r>
            <a:endParaRPr kumimoji="1" lang="ja-JP" altLang="en-US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1A4054-2D13-4AB3-BD09-C6D45D203057}"/>
              </a:ext>
            </a:extLst>
          </p:cNvPr>
          <p:cNvSpPr txBox="1"/>
          <p:nvPr/>
        </p:nvSpPr>
        <p:spPr>
          <a:xfrm>
            <a:off x="116669" y="829738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ja-JP" b="1" dirty="0">
                <a:effectLst/>
                <a:ea typeface="Microsoft YaHei" panose="020B0503020204020204" pitchFamily="34" charset="-122"/>
                <a:cs typeface="Cordia New" panose="020B0304020202020204" pitchFamily="34" charset="-34"/>
              </a:rPr>
              <a:t>申</a:t>
            </a:r>
            <a:r>
              <a:rPr lang="ja-JP" altLang="ja-JP" b="1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请</a:t>
            </a:r>
            <a:r>
              <a:rPr lang="ja-JP" altLang="ja-JP" b="1" dirty="0">
                <a:effectLst/>
                <a:ea typeface="Microsoft YaHei" panose="020B0503020204020204" pitchFamily="34" charset="-122"/>
                <a:cs typeface="AR P丸ゴシック体E" panose="020F0900000000000000" pitchFamily="50" charset="-128"/>
              </a:rPr>
              <a:t>方法</a:t>
            </a:r>
            <a:r>
              <a:rPr kumimoji="1"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9F2CB98-6C0A-4449-8D4F-90B658E762A0}"/>
              </a:ext>
            </a:extLst>
          </p:cNvPr>
          <p:cNvSpPr txBox="1"/>
          <p:nvPr/>
        </p:nvSpPr>
        <p:spPr>
          <a:xfrm>
            <a:off x="126715" y="885223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ja-JP" b="1" dirty="0">
                <a:effectLst/>
                <a:ea typeface="Microsoft YaHei" panose="020B0503020204020204" pitchFamily="34" charset="-122"/>
                <a:cs typeface="Cordia New" panose="020B0304020202020204" pitchFamily="34" charset="-34"/>
              </a:rPr>
              <a:t>申</a:t>
            </a:r>
            <a:r>
              <a:rPr lang="ja-JP" altLang="ja-JP" b="1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请</a:t>
            </a:r>
            <a:r>
              <a:rPr lang="ja-JP" altLang="ja-JP" b="1" dirty="0">
                <a:effectLst/>
                <a:ea typeface="Microsoft YaHei" panose="020B0503020204020204" pitchFamily="34" charset="-122"/>
                <a:cs typeface="AR P丸ゴシック体E" panose="020F0900000000000000" pitchFamily="50" charset="-128"/>
              </a:rPr>
              <a:t>截止日期</a:t>
            </a:r>
            <a:r>
              <a:rPr kumimoji="1"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E542269-183E-4DA5-A478-F6178F7DF693}"/>
              </a:ext>
            </a:extLst>
          </p:cNvPr>
          <p:cNvSpPr txBox="1"/>
          <p:nvPr/>
        </p:nvSpPr>
        <p:spPr>
          <a:xfrm>
            <a:off x="995258" y="5828876"/>
            <a:ext cx="5130892" cy="2880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276225" indent="-635" algn="l">
              <a:lnSpc>
                <a:spcPts val="1400"/>
              </a:lnSpc>
              <a:spcAft>
                <a:spcPts val="0"/>
              </a:spcAft>
              <a:tabLst>
                <a:tab pos="1270" algn="l"/>
              </a:tabLst>
            </a:pPr>
            <a:r>
              <a:rPr lang="en-US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2023</a:t>
            </a:r>
            <a:r>
              <a:rPr lang="ja-JP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年</a:t>
            </a:r>
            <a:r>
              <a:rPr lang="en-US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ja-JP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ja-JP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日（星期六）</a:t>
            </a:r>
            <a:r>
              <a:rPr lang="en-US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13:00</a:t>
            </a:r>
            <a:r>
              <a:rPr lang="ja-JP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～</a:t>
            </a:r>
            <a:r>
              <a:rPr lang="en-US" altLang="ja-JP" sz="2000" kern="100" dirty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15:30</a:t>
            </a:r>
            <a:endParaRPr lang="ja-JP" altLang="ja-JP" sz="1100" kern="100" dirty="0"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Cordia New" panose="020B0304020202020204" pitchFamily="34" charset="-34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16A6EF3-97B9-4901-BC8D-42624BEB2E6D}"/>
              </a:ext>
            </a:extLst>
          </p:cNvPr>
          <p:cNvSpPr txBox="1"/>
          <p:nvPr/>
        </p:nvSpPr>
        <p:spPr>
          <a:xfrm>
            <a:off x="999298" y="6307076"/>
            <a:ext cx="4878614" cy="844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3825" marR="342900" algn="just">
              <a:lnSpc>
                <a:spcPts val="2000"/>
              </a:lnSpc>
              <a:spcAft>
                <a:spcPts val="0"/>
              </a:spcAft>
            </a:pPr>
            <a:r>
              <a:rPr lang="zh-CN" altLang="ja-JP" sz="20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海部市役所</a:t>
            </a:r>
            <a:r>
              <a:rPr lang="en-US" altLang="ja-JP" sz="2000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Arial" panose="020B0604020202020204" pitchFamily="34" charset="0"/>
              </a:rPr>
              <a:t> D</a:t>
            </a:r>
            <a:r>
              <a:rPr lang="zh-CN" altLang="ja-JP" sz="20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会议室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  <a:p>
            <a:pPr marL="123825" marR="342900" algn="just">
              <a:lnSpc>
                <a:spcPts val="2000"/>
              </a:lnSpc>
              <a:spcAft>
                <a:spcPts val="0"/>
              </a:spcAft>
            </a:pPr>
            <a:r>
              <a:rPr lang="ja-JP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（海部市七宝町沖之岛深坪１番地）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  <a:p>
            <a:pPr marL="123825" marR="90805" algn="just">
              <a:lnSpc>
                <a:spcPts val="2000"/>
              </a:lnSpc>
              <a:spcAft>
                <a:spcPts val="0"/>
              </a:spcAft>
            </a:pPr>
            <a:endParaRPr lang="ja-JP" altLang="en-US" sz="1600" kern="100" dirty="0">
              <a:effectLst/>
              <a:latin typeface="Arial" panose="020B0604020202020204" pitchFamily="34" charset="0"/>
              <a:ea typeface="AR P丸ゴシック体M" panose="020F0600000000000000" pitchFamily="50" charset="-128"/>
              <a:cs typeface="Mangal" panose="02040503050203030202" pitchFamily="18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1B5028B-8E2C-4706-A954-E168E4CA7745}"/>
              </a:ext>
            </a:extLst>
          </p:cNvPr>
          <p:cNvSpPr txBox="1"/>
          <p:nvPr/>
        </p:nvSpPr>
        <p:spPr>
          <a:xfrm>
            <a:off x="1019227" y="7030325"/>
            <a:ext cx="4618572" cy="3488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2000"/>
              </a:lnSpc>
              <a:spcAft>
                <a:spcPts val="0"/>
              </a:spcAft>
            </a:pPr>
            <a:r>
              <a:rPr lang="zh-CN" altLang="ja-JP" sz="18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与外国有</a:t>
            </a:r>
            <a:r>
              <a:rPr lang="zh-CN" altLang="ja-JP" sz="18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ＭＳ 明朝" panose="02020609040205080304" pitchFamily="17" charset="-128"/>
              </a:rPr>
              <a:t>关</a:t>
            </a:r>
            <a:r>
              <a:rPr lang="zh-CN" altLang="ja-JP" sz="18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连</a:t>
            </a:r>
            <a:r>
              <a:rPr lang="zh-CN" altLang="ja-JP" sz="18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的中学生及其家</a:t>
            </a:r>
            <a:r>
              <a:rPr lang="zh-CN" altLang="ja-JP" sz="18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长</a:t>
            </a:r>
            <a:r>
              <a:rPr lang="ja-JP" altLang="ja-JP" sz="1800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Microsoft JhengHei" panose="020B0604030504040204" pitchFamily="34" charset="-120"/>
              </a:rPr>
              <a:t>　</a:t>
            </a:r>
            <a:r>
              <a:rPr lang="en-US" altLang="ja-JP" sz="1800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Microsoft JhengHei" panose="020B0604030504040204" pitchFamily="34" charset="-120"/>
              </a:rPr>
              <a:t>20</a:t>
            </a:r>
            <a:r>
              <a:rPr lang="zh-CN" altLang="ja-JP" sz="18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SimSun" panose="02010600030101010101" pitchFamily="2" charset="-122"/>
              </a:rPr>
              <a:t>组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23C7898-BDF4-415A-9F69-D053D8926537}"/>
              </a:ext>
            </a:extLst>
          </p:cNvPr>
          <p:cNvSpPr txBox="1"/>
          <p:nvPr/>
        </p:nvSpPr>
        <p:spPr>
          <a:xfrm>
            <a:off x="849547" y="7488885"/>
            <a:ext cx="5943129" cy="647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342900" algn="l">
              <a:lnSpc>
                <a:spcPts val="2200"/>
              </a:lnSpc>
              <a:spcAft>
                <a:spcPts val="0"/>
              </a:spcAft>
            </a:pP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日本的教育制度</a:t>
            </a:r>
            <a:r>
              <a:rPr lang="en-US" altLang="ja-JP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Arial" panose="020B0604020202020204" pitchFamily="34" charset="0"/>
              </a:rPr>
              <a:t>,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初中升高中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时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升学准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备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的必要事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项</a:t>
            </a:r>
            <a:r>
              <a:rPr lang="en-US" altLang="ja-JP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Arial" panose="020B0604020202020204" pitchFamily="34" charset="0"/>
              </a:rPr>
              <a:t>,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  <a:p>
            <a:pPr marL="259715" marR="342900" algn="l">
              <a:lnSpc>
                <a:spcPts val="2200"/>
              </a:lnSpc>
              <a:spcAft>
                <a:spcPts val="0"/>
              </a:spcAft>
            </a:pPr>
            <a:r>
              <a:rPr lang="ja-JP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前</a:t>
            </a:r>
            <a:r>
              <a:rPr lang="ja-JP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辈</a:t>
            </a:r>
            <a:r>
              <a:rPr lang="ja-JP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的</a:t>
            </a:r>
            <a:r>
              <a:rPr lang="ja-JP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经验谈</a:t>
            </a:r>
            <a:r>
              <a:rPr lang="en-US" altLang="ja-JP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Arial" panose="020B0604020202020204" pitchFamily="34" charset="0"/>
              </a:rPr>
              <a:t>  </a:t>
            </a:r>
            <a:r>
              <a:rPr lang="ja-JP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等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807B8D5-FEC9-4ECA-BC5F-0E55E09124C0}"/>
              </a:ext>
            </a:extLst>
          </p:cNvPr>
          <p:cNvSpPr txBox="1"/>
          <p:nvPr/>
        </p:nvSpPr>
        <p:spPr>
          <a:xfrm>
            <a:off x="1108048" y="8397735"/>
            <a:ext cx="5575244" cy="288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9715" marR="49530" algn="just">
              <a:lnSpc>
                <a:spcPts val="1400"/>
              </a:lnSpc>
              <a:spcAft>
                <a:spcPts val="0"/>
              </a:spcAft>
            </a:pP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请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在背面填写申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请书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后，用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传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真或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电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子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邮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件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发</a:t>
            </a:r>
            <a:r>
              <a:rPr lang="zh-CN" altLang="ja-JP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送。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272185A8-99E8-4756-8918-4224C7EE9BC2}"/>
              </a:ext>
            </a:extLst>
          </p:cNvPr>
          <p:cNvSpPr txBox="1"/>
          <p:nvPr/>
        </p:nvSpPr>
        <p:spPr>
          <a:xfrm>
            <a:off x="1904641" y="8916392"/>
            <a:ext cx="3312125" cy="288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925" algn="just">
              <a:lnSpc>
                <a:spcPts val="1400"/>
              </a:lnSpc>
              <a:spcAft>
                <a:spcPts val="0"/>
              </a:spcAft>
            </a:pPr>
            <a:r>
              <a:rPr lang="en-US" altLang="ja-JP" b="1" u="sng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Arial" panose="020B0604020202020204" pitchFamily="34" charset="0"/>
              </a:rPr>
              <a:t>7</a:t>
            </a:r>
            <a:r>
              <a:rPr lang="zh-CN" altLang="ja-JP" b="1" u="sng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ja-JP" b="1" u="sng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Arial" panose="020B0604020202020204" pitchFamily="34" charset="0"/>
              </a:rPr>
              <a:t>25</a:t>
            </a:r>
            <a:r>
              <a:rPr lang="zh-CN" altLang="ja-JP" b="1" u="sng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日（星期二）必</a:t>
            </a:r>
            <a:r>
              <a:rPr lang="zh-CN" altLang="ja-JP" b="1" u="sng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须</a:t>
            </a:r>
            <a:r>
              <a:rPr lang="zh-CN" altLang="ja-JP" b="1" u="sng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到</a:t>
            </a:r>
            <a:r>
              <a:rPr lang="zh-CN" altLang="ja-JP" b="1" u="sng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ＭＳ 明朝" panose="02020609040205080304" pitchFamily="17" charset="-128"/>
              </a:rPr>
              <a:t>达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885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D96DD31-515F-4FCC-90A4-80704EF2868F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41" y="118392"/>
            <a:ext cx="3189859" cy="2597158"/>
          </a:xfrm>
          <a:prstGeom prst="rect">
            <a:avLst/>
          </a:prstGeom>
        </p:spPr>
      </p:pic>
      <p:sp>
        <p:nvSpPr>
          <p:cNvPr id="10" name="角丸四角形 45">
            <a:extLst>
              <a:ext uri="{FF2B5EF4-FFF2-40B4-BE49-F238E27FC236}">
                <a16:creationId xmlns:a16="http://schemas.microsoft.com/office/drawing/2014/main" id="{EF32DD64-20E0-4D09-A817-2CD0A1533DDC}"/>
              </a:ext>
            </a:extLst>
          </p:cNvPr>
          <p:cNvSpPr/>
          <p:nvPr/>
        </p:nvSpPr>
        <p:spPr>
          <a:xfrm>
            <a:off x="1652411" y="8242248"/>
            <a:ext cx="4952321" cy="1384300"/>
          </a:xfrm>
          <a:prstGeom prst="roundRect">
            <a:avLst>
              <a:gd name="adj" fmla="val 40262"/>
            </a:avLst>
          </a:prstGeom>
          <a:noFill/>
          <a:ln w="66675" cap="rnd" cmpd="sng" algn="ctr">
            <a:solidFill>
              <a:srgbClr val="FFC000"/>
            </a:solidFill>
            <a:prstDash val="sysDot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11" name="図 10" descr="メモ帳のイラスト（文房具）">
            <a:extLst>
              <a:ext uri="{FF2B5EF4-FFF2-40B4-BE49-F238E27FC236}">
                <a16:creationId xmlns:a16="http://schemas.microsoft.com/office/drawing/2014/main" id="{DA614D14-D611-4025-A2B8-6F9E64FE701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33153" y="8936043"/>
            <a:ext cx="768880" cy="798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D05118A-CC60-4BA1-A86F-A0ADC16AFB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57" y="8712329"/>
            <a:ext cx="1007880" cy="1021750"/>
          </a:xfrm>
          <a:prstGeom prst="rect">
            <a:avLst/>
          </a:prstGeom>
        </p:spPr>
      </p:pic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6A84E28-3B70-4A63-9E73-6B964A4C5169}"/>
              </a:ext>
            </a:extLst>
          </p:cNvPr>
          <p:cNvCxnSpPr/>
          <p:nvPr/>
        </p:nvCxnSpPr>
        <p:spPr>
          <a:xfrm>
            <a:off x="-46870" y="3681987"/>
            <a:ext cx="6905625" cy="95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1A427D-734A-431C-8446-D44B70429468}"/>
              </a:ext>
            </a:extLst>
          </p:cNvPr>
          <p:cNvSpPr txBox="1"/>
          <p:nvPr/>
        </p:nvSpPr>
        <p:spPr>
          <a:xfrm>
            <a:off x="86224" y="166443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ja-JP" sz="1600" b="1" dirty="0"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地址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F5E4DF5-8BE3-48F0-A7F9-8262C9F8F291}"/>
              </a:ext>
            </a:extLst>
          </p:cNvPr>
          <p:cNvSpPr txBox="1"/>
          <p:nvPr/>
        </p:nvSpPr>
        <p:spPr>
          <a:xfrm>
            <a:off x="37112" y="1967594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ja-JP" sz="1600" b="1" dirty="0">
                <a:effectLst/>
                <a:ea typeface="Microsoft YaHei" panose="020B0503020204020204" pitchFamily="34" charset="-122"/>
                <a:cs typeface="Cordia New" panose="020B0304020202020204" pitchFamily="34" charset="-34"/>
              </a:rPr>
              <a:t>申</a:t>
            </a:r>
            <a:r>
              <a:rPr lang="ja-JP" altLang="ja-JP" sz="1600" b="1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请</a:t>
            </a:r>
            <a:r>
              <a:rPr lang="ja-JP" altLang="ja-JP" sz="1600" b="1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Microsoft JhengHei" panose="020B0604030504040204" pitchFamily="34" charset="-120"/>
              </a:rPr>
              <a:t>・</a:t>
            </a:r>
            <a:r>
              <a:rPr lang="ja-JP" altLang="ja-JP" sz="1600" b="1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咨询处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D557573-3C13-4BC8-ABD0-5F99B4C5B6CF}"/>
              </a:ext>
            </a:extLst>
          </p:cNvPr>
          <p:cNvSpPr txBox="1"/>
          <p:nvPr/>
        </p:nvSpPr>
        <p:spPr>
          <a:xfrm>
            <a:off x="44278" y="3698375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ja-JP" sz="1600" b="1" dirty="0">
                <a:effectLst/>
                <a:ea typeface="Microsoft YaHei" panose="020B0503020204020204" pitchFamily="34" charset="-122"/>
                <a:cs typeface="Cordia New" panose="020B0304020202020204" pitchFamily="34" charset="-34"/>
              </a:rPr>
              <a:t>申</a:t>
            </a:r>
            <a:r>
              <a:rPr lang="ja-JP" altLang="ja-JP" sz="1600" b="1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请书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0E699F0-2E0B-41F2-A242-C4FE8037512E}"/>
              </a:ext>
            </a:extLst>
          </p:cNvPr>
          <p:cNvSpPr txBox="1"/>
          <p:nvPr/>
        </p:nvSpPr>
        <p:spPr>
          <a:xfrm>
            <a:off x="232530" y="563687"/>
            <a:ext cx="1681871" cy="2812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just">
              <a:lnSpc>
                <a:spcPts val="1400"/>
              </a:lnSpc>
              <a:spcAft>
                <a:spcPts val="0"/>
              </a:spcAft>
            </a:pPr>
            <a:r>
              <a:rPr lang="zh-CN" altLang="ja-JP" sz="1600" b="1" u="heavy" dirty="0">
                <a:effectLst/>
                <a:uFill>
                  <a:solidFill>
                    <a:srgbClr val="FF0066"/>
                  </a:solidFill>
                </a:uFill>
                <a:ea typeface="Microsoft YaHei" panose="020B0503020204020204" pitchFamily="34" charset="-122"/>
                <a:cs typeface="Arial" panose="020B0604020202020204" pitchFamily="34" charset="0"/>
              </a:rPr>
              <a:t>海部市役所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922D1EE-86CD-4EA0-9CF7-2FB1F207BE42}"/>
              </a:ext>
            </a:extLst>
          </p:cNvPr>
          <p:cNvSpPr txBox="1"/>
          <p:nvPr/>
        </p:nvSpPr>
        <p:spPr>
          <a:xfrm>
            <a:off x="356553" y="851791"/>
            <a:ext cx="3272050" cy="271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zh-CN" altLang="ja-JP" sz="1200" u="heavy" dirty="0">
                <a:effectLst/>
                <a:uFill>
                  <a:solidFill>
                    <a:srgbClr val="FF0066"/>
                  </a:solidFill>
                </a:uFill>
                <a:ea typeface="Microsoft YaHei" panose="020B0503020204020204" pitchFamily="34" charset="-122"/>
                <a:cs typeface="Arial" panose="020B0604020202020204" pitchFamily="34" charset="0"/>
              </a:rPr>
              <a:t>地址</a:t>
            </a:r>
            <a:r>
              <a:rPr lang="ja-JP" altLang="ja-JP" sz="1200" u="heavy" dirty="0">
                <a:effectLst/>
                <a:uFill>
                  <a:solidFill>
                    <a:srgbClr val="FF0066"/>
                  </a:solidFill>
                </a:uFill>
                <a:latin typeface="Microsoft YaHei" panose="020B0503020204020204" pitchFamily="34" charset="-122"/>
                <a:ea typeface="游明朝" panose="02020400000000000000" pitchFamily="18" charset="-128"/>
                <a:cs typeface="Arial" panose="020B0604020202020204" pitchFamily="34" charset="0"/>
              </a:rPr>
              <a:t>：</a:t>
            </a:r>
            <a:r>
              <a:rPr lang="zh-CN" altLang="ja-JP" sz="1200" u="heavy" dirty="0">
                <a:effectLst/>
                <a:uFill>
                  <a:solidFill>
                    <a:srgbClr val="FF0066"/>
                  </a:solidFill>
                </a:uFill>
                <a:ea typeface="Microsoft YaHei" panose="020B0503020204020204" pitchFamily="34" charset="-122"/>
                <a:cs typeface="Arial" panose="020B0604020202020204" pitchFamily="34" charset="0"/>
              </a:rPr>
              <a:t>海部市七宝町沖之岛深坪１番地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05701EA-DD65-4456-A223-93275F6F1864}"/>
              </a:ext>
            </a:extLst>
          </p:cNvPr>
          <p:cNvSpPr txBox="1"/>
          <p:nvPr/>
        </p:nvSpPr>
        <p:spPr>
          <a:xfrm>
            <a:off x="350334" y="1068624"/>
            <a:ext cx="3425938" cy="3254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2000"/>
              </a:lnSpc>
              <a:spcAft>
                <a:spcPts val="0"/>
              </a:spcAft>
            </a:pPr>
            <a:r>
              <a:rPr lang="ja-JP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交通</a:t>
            </a:r>
            <a:r>
              <a:rPr lang="ja-JP" altLang="ja-JP" sz="1000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Cordia New" panose="020B0304020202020204" pitchFamily="34" charset="-34"/>
              </a:rPr>
              <a:t>：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从名铁「七宝」站</a:t>
            </a:r>
            <a:r>
              <a:rPr lang="ja-JP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下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车步行</a:t>
            </a:r>
            <a:r>
              <a:rPr lang="en-US" altLang="ja-JP" sz="1200" kern="100" dirty="0">
                <a:effectLst/>
                <a:latin typeface="Microsoft YaHei" panose="020B0503020204020204" pitchFamily="34" charset="-122"/>
                <a:ea typeface="游明朝" panose="02020400000000000000" pitchFamily="18" charset="-128"/>
                <a:cs typeface="Arial" panose="020B0604020202020204" pitchFamily="34" charset="0"/>
              </a:rPr>
              <a:t>15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分钟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EA4DF6C-FC99-4332-8409-E9320AF898C6}"/>
              </a:ext>
            </a:extLst>
          </p:cNvPr>
          <p:cNvSpPr txBox="1"/>
          <p:nvPr/>
        </p:nvSpPr>
        <p:spPr>
          <a:xfrm>
            <a:off x="133980" y="1455229"/>
            <a:ext cx="3759362" cy="32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2000"/>
              </a:lnSpc>
              <a:spcAft>
                <a:spcPts val="0"/>
              </a:spcAft>
            </a:pPr>
            <a:r>
              <a:rPr lang="zh-CN" altLang="ja-JP" sz="11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※如果您开车前来，请停在海部市役所的停车场。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B997F5F7-C4BF-4E59-9FAF-ECC4638EF2D7}"/>
              </a:ext>
            </a:extLst>
          </p:cNvPr>
          <p:cNvGrpSpPr/>
          <p:nvPr/>
        </p:nvGrpSpPr>
        <p:grpSpPr>
          <a:xfrm>
            <a:off x="11222" y="2609867"/>
            <a:ext cx="6714893" cy="983832"/>
            <a:chOff x="31356" y="2628596"/>
            <a:chExt cx="6714893" cy="983832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9C5791C-8777-4C69-A8F9-66F96226E5CF}"/>
                </a:ext>
              </a:extLst>
            </p:cNvPr>
            <p:cNvSpPr txBox="1"/>
            <p:nvPr/>
          </p:nvSpPr>
          <p:spPr>
            <a:xfrm>
              <a:off x="290335" y="2628596"/>
              <a:ext cx="24707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Microsoft YaHei" panose="020B0503020204020204" pitchFamily="34" charset="-122"/>
                </a:rPr>
                <a:t>电</a:t>
              </a:r>
              <a:r>
                <a:rPr lang="zh-CN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AR Pゴシック体M" panose="020B0600000000000000" pitchFamily="50" charset="-128"/>
                </a:rPr>
                <a:t>子</a:t>
              </a:r>
              <a:r>
                <a:rPr lang="zh-CN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Microsoft YaHei" panose="020B0503020204020204" pitchFamily="34" charset="-122"/>
                </a:rPr>
                <a:t>邮</a:t>
              </a:r>
              <a:r>
                <a:rPr lang="zh-CN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AR Pゴシック体M" panose="020B0600000000000000" pitchFamily="50" charset="-128"/>
                </a:rPr>
                <a:t>件</a:t>
              </a:r>
              <a:r>
                <a:rPr kumimoji="1" lang="en-US" altLang="ja-JP" sz="12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: kikin@aia.pref.aichi.jp</a:t>
              </a:r>
              <a:endParaRPr kumimoji="1" lang="ja-JP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4D1D1CC-DC44-4F78-B941-5EA9B6C8B13A}"/>
                </a:ext>
              </a:extLst>
            </p:cNvPr>
            <p:cNvSpPr txBox="1"/>
            <p:nvPr/>
          </p:nvSpPr>
          <p:spPr>
            <a:xfrm>
              <a:off x="31356" y="2787087"/>
              <a:ext cx="494975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59715" marR="342900" algn="just">
                <a:lnSpc>
                  <a:spcPts val="2200"/>
                </a:lnSpc>
                <a:spcAft>
                  <a:spcPts val="0"/>
                </a:spcAft>
              </a:pPr>
              <a:r>
                <a:rPr lang="zh-CN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Microsoft YaHei" panose="020B0503020204020204" pitchFamily="34" charset="-122"/>
                </a:rPr>
                <a:t>电话</a:t>
              </a:r>
              <a:r>
                <a:rPr lang="ja-JP" altLang="en-US" sz="1200" kern="100" spc="100" dirty="0">
                  <a:solidFill>
                    <a:srgbClr val="000000"/>
                  </a:solidFill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： </a:t>
              </a:r>
              <a:r>
                <a:rPr lang="zh-CN" altLang="ja-JP" sz="12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Microsoft YaHei" panose="020B0503020204020204" pitchFamily="34" charset="-122"/>
                  <a:cs typeface="AR Pゴシック体M" panose="020B0600000000000000" pitchFamily="50" charset="-128"/>
                </a:rPr>
                <a:t>日</a:t>
              </a:r>
              <a:r>
                <a:rPr lang="zh-CN" altLang="ja-JP" sz="12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Microsoft YaHei" panose="020B0503020204020204" pitchFamily="34" charset="-122"/>
                  <a:cs typeface="Microsoft YaHei" panose="020B0503020204020204" pitchFamily="34" charset="-122"/>
                </a:rPr>
                <a:t>语对应</a:t>
              </a:r>
              <a:r>
                <a:rPr lang="en-US" altLang="ja-JP" sz="1200" kern="100" dirty="0">
                  <a:solidFill>
                    <a:srgbClr val="000000"/>
                  </a:solidFill>
                  <a:effectLst/>
                  <a:latin typeface="Microsoft YaHei" panose="020B0503020204020204" pitchFamily="34" charset="-122"/>
                  <a:ea typeface="游明朝" panose="02020400000000000000" pitchFamily="18" charset="-128"/>
                  <a:cs typeface="Meiryo UI" panose="020B0604030504040204" pitchFamily="50" charset="-128"/>
                </a:rPr>
                <a:t> 052-961-8746 / </a:t>
              </a:r>
              <a:r>
                <a:rPr lang="zh-CN" altLang="ja-JP" sz="12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Microsoft YaHei" panose="020B0503020204020204" pitchFamily="34" charset="-122"/>
                  <a:cs typeface="Meiryo UI" panose="020B0604030504040204" pitchFamily="50" charset="-128"/>
                </a:rPr>
                <a:t>多</a:t>
              </a:r>
              <a:r>
                <a:rPr lang="zh-CN" altLang="ja-JP" sz="12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Microsoft YaHei" panose="020B0503020204020204" pitchFamily="34" charset="-122"/>
                  <a:cs typeface="Microsoft YaHei" panose="020B0503020204020204" pitchFamily="34" charset="-122"/>
                </a:rPr>
                <a:t>语</a:t>
              </a:r>
              <a:r>
                <a:rPr lang="zh-CN" altLang="ja-JP" sz="12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Microsoft YaHei" panose="020B0503020204020204" pitchFamily="34" charset="-122"/>
                  <a:cs typeface="AR Pゴシック体M" panose="020B0600000000000000" pitchFamily="50" charset="-128"/>
                </a:rPr>
                <a:t>言</a:t>
              </a:r>
              <a:r>
                <a:rPr lang="zh-CN" altLang="ja-JP" sz="1200" kern="100" dirty="0">
                  <a:solidFill>
                    <a:srgbClr val="000000"/>
                  </a:solidFill>
                  <a:effectLst/>
                  <a:latin typeface="游明朝" panose="02020400000000000000" pitchFamily="18" charset="-128"/>
                  <a:ea typeface="Microsoft YaHei" panose="020B0503020204020204" pitchFamily="34" charset="-122"/>
                  <a:cs typeface="Microsoft YaHei" panose="020B0503020204020204" pitchFamily="34" charset="-122"/>
                </a:rPr>
                <a:t>对应</a:t>
              </a:r>
              <a:r>
                <a:rPr lang="en-US" altLang="ja-JP" sz="1200" kern="100" dirty="0">
                  <a:solidFill>
                    <a:srgbClr val="000000"/>
                  </a:solidFill>
                  <a:effectLst/>
                  <a:latin typeface="Microsoft YaHei" panose="020B0503020204020204" pitchFamily="34" charset="-122"/>
                  <a:ea typeface="游明朝" panose="02020400000000000000" pitchFamily="18" charset="-128"/>
                  <a:cs typeface="Meiryo UI" panose="020B0604030504040204" pitchFamily="50" charset="-128"/>
                </a:rPr>
                <a:t> 052-961-7902</a:t>
              </a:r>
              <a:endParaRPr lang="ja-JP" altLang="ja-JP" sz="10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Cordia New" panose="020B0304020202020204" pitchFamily="34" charset="-34"/>
              </a:endParaRPr>
            </a:p>
            <a:p>
              <a:pPr marL="123825" marR="342900" algn="l">
                <a:lnSpc>
                  <a:spcPts val="1400"/>
                </a:lnSpc>
                <a:spcAft>
                  <a:spcPts val="0"/>
                </a:spcAft>
                <a:tabLst>
                  <a:tab pos="90170" algn="l"/>
                  <a:tab pos="630555" algn="l"/>
                </a:tabLst>
              </a:pPr>
              <a:endPara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65DBC2F-E19D-4D98-A40F-F348A2BE29DD}"/>
                </a:ext>
              </a:extLst>
            </p:cNvPr>
            <p:cNvSpPr txBox="1"/>
            <p:nvPr/>
          </p:nvSpPr>
          <p:spPr>
            <a:xfrm>
              <a:off x="290335" y="3093082"/>
              <a:ext cx="16065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ja-JP" sz="1200" dirty="0">
                  <a:solidFill>
                    <a:srgbClr val="000000"/>
                  </a:solidFill>
                  <a:effectLst/>
                  <a:latin typeface="Microsoft YaHei" panose="020B0503020204020204" pitchFamily="34" charset="-122"/>
                  <a:ea typeface="Microsoft YaHei" panose="020B0503020204020204" pitchFamily="34" charset="-122"/>
                  <a:cs typeface="Microsoft YaHei" panose="020B0503020204020204" pitchFamily="34" charset="-122"/>
                </a:rPr>
                <a:t>传</a:t>
              </a:r>
              <a:r>
                <a:rPr lang="ja-JP" altLang="ja-JP" sz="1200" dirty="0">
                  <a:solidFill>
                    <a:srgbClr val="000000"/>
                  </a:solidFill>
                  <a:effectLst/>
                  <a:latin typeface="Microsoft YaHei" panose="020B0503020204020204" pitchFamily="34" charset="-122"/>
                  <a:ea typeface="Microsoft YaHei" panose="020B0503020204020204" pitchFamily="34" charset="-122"/>
                  <a:cs typeface="AR Pゴシック体M" panose="020B0600000000000000" pitchFamily="50" charset="-128"/>
                </a:rPr>
                <a:t>真</a:t>
              </a:r>
              <a:r>
                <a:rPr kumimoji="1" lang="en-US" altLang="ja-JP" sz="1200" dirty="0">
                  <a:latin typeface="Microsoft YaHei" panose="020B0503020204020204" pitchFamily="34" charset="-122"/>
                  <a:ea typeface="Microsoft YaHei" panose="020B0503020204020204" pitchFamily="34" charset="-122"/>
                  <a:cs typeface="Arial" panose="020B0604020202020204" pitchFamily="34" charset="0"/>
                </a:rPr>
                <a:t>: 052-961-8045</a:t>
              </a:r>
              <a:endParaRPr kumimoji="1" lang="ja-JP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6BE3E78-7565-42D6-8FF4-8D309EF22931}"/>
                </a:ext>
              </a:extLst>
            </p:cNvPr>
            <p:cNvSpPr txBox="1"/>
            <p:nvPr/>
          </p:nvSpPr>
          <p:spPr>
            <a:xfrm>
              <a:off x="197963" y="3340559"/>
              <a:ext cx="6548286" cy="271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77875" marR="342900" indent="-711200" algn="l">
                <a:lnSpc>
                  <a:spcPts val="1400"/>
                </a:lnSpc>
                <a:spcAft>
                  <a:spcPts val="0"/>
                </a:spcAft>
                <a:tabLst>
                  <a:tab pos="90170" algn="l"/>
                  <a:tab pos="630555" algn="l"/>
                </a:tabLst>
              </a:pP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	</a:t>
              </a:r>
              <a:r>
                <a:rPr lang="ja-JP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Meiryo UI" panose="020B0604030504040204" pitchFamily="50" charset="-128"/>
                </a:rPr>
                <a:t>地址</a:t>
              </a:r>
              <a:r>
                <a:rPr lang="ja-JP" altLang="ja-JP" sz="1200" dirty="0">
                  <a:solidFill>
                    <a:srgbClr val="000000"/>
                  </a:solidFill>
                  <a:effectLst/>
                  <a:latin typeface="Microsoft YaHei" panose="020B0503020204020204" pitchFamily="34" charset="-122"/>
                  <a:ea typeface="游明朝" panose="02020400000000000000" pitchFamily="18" charset="-128"/>
                  <a:cs typeface="Meiryo UI" panose="020B0604030504040204" pitchFamily="50" charset="-128"/>
                </a:rPr>
                <a:t>：</a:t>
              </a:r>
              <a:r>
                <a:rPr lang="ja-JP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Meiryo UI" panose="020B0604030504040204" pitchFamily="50" charset="-128"/>
                </a:rPr>
                <a:t>名古屋市中区三の丸</a:t>
              </a:r>
              <a:r>
                <a:rPr lang="en-US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Meiryo UI" panose="020B0604030504040204" pitchFamily="50" charset="-128"/>
                </a:rPr>
                <a:t>2-6-1 </a:t>
              </a:r>
              <a:r>
                <a:rPr lang="ja-JP" altLang="ja-JP" sz="1200" dirty="0">
                  <a:solidFill>
                    <a:srgbClr val="000000"/>
                  </a:solidFill>
                  <a:effectLst/>
                  <a:ea typeface="Microsoft YaHei" panose="020B0503020204020204" pitchFamily="34" charset="-122"/>
                  <a:cs typeface="Meiryo UI" panose="020B0604030504040204" pitchFamily="50" charset="-128"/>
                </a:rPr>
                <a:t>爱知县三之丸庁舎内</a:t>
              </a:r>
              <a:r>
                <a:rPr lang="ja-JP" altLang="ja-JP" sz="1200" dirty="0">
                  <a:solidFill>
                    <a:srgbClr val="000000"/>
                  </a:solidFill>
                  <a:effectLst/>
                  <a:latin typeface="Microsoft YaHei" panose="020B0503020204020204" pitchFamily="34" charset="-122"/>
                  <a:ea typeface="游明朝" panose="02020400000000000000" pitchFamily="18" charset="-128"/>
                  <a:cs typeface="Meiryo UI" panose="020B0604030504040204" pitchFamily="50" charset="-128"/>
                </a:rPr>
                <a:t>　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94CF0C4-2527-4F47-BEC8-CCE832D98F8C}"/>
              </a:ext>
            </a:extLst>
          </p:cNvPr>
          <p:cNvSpPr txBox="1"/>
          <p:nvPr/>
        </p:nvSpPr>
        <p:spPr>
          <a:xfrm>
            <a:off x="-46870" y="2243833"/>
            <a:ext cx="3255378" cy="34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9715" marR="342900" algn="just">
              <a:lnSpc>
                <a:spcPts val="2200"/>
              </a:lnSpc>
              <a:spcAft>
                <a:spcPts val="0"/>
              </a:spcAft>
            </a:pP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eiryo UI" panose="020B0604030504040204" pitchFamily="50" charset="-128"/>
              </a:rPr>
              <a:t>公益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YaHei" panose="020B0503020204020204" pitchFamily="34" charset="-122"/>
              </a:rPr>
              <a:t>财团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ゴシック体M" panose="020B0600000000000000" pitchFamily="50" charset="-128"/>
              </a:rPr>
              <a:t>法人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YaHei" panose="020B0503020204020204" pitchFamily="34" charset="-122"/>
              </a:rPr>
              <a:t>爱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ゴシック体M" panose="020B0600000000000000" pitchFamily="50" charset="-128"/>
              </a:rPr>
              <a:t>知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YaHei" panose="020B0503020204020204" pitchFamily="34" charset="-122"/>
              </a:rPr>
              <a:t>县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ゴシック体M" panose="020B0600000000000000" pitchFamily="50" charset="-128"/>
              </a:rPr>
              <a:t>国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YaHei" panose="020B0503020204020204" pitchFamily="34" charset="-122"/>
              </a:rPr>
              <a:t>际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ゴシック体M" panose="020B0600000000000000" pitchFamily="50" charset="-128"/>
              </a:rPr>
              <a:t>交流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YaHei" panose="020B0503020204020204" pitchFamily="34" charset="-122"/>
              </a:rPr>
              <a:t>协</a:t>
            </a:r>
            <a:r>
              <a:rPr lang="zh-CN" altLang="ja-JP" sz="1200" b="1" kern="100" dirty="0">
                <a:solidFill>
                  <a:srgbClr val="000000"/>
                </a:solidFill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ゴシック体M" panose="020B0600000000000000" pitchFamily="50" charset="-128"/>
              </a:rPr>
              <a:t>会　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494BABB-625C-42FB-A21B-1E2C704EBDF4}"/>
              </a:ext>
            </a:extLst>
          </p:cNvPr>
          <p:cNvSpPr txBox="1"/>
          <p:nvPr/>
        </p:nvSpPr>
        <p:spPr>
          <a:xfrm>
            <a:off x="1577223" y="3786316"/>
            <a:ext cx="482289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▼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以下个人信息将用于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该项业务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的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ＭＳ 明朝" panose="02020609040205080304" pitchFamily="17" charset="-128"/>
              </a:rPr>
              <a:t>运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营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，未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经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个人同意，不会向第三方披露。我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们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在收到申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请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后会与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ＭＳ 明朝" panose="02020609040205080304" pitchFamily="17" charset="-128"/>
              </a:rPr>
              <a:t>您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联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系。如果在一周内没有收到回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ＭＳ 明朝" panose="02020609040205080304" pitchFamily="17" charset="-128"/>
              </a:rPr>
              <a:t>复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，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请您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再次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联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系我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Microsoft JhengHei" panose="020B0604030504040204" pitchFamily="34" charset="-120"/>
              </a:rPr>
              <a:t>们</a:t>
            </a:r>
            <a:r>
              <a:rPr lang="zh-CN" altLang="ja-JP" sz="900" dirty="0">
                <a:effectLst/>
                <a:ea typeface="Microsoft YaHei" panose="020B0503020204020204" pitchFamily="34" charset="-122"/>
                <a:cs typeface="AR P丸ゴシック体M" panose="020F0600000000000000" pitchFamily="50" charset="-128"/>
              </a:rPr>
              <a:t>。</a:t>
            </a:r>
            <a:endParaRPr lang="en-US" altLang="ja-JP" sz="900" dirty="0">
              <a:effectLst/>
              <a:latin typeface="Arial" panose="020B0604020202020204" pitchFamily="34" charset="0"/>
              <a:ea typeface="AR P丸ゴシック体M" panose="020F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EF1E86-CE75-43E2-AB77-4D5728F45C84}"/>
              </a:ext>
            </a:extLst>
          </p:cNvPr>
          <p:cNvSpPr txBox="1"/>
          <p:nvPr/>
        </p:nvSpPr>
        <p:spPr>
          <a:xfrm>
            <a:off x="88361" y="8134717"/>
            <a:ext cx="1779628" cy="537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3505" marR="342900" indent="-139700" algn="just">
              <a:lnSpc>
                <a:spcPts val="1800"/>
              </a:lnSpc>
              <a:spcAft>
                <a:spcPts val="0"/>
              </a:spcAft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▼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通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过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二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维码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丸ゴシック体M" panose="020F0600000000000000" pitchFamily="50" charset="-128"/>
              </a:rPr>
              <a:t>也可以申</a:t>
            </a:r>
            <a:r>
              <a:rPr lang="zh-CN" altLang="ja-JP" sz="12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请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62F91B-9164-4851-99A9-38E7364DA6D3}"/>
              </a:ext>
            </a:extLst>
          </p:cNvPr>
          <p:cNvSpPr txBox="1"/>
          <p:nvPr/>
        </p:nvSpPr>
        <p:spPr>
          <a:xfrm>
            <a:off x="1668032" y="8287906"/>
            <a:ext cx="2702663" cy="325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9715" marR="100330" algn="just">
              <a:lnSpc>
                <a:spcPct val="115000"/>
              </a:lnSpc>
              <a:spcAft>
                <a:spcPts val="0"/>
              </a:spcAft>
            </a:pPr>
            <a:r>
              <a:rPr lang="ja-JP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ial" panose="020B0604020202020204" pitchFamily="34" charset="0"/>
              </a:rPr>
              <a:t>想</a:t>
            </a:r>
            <a:r>
              <a:rPr lang="ja-JP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问</a:t>
            </a:r>
            <a:r>
              <a:rPr lang="ja-JP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ゴシック体M" panose="020B0600000000000000" pitchFamily="50" charset="-128"/>
              </a:rPr>
              <a:t>的事情・想咨</a:t>
            </a:r>
            <a:r>
              <a:rPr lang="ja-JP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Microsoft JhengHei" panose="020B0604030504040204" pitchFamily="34" charset="-120"/>
              </a:rPr>
              <a:t>询</a:t>
            </a:r>
            <a:r>
              <a:rPr lang="ja-JP" altLang="ja-JP" sz="1400" kern="100" dirty="0">
                <a:effectLst/>
                <a:latin typeface="游明朝" panose="02020400000000000000" pitchFamily="18" charset="-128"/>
                <a:ea typeface="Microsoft YaHei" panose="020B0503020204020204" pitchFamily="34" charset="-122"/>
                <a:cs typeface="AR Pゴシック体M" panose="020B0600000000000000" pitchFamily="50" charset="-128"/>
              </a:rPr>
              <a:t>的事情</a:t>
            </a:r>
            <a:endParaRPr lang="ja-JP" alt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Cordia New" panose="020B0304020202020204" pitchFamily="34" charset="-34"/>
            </a:endParaRPr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818EA144-2703-41C6-8536-1BB24C2ECE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676" y="2414783"/>
            <a:ext cx="872878" cy="868722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B2488C72-AB82-4271-8C66-F400537BF7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96" y="198569"/>
            <a:ext cx="415656" cy="390717"/>
          </a:xfrm>
          <a:prstGeom prst="rect">
            <a:avLst/>
          </a:prstGeom>
        </p:spPr>
      </p:pic>
      <p:graphicFrame>
        <p:nvGraphicFramePr>
          <p:cNvPr id="31" name="表 4">
            <a:extLst>
              <a:ext uri="{FF2B5EF4-FFF2-40B4-BE49-F238E27FC236}">
                <a16:creationId xmlns:a16="http://schemas.microsoft.com/office/drawing/2014/main" id="{A8BC67A4-4326-453E-B389-E2248EA6E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312315"/>
              </p:ext>
            </p:extLst>
          </p:nvPr>
        </p:nvGraphicFramePr>
        <p:xfrm>
          <a:off x="299803" y="4192627"/>
          <a:ext cx="6340512" cy="1925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342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1003191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2968979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</a:tblGrid>
              <a:tr h="3200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姓名（大人）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国籍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翻译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需要（　　　　　　　　　　　　　语）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不需要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164682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需要（　　　　　　　　　　　　　语）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不需要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  <a:tr h="217804">
                <a:tc>
                  <a:txBody>
                    <a:bodyPr/>
                    <a:lstStyle/>
                    <a:p>
                      <a:r>
                        <a:rPr kumimoji="1" lang="zh-CN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联络方式</a:t>
                      </a:r>
                    </a:p>
                    <a:p>
                      <a:r>
                        <a:rPr kumimoji="1" lang="en-US" altLang="zh-CN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kumimoji="1" lang="zh-CN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如有紧急事项时与您联系</a:t>
                      </a:r>
                      <a:r>
                        <a:rPr kumimoji="1" lang="en-US" altLang="zh-CN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电话：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邮箱：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03034"/>
                  </a:ext>
                </a:extLst>
              </a:tr>
            </a:tbl>
          </a:graphicData>
        </a:graphic>
      </p:graphicFrame>
      <p:graphicFrame>
        <p:nvGraphicFramePr>
          <p:cNvPr id="33" name="表 4">
            <a:extLst>
              <a:ext uri="{FF2B5EF4-FFF2-40B4-BE49-F238E27FC236}">
                <a16:creationId xmlns:a16="http://schemas.microsoft.com/office/drawing/2014/main" id="{BE8C2FED-1463-4800-B09A-38A87254A6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744539"/>
              </p:ext>
            </p:extLst>
          </p:nvPr>
        </p:nvGraphicFramePr>
        <p:xfrm>
          <a:off x="270201" y="6188230"/>
          <a:ext cx="6388017" cy="1947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295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941695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945389">
                  <a:extLst>
                    <a:ext uri="{9D8B030D-6E8A-4147-A177-3AD203B41FA5}">
                      <a16:colId xmlns:a16="http://schemas.microsoft.com/office/drawing/2014/main" val="1070145847"/>
                    </a:ext>
                  </a:extLst>
                </a:gridCol>
                <a:gridCol w="1333787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  <a:gridCol w="1636851">
                  <a:extLst>
                    <a:ext uri="{9D8B030D-6E8A-4147-A177-3AD203B41FA5}">
                      <a16:colId xmlns:a16="http://schemas.microsoft.com/office/drawing/2014/main" val="833276765"/>
                    </a:ext>
                  </a:extLst>
                </a:gridCol>
              </a:tblGrid>
              <a:tr h="3200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姓名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孩子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学校名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年级／年齢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翻译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其他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　中学校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/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需要（　　    　　语）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不需要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zh-CN" altLang="en-US" sz="105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您是什么时候来日本的？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zh-CN" altLang="en-US" sz="105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（　　  年　　月份）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301684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　中学校</a:t>
                      </a: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     /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需要（　　　   　语）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不需要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zh-CN" altLang="en-US" sz="105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您是什么时候来日本的？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zh-CN" altLang="en-US" sz="105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（　　  年　　月份）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</a:tbl>
          </a:graphicData>
        </a:graphic>
      </p:graphicFrame>
      <p:pic>
        <p:nvPicPr>
          <p:cNvPr id="64" name="図 63">
            <a:extLst>
              <a:ext uri="{FF2B5EF4-FFF2-40B4-BE49-F238E27FC236}">
                <a16:creationId xmlns:a16="http://schemas.microsoft.com/office/drawing/2014/main" id="{55E00AB7-0A49-4348-9D43-69D6948C0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2" y="3977000"/>
            <a:ext cx="599970" cy="573556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745A28DB-8368-48F8-8B05-4FFDB3CEE044}"/>
              </a:ext>
            </a:extLst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151" y="8195108"/>
            <a:ext cx="474807" cy="418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643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259</TotalTime>
  <Words>313</Words>
  <Application>Microsoft Office PowerPoint</Application>
  <PresentationFormat>A4 210 x 297 mm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Microsoft YaHei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交流 プラザ</dc:creator>
  <cp:lastModifiedBy>愛知県国際交流協会 企画情報</cp:lastModifiedBy>
  <cp:revision>36</cp:revision>
  <dcterms:created xsi:type="dcterms:W3CDTF">2025-03-22T01:29:46Z</dcterms:created>
  <dcterms:modified xsi:type="dcterms:W3CDTF">2025-03-22T07:26:42Z</dcterms:modified>
</cp:coreProperties>
</file>